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27"/>
  </p:notesMasterIdLst>
  <p:sldIdLst>
    <p:sldId id="272" r:id="rId2"/>
    <p:sldId id="430" r:id="rId3"/>
    <p:sldId id="576" r:id="rId4"/>
    <p:sldId id="575" r:id="rId5"/>
    <p:sldId id="577" r:id="rId6"/>
    <p:sldId id="578" r:id="rId7"/>
    <p:sldId id="579" r:id="rId8"/>
    <p:sldId id="580" r:id="rId9"/>
    <p:sldId id="586" r:id="rId10"/>
    <p:sldId id="583" r:id="rId11"/>
    <p:sldId id="584" r:id="rId12"/>
    <p:sldId id="585" r:id="rId13"/>
    <p:sldId id="581" r:id="rId14"/>
    <p:sldId id="587" r:id="rId15"/>
    <p:sldId id="588" r:id="rId16"/>
    <p:sldId id="589" r:id="rId17"/>
    <p:sldId id="601" r:id="rId18"/>
    <p:sldId id="591" r:id="rId19"/>
    <p:sldId id="590" r:id="rId20"/>
    <p:sldId id="592" r:id="rId21"/>
    <p:sldId id="593" r:id="rId22"/>
    <p:sldId id="595" r:id="rId23"/>
    <p:sldId id="596" r:id="rId24"/>
    <p:sldId id="594" r:id="rId25"/>
    <p:sldId id="600" r:id="rId26"/>
    <p:sldId id="603" r:id="rId27"/>
    <p:sldId id="604" r:id="rId28"/>
    <p:sldId id="609" r:id="rId29"/>
    <p:sldId id="605" r:id="rId30"/>
    <p:sldId id="597" r:id="rId31"/>
    <p:sldId id="598" r:id="rId32"/>
    <p:sldId id="599" r:id="rId33"/>
    <p:sldId id="602" r:id="rId34"/>
    <p:sldId id="606" r:id="rId35"/>
    <p:sldId id="610" r:id="rId36"/>
    <p:sldId id="607" r:id="rId37"/>
    <p:sldId id="611" r:id="rId38"/>
    <p:sldId id="614" r:id="rId39"/>
    <p:sldId id="612" r:id="rId40"/>
    <p:sldId id="615" r:id="rId41"/>
    <p:sldId id="613" r:id="rId42"/>
    <p:sldId id="617" r:id="rId43"/>
    <p:sldId id="616" r:id="rId44"/>
    <p:sldId id="618" r:id="rId45"/>
    <p:sldId id="619" r:id="rId46"/>
    <p:sldId id="620" r:id="rId47"/>
    <p:sldId id="621" r:id="rId48"/>
    <p:sldId id="622" r:id="rId49"/>
    <p:sldId id="623" r:id="rId50"/>
    <p:sldId id="624" r:id="rId51"/>
    <p:sldId id="642" r:id="rId52"/>
    <p:sldId id="628" r:id="rId53"/>
    <p:sldId id="632" r:id="rId54"/>
    <p:sldId id="627" r:id="rId55"/>
    <p:sldId id="626" r:id="rId56"/>
    <p:sldId id="629" r:id="rId57"/>
    <p:sldId id="631" r:id="rId58"/>
    <p:sldId id="630" r:id="rId59"/>
    <p:sldId id="633" r:id="rId60"/>
    <p:sldId id="634" r:id="rId61"/>
    <p:sldId id="635" r:id="rId62"/>
    <p:sldId id="636" r:id="rId63"/>
    <p:sldId id="637" r:id="rId64"/>
    <p:sldId id="638" r:id="rId65"/>
    <p:sldId id="625" r:id="rId66"/>
    <p:sldId id="645" r:id="rId67"/>
    <p:sldId id="655" r:id="rId68"/>
    <p:sldId id="656" r:id="rId69"/>
    <p:sldId id="653" r:id="rId70"/>
    <p:sldId id="654" r:id="rId71"/>
    <p:sldId id="657" r:id="rId72"/>
    <p:sldId id="658" r:id="rId73"/>
    <p:sldId id="659" r:id="rId74"/>
    <p:sldId id="660" r:id="rId75"/>
    <p:sldId id="661" r:id="rId76"/>
    <p:sldId id="662" r:id="rId77"/>
    <p:sldId id="663" r:id="rId78"/>
    <p:sldId id="664" r:id="rId79"/>
    <p:sldId id="665" r:id="rId80"/>
    <p:sldId id="666" r:id="rId81"/>
    <p:sldId id="668" r:id="rId82"/>
    <p:sldId id="670" r:id="rId83"/>
    <p:sldId id="675" r:id="rId84"/>
    <p:sldId id="674" r:id="rId85"/>
    <p:sldId id="673" r:id="rId86"/>
    <p:sldId id="671" r:id="rId87"/>
    <p:sldId id="672" r:id="rId88"/>
    <p:sldId id="669" r:id="rId89"/>
    <p:sldId id="648" r:id="rId90"/>
    <p:sldId id="649" r:id="rId91"/>
    <p:sldId id="647" r:id="rId92"/>
    <p:sldId id="650" r:id="rId93"/>
    <p:sldId id="646" r:id="rId94"/>
    <p:sldId id="651" r:id="rId95"/>
    <p:sldId id="652" r:id="rId96"/>
    <p:sldId id="644" r:id="rId97"/>
    <p:sldId id="676" r:id="rId98"/>
    <p:sldId id="640" r:id="rId99"/>
    <p:sldId id="679" r:id="rId100"/>
    <p:sldId id="680" r:id="rId101"/>
    <p:sldId id="685" r:id="rId102"/>
    <p:sldId id="682" r:id="rId103"/>
    <p:sldId id="681" r:id="rId104"/>
    <p:sldId id="684" r:id="rId105"/>
    <p:sldId id="683" r:id="rId106"/>
    <p:sldId id="686" r:id="rId107"/>
    <p:sldId id="687" r:id="rId108"/>
    <p:sldId id="688" r:id="rId109"/>
    <p:sldId id="689" r:id="rId110"/>
    <p:sldId id="432" r:id="rId111"/>
    <p:sldId id="677" r:id="rId112"/>
    <p:sldId id="678" r:id="rId113"/>
    <p:sldId id="690" r:id="rId114"/>
    <p:sldId id="691" r:id="rId115"/>
    <p:sldId id="692" r:id="rId116"/>
    <p:sldId id="693" r:id="rId117"/>
    <p:sldId id="639" r:id="rId118"/>
    <p:sldId id="608" r:id="rId119"/>
    <p:sldId id="429" r:id="rId120"/>
    <p:sldId id="478" r:id="rId121"/>
    <p:sldId id="479" r:id="rId122"/>
    <p:sldId id="480" r:id="rId123"/>
    <p:sldId id="475" r:id="rId124"/>
    <p:sldId id="476" r:id="rId125"/>
    <p:sldId id="482" r:id="rId126"/>
  </p:sldIdLst>
  <p:sldSz cx="24382413" cy="13716000"/>
  <p:notesSz cx="6858000" cy="9144000"/>
  <p:defaultTextStyle>
    <a:defPPr>
      <a:defRPr lang="en-US"/>
    </a:defPPr>
    <a:lvl1pPr marL="0" algn="l" defTabSz="457142" rtl="0" eaLnBrk="1" latinLnBrk="0" hangingPunct="1">
      <a:defRPr sz="1800" kern="1200">
        <a:solidFill>
          <a:schemeClr val="tx1"/>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966" userDrawn="1">
          <p15:clr>
            <a:srgbClr val="A4A3A4"/>
          </p15:clr>
        </p15:guide>
        <p15:guide id="3" pos="13123" userDrawn="1">
          <p15:clr>
            <a:srgbClr val="A4A3A4"/>
          </p15:clr>
        </p15:guide>
        <p15:guide id="4" orient="horz" pos="7813" userDrawn="1">
          <p15:clr>
            <a:srgbClr val="A4A3A4"/>
          </p15:clr>
        </p15:guide>
        <p15:guide id="6" pos="12533" userDrawn="1">
          <p15:clr>
            <a:srgbClr val="A4A3A4"/>
          </p15:clr>
        </p15:guide>
        <p15:guide id="7" orient="horz" pos="1871" userDrawn="1">
          <p15:clr>
            <a:srgbClr val="A4A3A4"/>
          </p15:clr>
        </p15:guide>
        <p15:guide id="8" orient="horz" pos="2415" userDrawn="1">
          <p15:clr>
            <a:srgbClr val="A4A3A4"/>
          </p15:clr>
        </p15:guide>
        <p15:guide id="9" pos="1511" userDrawn="1">
          <p15:clr>
            <a:srgbClr val="A4A3A4"/>
          </p15:clr>
        </p15:guide>
        <p15:guide id="10" orient="horz" pos="918" userDrawn="1">
          <p15:clr>
            <a:srgbClr val="A4A3A4"/>
          </p15:clr>
        </p15:guide>
        <p15:guide id="11" pos="3733" userDrawn="1">
          <p15:clr>
            <a:srgbClr val="A4A3A4"/>
          </p15:clr>
        </p15:guide>
        <p15:guide id="12" pos="115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권 대호" initials="권대" lastIdx="12" clrIdx="0">
    <p:extLst>
      <p:ext uri="{19B8F6BF-5375-455C-9EA6-DF929625EA0E}">
        <p15:presenceInfo xmlns:p15="http://schemas.microsoft.com/office/powerpoint/2012/main" userId="c36001907e564bc3" providerId="Windows Live"/>
      </p:ext>
    </p:extLst>
  </p:cmAuthor>
  <p:cmAuthor id="2" name="jbpark0614@gmail.com" initials="j" lastIdx="1" clrIdx="1">
    <p:extLst>
      <p:ext uri="{19B8F6BF-5375-455C-9EA6-DF929625EA0E}">
        <p15:presenceInfo xmlns:p15="http://schemas.microsoft.com/office/powerpoint/2012/main" userId="199140777f9eea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585F"/>
    <a:srgbClr val="FBE5D6"/>
    <a:srgbClr val="193268"/>
    <a:srgbClr val="ED234B"/>
    <a:srgbClr val="EDEBEE"/>
    <a:srgbClr val="7391FF"/>
    <a:srgbClr val="C8D7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4"/>
    <p:restoredTop sz="97563"/>
  </p:normalViewPr>
  <p:slideViewPr>
    <p:cSldViewPr snapToGrid="0">
      <p:cViewPr>
        <p:scale>
          <a:sx n="71" d="100"/>
          <a:sy n="71" d="100"/>
        </p:scale>
        <p:origin x="-704" y="1376"/>
      </p:cViewPr>
      <p:guideLst>
        <p:guide pos="966"/>
        <p:guide pos="13123"/>
        <p:guide orient="horz" pos="7813"/>
        <p:guide pos="12533"/>
        <p:guide orient="horz" pos="1871"/>
        <p:guide orient="horz" pos="2415"/>
        <p:guide pos="1511"/>
        <p:guide orient="horz" pos="918"/>
        <p:guide pos="3733"/>
        <p:guide pos="115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4T07:12:50.696"/>
    </inkml:context>
    <inkml:brush xml:id="br0">
      <inkml:brushProperty name="width" value="0.05292" units="cm"/>
      <inkml:brushProperty name="height" value="0.05292" units="cm"/>
      <inkml:brushProperty name="color" value="#FF0000"/>
    </inkml:brush>
  </inkml:definitions>
  <inkml:trace contextRef="#ctx0" brushRef="#br0">16702 20240 12863,'-18'0'0,"-12"0"0,27-15-648,-12 12 337,30 3 576,3 3-460,15 12-133,30 0 271,-23-11 89,37 11 27,-11-15 355,-10 0-352,21 0-62,-11 0 32,-11 0 22,22 0 93,-40-15-789,25 11 620,-10-11 200,-1 15-718,26 0 540,-21 0 0,24 0 0,-13 0 0</inkml:trace>
  <inkml:trace contextRef="#ctx0" brushRef="#br0" timeOffset="1">19249 20076 13820,'-19'0'-810,"-10"0"810,25 0 360,-10 0-270,14 0 0,0 15-709,0-12 132,0 26 24,29-25 467,-7 10-412,26-14 498,0 0-90,-12 0 270,27 0 732,3 0-539,4 0 90,-4 0-377,11-14 453,-22 10-673,11-10 375,12 14-421,-53 0 90,34-15 260,-40 12-303,14-12 334,-15 15-422,-3-15 158,-15 11-641,15-12 417,-12 16 107,12-14-164,-15 10-976,0-10 207,0 14 907,0 0 0,0 14 0,0 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DE991-7A49-904E-BA36-3E5C721CA6C9}" type="datetimeFigureOut">
              <a:rPr kumimoji="1" lang="ko-Kore-KR" altLang="en-US" smtClean="0"/>
              <a:t>2021. 8. 7.</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D8343-E445-374C-BDF8-84DEE5560B88}" type="slidenum">
              <a:rPr kumimoji="1" lang="ko-Kore-KR" altLang="en-US" smtClean="0"/>
              <a:t>‹#›</a:t>
            </a:fld>
            <a:endParaRPr kumimoji="1" lang="ko-Kore-KR" altLang="en-US"/>
          </a:p>
        </p:txBody>
      </p:sp>
    </p:spTree>
    <p:extLst>
      <p:ext uri="{BB962C8B-B14F-4D97-AF65-F5344CB8AC3E}">
        <p14:creationId xmlns:p14="http://schemas.microsoft.com/office/powerpoint/2010/main" val="191438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a:t>
            </a:fld>
            <a:endParaRPr kumimoji="1" lang="ko-Kore-KR" altLang="en-US"/>
          </a:p>
        </p:txBody>
      </p:sp>
    </p:spTree>
    <p:extLst>
      <p:ext uri="{BB962C8B-B14F-4D97-AF65-F5344CB8AC3E}">
        <p14:creationId xmlns:p14="http://schemas.microsoft.com/office/powerpoint/2010/main" val="332724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a:t>
            </a:fld>
            <a:endParaRPr kumimoji="1" lang="ko-Kore-KR" altLang="en-US"/>
          </a:p>
        </p:txBody>
      </p:sp>
    </p:spTree>
    <p:extLst>
      <p:ext uri="{BB962C8B-B14F-4D97-AF65-F5344CB8AC3E}">
        <p14:creationId xmlns:p14="http://schemas.microsoft.com/office/powerpoint/2010/main" val="34407861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102</a:t>
            </a:fld>
            <a:endParaRPr kumimoji="1" lang="ko-Kore-KR" altLang="en-US"/>
          </a:p>
        </p:txBody>
      </p:sp>
    </p:spTree>
    <p:extLst>
      <p:ext uri="{BB962C8B-B14F-4D97-AF65-F5344CB8AC3E}">
        <p14:creationId xmlns:p14="http://schemas.microsoft.com/office/powerpoint/2010/main" val="39908869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103</a:t>
            </a:fld>
            <a:endParaRPr kumimoji="1" lang="ko-Kore-KR" altLang="en-US"/>
          </a:p>
        </p:txBody>
      </p:sp>
    </p:spTree>
    <p:extLst>
      <p:ext uri="{BB962C8B-B14F-4D97-AF65-F5344CB8AC3E}">
        <p14:creationId xmlns:p14="http://schemas.microsoft.com/office/powerpoint/2010/main" val="14268206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104</a:t>
            </a:fld>
            <a:endParaRPr kumimoji="1" lang="ko-Kore-KR" altLang="en-US"/>
          </a:p>
        </p:txBody>
      </p:sp>
    </p:spTree>
    <p:extLst>
      <p:ext uri="{BB962C8B-B14F-4D97-AF65-F5344CB8AC3E}">
        <p14:creationId xmlns:p14="http://schemas.microsoft.com/office/powerpoint/2010/main" val="39070026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105</a:t>
            </a:fld>
            <a:endParaRPr kumimoji="1" lang="ko-Kore-KR" altLang="en-US"/>
          </a:p>
        </p:txBody>
      </p:sp>
    </p:spTree>
    <p:extLst>
      <p:ext uri="{BB962C8B-B14F-4D97-AF65-F5344CB8AC3E}">
        <p14:creationId xmlns:p14="http://schemas.microsoft.com/office/powerpoint/2010/main" val="22995465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106</a:t>
            </a:fld>
            <a:endParaRPr kumimoji="1" lang="ko-Kore-KR" altLang="en-US"/>
          </a:p>
        </p:txBody>
      </p:sp>
    </p:spTree>
    <p:extLst>
      <p:ext uri="{BB962C8B-B14F-4D97-AF65-F5344CB8AC3E}">
        <p14:creationId xmlns:p14="http://schemas.microsoft.com/office/powerpoint/2010/main" val="10773318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107</a:t>
            </a:fld>
            <a:endParaRPr kumimoji="1" lang="ko-Kore-KR" altLang="en-US"/>
          </a:p>
        </p:txBody>
      </p:sp>
    </p:spTree>
    <p:extLst>
      <p:ext uri="{BB962C8B-B14F-4D97-AF65-F5344CB8AC3E}">
        <p14:creationId xmlns:p14="http://schemas.microsoft.com/office/powerpoint/2010/main" val="4947956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108</a:t>
            </a:fld>
            <a:endParaRPr kumimoji="1" lang="ko-Kore-KR" altLang="en-US"/>
          </a:p>
        </p:txBody>
      </p:sp>
    </p:spTree>
    <p:extLst>
      <p:ext uri="{BB962C8B-B14F-4D97-AF65-F5344CB8AC3E}">
        <p14:creationId xmlns:p14="http://schemas.microsoft.com/office/powerpoint/2010/main" val="37024776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109</a:t>
            </a:fld>
            <a:endParaRPr kumimoji="1" lang="ko-Kore-KR" altLang="en-US"/>
          </a:p>
        </p:txBody>
      </p:sp>
    </p:spTree>
    <p:extLst>
      <p:ext uri="{BB962C8B-B14F-4D97-AF65-F5344CB8AC3E}">
        <p14:creationId xmlns:p14="http://schemas.microsoft.com/office/powerpoint/2010/main" val="21879430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110</a:t>
            </a:fld>
            <a:endParaRPr kumimoji="1" lang="ko-Kore-KR" altLang="en-US"/>
          </a:p>
        </p:txBody>
      </p:sp>
    </p:spTree>
    <p:extLst>
      <p:ext uri="{BB962C8B-B14F-4D97-AF65-F5344CB8AC3E}">
        <p14:creationId xmlns:p14="http://schemas.microsoft.com/office/powerpoint/2010/main" val="13896506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111</a:t>
            </a:fld>
            <a:endParaRPr kumimoji="1" lang="ko-Kore-KR" altLang="en-US"/>
          </a:p>
        </p:txBody>
      </p:sp>
    </p:spTree>
    <p:extLst>
      <p:ext uri="{BB962C8B-B14F-4D97-AF65-F5344CB8AC3E}">
        <p14:creationId xmlns:p14="http://schemas.microsoft.com/office/powerpoint/2010/main" val="2421632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13</a:t>
            </a:fld>
            <a:endParaRPr kumimoji="1" lang="ko-Kore-KR" altLang="en-US"/>
          </a:p>
        </p:txBody>
      </p:sp>
    </p:spTree>
    <p:extLst>
      <p:ext uri="{BB962C8B-B14F-4D97-AF65-F5344CB8AC3E}">
        <p14:creationId xmlns:p14="http://schemas.microsoft.com/office/powerpoint/2010/main" val="24051097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112</a:t>
            </a:fld>
            <a:endParaRPr kumimoji="1" lang="ko-Kore-KR" altLang="en-US"/>
          </a:p>
        </p:txBody>
      </p:sp>
    </p:spTree>
    <p:extLst>
      <p:ext uri="{BB962C8B-B14F-4D97-AF65-F5344CB8AC3E}">
        <p14:creationId xmlns:p14="http://schemas.microsoft.com/office/powerpoint/2010/main" val="42142253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113</a:t>
            </a:fld>
            <a:endParaRPr kumimoji="1" lang="ko-Kore-KR" altLang="en-US"/>
          </a:p>
        </p:txBody>
      </p:sp>
    </p:spTree>
    <p:extLst>
      <p:ext uri="{BB962C8B-B14F-4D97-AF65-F5344CB8AC3E}">
        <p14:creationId xmlns:p14="http://schemas.microsoft.com/office/powerpoint/2010/main" val="18824373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114</a:t>
            </a:fld>
            <a:endParaRPr kumimoji="1" lang="ko-Kore-KR" altLang="en-US"/>
          </a:p>
        </p:txBody>
      </p:sp>
    </p:spTree>
    <p:extLst>
      <p:ext uri="{BB962C8B-B14F-4D97-AF65-F5344CB8AC3E}">
        <p14:creationId xmlns:p14="http://schemas.microsoft.com/office/powerpoint/2010/main" val="21727814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115</a:t>
            </a:fld>
            <a:endParaRPr kumimoji="1" lang="ko-Kore-KR" altLang="en-US"/>
          </a:p>
        </p:txBody>
      </p:sp>
    </p:spTree>
    <p:extLst>
      <p:ext uri="{BB962C8B-B14F-4D97-AF65-F5344CB8AC3E}">
        <p14:creationId xmlns:p14="http://schemas.microsoft.com/office/powerpoint/2010/main" val="7898057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116</a:t>
            </a:fld>
            <a:endParaRPr kumimoji="1" lang="ko-Kore-KR" altLang="en-US"/>
          </a:p>
        </p:txBody>
      </p:sp>
    </p:spTree>
    <p:extLst>
      <p:ext uri="{BB962C8B-B14F-4D97-AF65-F5344CB8AC3E}">
        <p14:creationId xmlns:p14="http://schemas.microsoft.com/office/powerpoint/2010/main" val="31872783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117</a:t>
            </a:fld>
            <a:endParaRPr kumimoji="1" lang="ko-Kore-KR" altLang="en-US"/>
          </a:p>
        </p:txBody>
      </p:sp>
    </p:spTree>
    <p:extLst>
      <p:ext uri="{BB962C8B-B14F-4D97-AF65-F5344CB8AC3E}">
        <p14:creationId xmlns:p14="http://schemas.microsoft.com/office/powerpoint/2010/main" val="18145809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118</a:t>
            </a:fld>
            <a:endParaRPr kumimoji="1" lang="ko-Kore-KR" altLang="en-US"/>
          </a:p>
        </p:txBody>
      </p:sp>
    </p:spTree>
    <p:extLst>
      <p:ext uri="{BB962C8B-B14F-4D97-AF65-F5344CB8AC3E}">
        <p14:creationId xmlns:p14="http://schemas.microsoft.com/office/powerpoint/2010/main" val="17812184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119</a:t>
            </a:fld>
            <a:endParaRPr kumimoji="1" lang="ko-Kore-KR" altLang="en-US"/>
          </a:p>
        </p:txBody>
      </p:sp>
    </p:spTree>
    <p:extLst>
      <p:ext uri="{BB962C8B-B14F-4D97-AF65-F5344CB8AC3E}">
        <p14:creationId xmlns:p14="http://schemas.microsoft.com/office/powerpoint/2010/main" val="17341183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120</a:t>
            </a:fld>
            <a:endParaRPr kumimoji="1" lang="ko-Kore-KR" altLang="en-US"/>
          </a:p>
        </p:txBody>
      </p:sp>
    </p:spTree>
    <p:extLst>
      <p:ext uri="{BB962C8B-B14F-4D97-AF65-F5344CB8AC3E}">
        <p14:creationId xmlns:p14="http://schemas.microsoft.com/office/powerpoint/2010/main" val="38636320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121</a:t>
            </a:fld>
            <a:endParaRPr kumimoji="1" lang="ko-Kore-KR" altLang="en-US"/>
          </a:p>
        </p:txBody>
      </p:sp>
    </p:spTree>
    <p:extLst>
      <p:ext uri="{BB962C8B-B14F-4D97-AF65-F5344CB8AC3E}">
        <p14:creationId xmlns:p14="http://schemas.microsoft.com/office/powerpoint/2010/main" val="2622715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14</a:t>
            </a:fld>
            <a:endParaRPr kumimoji="1" lang="ko-Kore-KR" altLang="en-US"/>
          </a:p>
        </p:txBody>
      </p:sp>
    </p:spTree>
    <p:extLst>
      <p:ext uri="{BB962C8B-B14F-4D97-AF65-F5344CB8AC3E}">
        <p14:creationId xmlns:p14="http://schemas.microsoft.com/office/powerpoint/2010/main" val="2250297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122</a:t>
            </a:fld>
            <a:endParaRPr kumimoji="1" lang="ko-Kore-KR" altLang="en-US"/>
          </a:p>
        </p:txBody>
      </p:sp>
    </p:spTree>
    <p:extLst>
      <p:ext uri="{BB962C8B-B14F-4D97-AF65-F5344CB8AC3E}">
        <p14:creationId xmlns:p14="http://schemas.microsoft.com/office/powerpoint/2010/main" val="26712812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123</a:t>
            </a:fld>
            <a:endParaRPr kumimoji="1" lang="ko-Kore-KR" altLang="en-US"/>
          </a:p>
        </p:txBody>
      </p:sp>
    </p:spTree>
    <p:extLst>
      <p:ext uri="{BB962C8B-B14F-4D97-AF65-F5344CB8AC3E}">
        <p14:creationId xmlns:p14="http://schemas.microsoft.com/office/powerpoint/2010/main" val="22377772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124</a:t>
            </a:fld>
            <a:endParaRPr kumimoji="1" lang="ko-Kore-KR" altLang="en-US"/>
          </a:p>
        </p:txBody>
      </p:sp>
    </p:spTree>
    <p:extLst>
      <p:ext uri="{BB962C8B-B14F-4D97-AF65-F5344CB8AC3E}">
        <p14:creationId xmlns:p14="http://schemas.microsoft.com/office/powerpoint/2010/main" val="314515131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125</a:t>
            </a:fld>
            <a:endParaRPr kumimoji="1" lang="ko-Kore-KR" altLang="en-US"/>
          </a:p>
        </p:txBody>
      </p:sp>
    </p:spTree>
    <p:extLst>
      <p:ext uri="{BB962C8B-B14F-4D97-AF65-F5344CB8AC3E}">
        <p14:creationId xmlns:p14="http://schemas.microsoft.com/office/powerpoint/2010/main" val="457663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15</a:t>
            </a:fld>
            <a:endParaRPr kumimoji="1" lang="ko-Kore-KR" altLang="en-US"/>
          </a:p>
        </p:txBody>
      </p:sp>
    </p:spTree>
    <p:extLst>
      <p:ext uri="{BB962C8B-B14F-4D97-AF65-F5344CB8AC3E}">
        <p14:creationId xmlns:p14="http://schemas.microsoft.com/office/powerpoint/2010/main" val="4102095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16</a:t>
            </a:fld>
            <a:endParaRPr kumimoji="1" lang="ko-Kore-KR" altLang="en-US"/>
          </a:p>
        </p:txBody>
      </p:sp>
    </p:spTree>
    <p:extLst>
      <p:ext uri="{BB962C8B-B14F-4D97-AF65-F5344CB8AC3E}">
        <p14:creationId xmlns:p14="http://schemas.microsoft.com/office/powerpoint/2010/main" val="1761643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17</a:t>
            </a:fld>
            <a:endParaRPr kumimoji="1" lang="ko-Kore-KR" altLang="en-US"/>
          </a:p>
        </p:txBody>
      </p:sp>
    </p:spTree>
    <p:extLst>
      <p:ext uri="{BB962C8B-B14F-4D97-AF65-F5344CB8AC3E}">
        <p14:creationId xmlns:p14="http://schemas.microsoft.com/office/powerpoint/2010/main" val="925669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18</a:t>
            </a:fld>
            <a:endParaRPr kumimoji="1" lang="ko-Kore-KR" altLang="en-US"/>
          </a:p>
        </p:txBody>
      </p:sp>
    </p:spTree>
    <p:extLst>
      <p:ext uri="{BB962C8B-B14F-4D97-AF65-F5344CB8AC3E}">
        <p14:creationId xmlns:p14="http://schemas.microsoft.com/office/powerpoint/2010/main" val="3521682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19</a:t>
            </a:fld>
            <a:endParaRPr kumimoji="1" lang="ko-Kore-KR" altLang="en-US"/>
          </a:p>
        </p:txBody>
      </p:sp>
    </p:spTree>
    <p:extLst>
      <p:ext uri="{BB962C8B-B14F-4D97-AF65-F5344CB8AC3E}">
        <p14:creationId xmlns:p14="http://schemas.microsoft.com/office/powerpoint/2010/main" val="2312594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20</a:t>
            </a:fld>
            <a:endParaRPr kumimoji="1" lang="ko-Kore-KR" altLang="en-US"/>
          </a:p>
        </p:txBody>
      </p:sp>
    </p:spTree>
    <p:extLst>
      <p:ext uri="{BB962C8B-B14F-4D97-AF65-F5344CB8AC3E}">
        <p14:creationId xmlns:p14="http://schemas.microsoft.com/office/powerpoint/2010/main" val="828898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21</a:t>
            </a:fld>
            <a:endParaRPr kumimoji="1" lang="ko-Kore-KR" altLang="en-US"/>
          </a:p>
        </p:txBody>
      </p:sp>
    </p:spTree>
    <p:extLst>
      <p:ext uri="{BB962C8B-B14F-4D97-AF65-F5344CB8AC3E}">
        <p14:creationId xmlns:p14="http://schemas.microsoft.com/office/powerpoint/2010/main" val="261505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a:t>
            </a:fld>
            <a:endParaRPr kumimoji="1" lang="ko-Kore-KR" altLang="en-US"/>
          </a:p>
        </p:txBody>
      </p:sp>
    </p:spTree>
    <p:extLst>
      <p:ext uri="{BB962C8B-B14F-4D97-AF65-F5344CB8AC3E}">
        <p14:creationId xmlns:p14="http://schemas.microsoft.com/office/powerpoint/2010/main" val="814821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22</a:t>
            </a:fld>
            <a:endParaRPr kumimoji="1" lang="ko-Kore-KR" altLang="en-US"/>
          </a:p>
        </p:txBody>
      </p:sp>
    </p:spTree>
    <p:extLst>
      <p:ext uri="{BB962C8B-B14F-4D97-AF65-F5344CB8AC3E}">
        <p14:creationId xmlns:p14="http://schemas.microsoft.com/office/powerpoint/2010/main" val="3871728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23</a:t>
            </a:fld>
            <a:endParaRPr kumimoji="1" lang="ko-Kore-KR" altLang="en-US"/>
          </a:p>
        </p:txBody>
      </p:sp>
    </p:spTree>
    <p:extLst>
      <p:ext uri="{BB962C8B-B14F-4D97-AF65-F5344CB8AC3E}">
        <p14:creationId xmlns:p14="http://schemas.microsoft.com/office/powerpoint/2010/main" val="91892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24</a:t>
            </a:fld>
            <a:endParaRPr kumimoji="1" lang="ko-Kore-KR" altLang="en-US"/>
          </a:p>
        </p:txBody>
      </p:sp>
    </p:spTree>
    <p:extLst>
      <p:ext uri="{BB962C8B-B14F-4D97-AF65-F5344CB8AC3E}">
        <p14:creationId xmlns:p14="http://schemas.microsoft.com/office/powerpoint/2010/main" val="62737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25</a:t>
            </a:fld>
            <a:endParaRPr kumimoji="1" lang="ko-Kore-KR" altLang="en-US"/>
          </a:p>
        </p:txBody>
      </p:sp>
    </p:spTree>
    <p:extLst>
      <p:ext uri="{BB962C8B-B14F-4D97-AF65-F5344CB8AC3E}">
        <p14:creationId xmlns:p14="http://schemas.microsoft.com/office/powerpoint/2010/main" val="3249343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26</a:t>
            </a:fld>
            <a:endParaRPr kumimoji="1" lang="ko-Kore-KR" altLang="en-US"/>
          </a:p>
        </p:txBody>
      </p:sp>
    </p:spTree>
    <p:extLst>
      <p:ext uri="{BB962C8B-B14F-4D97-AF65-F5344CB8AC3E}">
        <p14:creationId xmlns:p14="http://schemas.microsoft.com/office/powerpoint/2010/main" val="626694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27</a:t>
            </a:fld>
            <a:endParaRPr kumimoji="1" lang="ko-Kore-KR" altLang="en-US"/>
          </a:p>
        </p:txBody>
      </p:sp>
    </p:spTree>
    <p:extLst>
      <p:ext uri="{BB962C8B-B14F-4D97-AF65-F5344CB8AC3E}">
        <p14:creationId xmlns:p14="http://schemas.microsoft.com/office/powerpoint/2010/main" val="4058126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28</a:t>
            </a:fld>
            <a:endParaRPr kumimoji="1" lang="ko-Kore-KR" altLang="en-US"/>
          </a:p>
        </p:txBody>
      </p:sp>
    </p:spTree>
    <p:extLst>
      <p:ext uri="{BB962C8B-B14F-4D97-AF65-F5344CB8AC3E}">
        <p14:creationId xmlns:p14="http://schemas.microsoft.com/office/powerpoint/2010/main" val="1115258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29</a:t>
            </a:fld>
            <a:endParaRPr kumimoji="1" lang="ko-Kore-KR" altLang="en-US"/>
          </a:p>
        </p:txBody>
      </p:sp>
    </p:spTree>
    <p:extLst>
      <p:ext uri="{BB962C8B-B14F-4D97-AF65-F5344CB8AC3E}">
        <p14:creationId xmlns:p14="http://schemas.microsoft.com/office/powerpoint/2010/main" val="1666741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30</a:t>
            </a:fld>
            <a:endParaRPr kumimoji="1" lang="ko-Kore-KR" altLang="en-US"/>
          </a:p>
        </p:txBody>
      </p:sp>
    </p:spTree>
    <p:extLst>
      <p:ext uri="{BB962C8B-B14F-4D97-AF65-F5344CB8AC3E}">
        <p14:creationId xmlns:p14="http://schemas.microsoft.com/office/powerpoint/2010/main" val="2576303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31</a:t>
            </a:fld>
            <a:endParaRPr kumimoji="1" lang="ko-Kore-KR" altLang="en-US"/>
          </a:p>
        </p:txBody>
      </p:sp>
    </p:spTree>
    <p:extLst>
      <p:ext uri="{BB962C8B-B14F-4D97-AF65-F5344CB8AC3E}">
        <p14:creationId xmlns:p14="http://schemas.microsoft.com/office/powerpoint/2010/main" val="815336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a:t>
            </a:fld>
            <a:endParaRPr kumimoji="1" lang="ko-Kore-KR" altLang="en-US"/>
          </a:p>
        </p:txBody>
      </p:sp>
    </p:spTree>
    <p:extLst>
      <p:ext uri="{BB962C8B-B14F-4D97-AF65-F5344CB8AC3E}">
        <p14:creationId xmlns:p14="http://schemas.microsoft.com/office/powerpoint/2010/main" val="2102874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32</a:t>
            </a:fld>
            <a:endParaRPr kumimoji="1" lang="ko-Kore-KR" altLang="en-US"/>
          </a:p>
        </p:txBody>
      </p:sp>
    </p:spTree>
    <p:extLst>
      <p:ext uri="{BB962C8B-B14F-4D97-AF65-F5344CB8AC3E}">
        <p14:creationId xmlns:p14="http://schemas.microsoft.com/office/powerpoint/2010/main" val="1741908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33</a:t>
            </a:fld>
            <a:endParaRPr kumimoji="1" lang="ko-Kore-KR" altLang="en-US"/>
          </a:p>
        </p:txBody>
      </p:sp>
    </p:spTree>
    <p:extLst>
      <p:ext uri="{BB962C8B-B14F-4D97-AF65-F5344CB8AC3E}">
        <p14:creationId xmlns:p14="http://schemas.microsoft.com/office/powerpoint/2010/main" val="1069673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34</a:t>
            </a:fld>
            <a:endParaRPr kumimoji="1" lang="ko-Kore-KR" altLang="en-US"/>
          </a:p>
        </p:txBody>
      </p:sp>
    </p:spTree>
    <p:extLst>
      <p:ext uri="{BB962C8B-B14F-4D97-AF65-F5344CB8AC3E}">
        <p14:creationId xmlns:p14="http://schemas.microsoft.com/office/powerpoint/2010/main" val="879565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35</a:t>
            </a:fld>
            <a:endParaRPr kumimoji="1" lang="ko-Kore-KR" altLang="en-US"/>
          </a:p>
        </p:txBody>
      </p:sp>
    </p:spTree>
    <p:extLst>
      <p:ext uri="{BB962C8B-B14F-4D97-AF65-F5344CB8AC3E}">
        <p14:creationId xmlns:p14="http://schemas.microsoft.com/office/powerpoint/2010/main" val="2326248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36</a:t>
            </a:fld>
            <a:endParaRPr kumimoji="1" lang="ko-Kore-KR" altLang="en-US"/>
          </a:p>
        </p:txBody>
      </p:sp>
    </p:spTree>
    <p:extLst>
      <p:ext uri="{BB962C8B-B14F-4D97-AF65-F5344CB8AC3E}">
        <p14:creationId xmlns:p14="http://schemas.microsoft.com/office/powerpoint/2010/main" val="1333090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37</a:t>
            </a:fld>
            <a:endParaRPr kumimoji="1" lang="ko-Kore-KR" altLang="en-US"/>
          </a:p>
        </p:txBody>
      </p:sp>
    </p:spTree>
    <p:extLst>
      <p:ext uri="{BB962C8B-B14F-4D97-AF65-F5344CB8AC3E}">
        <p14:creationId xmlns:p14="http://schemas.microsoft.com/office/powerpoint/2010/main" val="3912605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38</a:t>
            </a:fld>
            <a:endParaRPr kumimoji="1" lang="ko-Kore-KR" altLang="en-US"/>
          </a:p>
        </p:txBody>
      </p:sp>
    </p:spTree>
    <p:extLst>
      <p:ext uri="{BB962C8B-B14F-4D97-AF65-F5344CB8AC3E}">
        <p14:creationId xmlns:p14="http://schemas.microsoft.com/office/powerpoint/2010/main" val="687554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39</a:t>
            </a:fld>
            <a:endParaRPr kumimoji="1" lang="ko-Kore-KR" altLang="en-US"/>
          </a:p>
        </p:txBody>
      </p:sp>
    </p:spTree>
    <p:extLst>
      <p:ext uri="{BB962C8B-B14F-4D97-AF65-F5344CB8AC3E}">
        <p14:creationId xmlns:p14="http://schemas.microsoft.com/office/powerpoint/2010/main" val="2604334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40</a:t>
            </a:fld>
            <a:endParaRPr kumimoji="1" lang="ko-Kore-KR" altLang="en-US"/>
          </a:p>
        </p:txBody>
      </p:sp>
    </p:spTree>
    <p:extLst>
      <p:ext uri="{BB962C8B-B14F-4D97-AF65-F5344CB8AC3E}">
        <p14:creationId xmlns:p14="http://schemas.microsoft.com/office/powerpoint/2010/main" val="4126815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41</a:t>
            </a:fld>
            <a:endParaRPr kumimoji="1" lang="ko-Kore-KR" altLang="en-US"/>
          </a:p>
        </p:txBody>
      </p:sp>
    </p:spTree>
    <p:extLst>
      <p:ext uri="{BB962C8B-B14F-4D97-AF65-F5344CB8AC3E}">
        <p14:creationId xmlns:p14="http://schemas.microsoft.com/office/powerpoint/2010/main" val="425772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a:t>
            </a:fld>
            <a:endParaRPr kumimoji="1" lang="ko-Kore-KR" altLang="en-US"/>
          </a:p>
        </p:txBody>
      </p:sp>
    </p:spTree>
    <p:extLst>
      <p:ext uri="{BB962C8B-B14F-4D97-AF65-F5344CB8AC3E}">
        <p14:creationId xmlns:p14="http://schemas.microsoft.com/office/powerpoint/2010/main" val="700991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42</a:t>
            </a:fld>
            <a:endParaRPr kumimoji="1" lang="ko-Kore-KR" altLang="en-US"/>
          </a:p>
        </p:txBody>
      </p:sp>
    </p:spTree>
    <p:extLst>
      <p:ext uri="{BB962C8B-B14F-4D97-AF65-F5344CB8AC3E}">
        <p14:creationId xmlns:p14="http://schemas.microsoft.com/office/powerpoint/2010/main" val="2026009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43</a:t>
            </a:fld>
            <a:endParaRPr kumimoji="1" lang="ko-Kore-KR" altLang="en-US"/>
          </a:p>
        </p:txBody>
      </p:sp>
    </p:spTree>
    <p:extLst>
      <p:ext uri="{BB962C8B-B14F-4D97-AF65-F5344CB8AC3E}">
        <p14:creationId xmlns:p14="http://schemas.microsoft.com/office/powerpoint/2010/main" val="45623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44</a:t>
            </a:fld>
            <a:endParaRPr kumimoji="1" lang="ko-Kore-KR" altLang="en-US"/>
          </a:p>
        </p:txBody>
      </p:sp>
    </p:spTree>
    <p:extLst>
      <p:ext uri="{BB962C8B-B14F-4D97-AF65-F5344CB8AC3E}">
        <p14:creationId xmlns:p14="http://schemas.microsoft.com/office/powerpoint/2010/main" val="2326706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45</a:t>
            </a:fld>
            <a:endParaRPr kumimoji="1" lang="ko-Kore-KR" altLang="en-US"/>
          </a:p>
        </p:txBody>
      </p:sp>
    </p:spTree>
    <p:extLst>
      <p:ext uri="{BB962C8B-B14F-4D97-AF65-F5344CB8AC3E}">
        <p14:creationId xmlns:p14="http://schemas.microsoft.com/office/powerpoint/2010/main" val="49594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46</a:t>
            </a:fld>
            <a:endParaRPr kumimoji="1" lang="ko-Kore-KR" altLang="en-US"/>
          </a:p>
        </p:txBody>
      </p:sp>
    </p:spTree>
    <p:extLst>
      <p:ext uri="{BB962C8B-B14F-4D97-AF65-F5344CB8AC3E}">
        <p14:creationId xmlns:p14="http://schemas.microsoft.com/office/powerpoint/2010/main" val="1974002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47</a:t>
            </a:fld>
            <a:endParaRPr kumimoji="1" lang="ko-Kore-KR" altLang="en-US"/>
          </a:p>
        </p:txBody>
      </p:sp>
    </p:spTree>
    <p:extLst>
      <p:ext uri="{BB962C8B-B14F-4D97-AF65-F5344CB8AC3E}">
        <p14:creationId xmlns:p14="http://schemas.microsoft.com/office/powerpoint/2010/main" val="774193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48</a:t>
            </a:fld>
            <a:endParaRPr kumimoji="1" lang="ko-Kore-KR" altLang="en-US"/>
          </a:p>
        </p:txBody>
      </p:sp>
    </p:spTree>
    <p:extLst>
      <p:ext uri="{BB962C8B-B14F-4D97-AF65-F5344CB8AC3E}">
        <p14:creationId xmlns:p14="http://schemas.microsoft.com/office/powerpoint/2010/main" val="923971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49</a:t>
            </a:fld>
            <a:endParaRPr kumimoji="1" lang="ko-Kore-KR" altLang="en-US"/>
          </a:p>
        </p:txBody>
      </p:sp>
    </p:spTree>
    <p:extLst>
      <p:ext uri="{BB962C8B-B14F-4D97-AF65-F5344CB8AC3E}">
        <p14:creationId xmlns:p14="http://schemas.microsoft.com/office/powerpoint/2010/main" val="521983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50</a:t>
            </a:fld>
            <a:endParaRPr kumimoji="1" lang="ko-Kore-KR" altLang="en-US"/>
          </a:p>
        </p:txBody>
      </p:sp>
    </p:spTree>
    <p:extLst>
      <p:ext uri="{BB962C8B-B14F-4D97-AF65-F5344CB8AC3E}">
        <p14:creationId xmlns:p14="http://schemas.microsoft.com/office/powerpoint/2010/main" val="53231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51</a:t>
            </a:fld>
            <a:endParaRPr kumimoji="1" lang="ko-Kore-KR" altLang="en-US"/>
          </a:p>
        </p:txBody>
      </p:sp>
    </p:spTree>
    <p:extLst>
      <p:ext uri="{BB962C8B-B14F-4D97-AF65-F5344CB8AC3E}">
        <p14:creationId xmlns:p14="http://schemas.microsoft.com/office/powerpoint/2010/main" val="56988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a:t>
            </a:fld>
            <a:endParaRPr kumimoji="1" lang="ko-Kore-KR" altLang="en-US"/>
          </a:p>
        </p:txBody>
      </p:sp>
    </p:spTree>
    <p:extLst>
      <p:ext uri="{BB962C8B-B14F-4D97-AF65-F5344CB8AC3E}">
        <p14:creationId xmlns:p14="http://schemas.microsoft.com/office/powerpoint/2010/main" val="33964329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52</a:t>
            </a:fld>
            <a:endParaRPr kumimoji="1" lang="ko-Kore-KR" altLang="en-US"/>
          </a:p>
        </p:txBody>
      </p:sp>
    </p:spTree>
    <p:extLst>
      <p:ext uri="{BB962C8B-B14F-4D97-AF65-F5344CB8AC3E}">
        <p14:creationId xmlns:p14="http://schemas.microsoft.com/office/powerpoint/2010/main" val="1757511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53</a:t>
            </a:fld>
            <a:endParaRPr kumimoji="1" lang="ko-Kore-KR" altLang="en-US"/>
          </a:p>
        </p:txBody>
      </p:sp>
    </p:spTree>
    <p:extLst>
      <p:ext uri="{BB962C8B-B14F-4D97-AF65-F5344CB8AC3E}">
        <p14:creationId xmlns:p14="http://schemas.microsoft.com/office/powerpoint/2010/main" val="671076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54</a:t>
            </a:fld>
            <a:endParaRPr kumimoji="1" lang="ko-Kore-KR" altLang="en-US"/>
          </a:p>
        </p:txBody>
      </p:sp>
    </p:spTree>
    <p:extLst>
      <p:ext uri="{BB962C8B-B14F-4D97-AF65-F5344CB8AC3E}">
        <p14:creationId xmlns:p14="http://schemas.microsoft.com/office/powerpoint/2010/main" val="3951855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55</a:t>
            </a:fld>
            <a:endParaRPr kumimoji="1" lang="ko-Kore-KR" altLang="en-US"/>
          </a:p>
        </p:txBody>
      </p:sp>
    </p:spTree>
    <p:extLst>
      <p:ext uri="{BB962C8B-B14F-4D97-AF65-F5344CB8AC3E}">
        <p14:creationId xmlns:p14="http://schemas.microsoft.com/office/powerpoint/2010/main" val="2019654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56</a:t>
            </a:fld>
            <a:endParaRPr kumimoji="1" lang="ko-Kore-KR" altLang="en-US"/>
          </a:p>
        </p:txBody>
      </p:sp>
    </p:spTree>
    <p:extLst>
      <p:ext uri="{BB962C8B-B14F-4D97-AF65-F5344CB8AC3E}">
        <p14:creationId xmlns:p14="http://schemas.microsoft.com/office/powerpoint/2010/main" val="1736867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57</a:t>
            </a:fld>
            <a:endParaRPr kumimoji="1" lang="ko-Kore-KR" altLang="en-US"/>
          </a:p>
        </p:txBody>
      </p:sp>
    </p:spTree>
    <p:extLst>
      <p:ext uri="{BB962C8B-B14F-4D97-AF65-F5344CB8AC3E}">
        <p14:creationId xmlns:p14="http://schemas.microsoft.com/office/powerpoint/2010/main" val="4064055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58</a:t>
            </a:fld>
            <a:endParaRPr kumimoji="1" lang="ko-Kore-KR" altLang="en-US"/>
          </a:p>
        </p:txBody>
      </p:sp>
    </p:spTree>
    <p:extLst>
      <p:ext uri="{BB962C8B-B14F-4D97-AF65-F5344CB8AC3E}">
        <p14:creationId xmlns:p14="http://schemas.microsoft.com/office/powerpoint/2010/main" val="17235965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59</a:t>
            </a:fld>
            <a:endParaRPr kumimoji="1" lang="ko-Kore-KR" altLang="en-US"/>
          </a:p>
        </p:txBody>
      </p:sp>
    </p:spTree>
    <p:extLst>
      <p:ext uri="{BB962C8B-B14F-4D97-AF65-F5344CB8AC3E}">
        <p14:creationId xmlns:p14="http://schemas.microsoft.com/office/powerpoint/2010/main" val="4174577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60</a:t>
            </a:fld>
            <a:endParaRPr kumimoji="1" lang="ko-Kore-KR" altLang="en-US"/>
          </a:p>
        </p:txBody>
      </p:sp>
    </p:spTree>
    <p:extLst>
      <p:ext uri="{BB962C8B-B14F-4D97-AF65-F5344CB8AC3E}">
        <p14:creationId xmlns:p14="http://schemas.microsoft.com/office/powerpoint/2010/main" val="3761371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61</a:t>
            </a:fld>
            <a:endParaRPr kumimoji="1" lang="ko-Kore-KR" altLang="en-US"/>
          </a:p>
        </p:txBody>
      </p:sp>
    </p:spTree>
    <p:extLst>
      <p:ext uri="{BB962C8B-B14F-4D97-AF65-F5344CB8AC3E}">
        <p14:creationId xmlns:p14="http://schemas.microsoft.com/office/powerpoint/2010/main" val="533766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a:t>
            </a:fld>
            <a:endParaRPr kumimoji="1" lang="ko-Kore-KR" altLang="en-US"/>
          </a:p>
        </p:txBody>
      </p:sp>
    </p:spTree>
    <p:extLst>
      <p:ext uri="{BB962C8B-B14F-4D97-AF65-F5344CB8AC3E}">
        <p14:creationId xmlns:p14="http://schemas.microsoft.com/office/powerpoint/2010/main" val="6671960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62</a:t>
            </a:fld>
            <a:endParaRPr kumimoji="1" lang="ko-Kore-KR" altLang="en-US"/>
          </a:p>
        </p:txBody>
      </p:sp>
    </p:spTree>
    <p:extLst>
      <p:ext uri="{BB962C8B-B14F-4D97-AF65-F5344CB8AC3E}">
        <p14:creationId xmlns:p14="http://schemas.microsoft.com/office/powerpoint/2010/main" val="2563192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63</a:t>
            </a:fld>
            <a:endParaRPr kumimoji="1" lang="ko-Kore-KR" altLang="en-US"/>
          </a:p>
        </p:txBody>
      </p:sp>
    </p:spTree>
    <p:extLst>
      <p:ext uri="{BB962C8B-B14F-4D97-AF65-F5344CB8AC3E}">
        <p14:creationId xmlns:p14="http://schemas.microsoft.com/office/powerpoint/2010/main" val="41468590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64</a:t>
            </a:fld>
            <a:endParaRPr kumimoji="1" lang="ko-Kore-KR" altLang="en-US"/>
          </a:p>
        </p:txBody>
      </p:sp>
    </p:spTree>
    <p:extLst>
      <p:ext uri="{BB962C8B-B14F-4D97-AF65-F5344CB8AC3E}">
        <p14:creationId xmlns:p14="http://schemas.microsoft.com/office/powerpoint/2010/main" val="41531648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65</a:t>
            </a:fld>
            <a:endParaRPr kumimoji="1" lang="ko-Kore-KR" altLang="en-US"/>
          </a:p>
        </p:txBody>
      </p:sp>
    </p:spTree>
    <p:extLst>
      <p:ext uri="{BB962C8B-B14F-4D97-AF65-F5344CB8AC3E}">
        <p14:creationId xmlns:p14="http://schemas.microsoft.com/office/powerpoint/2010/main" val="1797652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66</a:t>
            </a:fld>
            <a:endParaRPr kumimoji="1" lang="ko-Kore-KR" altLang="en-US"/>
          </a:p>
        </p:txBody>
      </p:sp>
    </p:spTree>
    <p:extLst>
      <p:ext uri="{BB962C8B-B14F-4D97-AF65-F5344CB8AC3E}">
        <p14:creationId xmlns:p14="http://schemas.microsoft.com/office/powerpoint/2010/main" val="3635710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67</a:t>
            </a:fld>
            <a:endParaRPr kumimoji="1" lang="ko-Kore-KR" altLang="en-US"/>
          </a:p>
        </p:txBody>
      </p:sp>
    </p:spTree>
    <p:extLst>
      <p:ext uri="{BB962C8B-B14F-4D97-AF65-F5344CB8AC3E}">
        <p14:creationId xmlns:p14="http://schemas.microsoft.com/office/powerpoint/2010/main" val="2963306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68</a:t>
            </a:fld>
            <a:endParaRPr kumimoji="1" lang="ko-Kore-KR" altLang="en-US"/>
          </a:p>
        </p:txBody>
      </p:sp>
    </p:spTree>
    <p:extLst>
      <p:ext uri="{BB962C8B-B14F-4D97-AF65-F5344CB8AC3E}">
        <p14:creationId xmlns:p14="http://schemas.microsoft.com/office/powerpoint/2010/main" val="19308557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69</a:t>
            </a:fld>
            <a:endParaRPr kumimoji="1" lang="ko-Kore-KR" altLang="en-US"/>
          </a:p>
        </p:txBody>
      </p:sp>
    </p:spTree>
    <p:extLst>
      <p:ext uri="{BB962C8B-B14F-4D97-AF65-F5344CB8AC3E}">
        <p14:creationId xmlns:p14="http://schemas.microsoft.com/office/powerpoint/2010/main" val="27147483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70</a:t>
            </a:fld>
            <a:endParaRPr kumimoji="1" lang="ko-Kore-KR" altLang="en-US"/>
          </a:p>
        </p:txBody>
      </p:sp>
    </p:spTree>
    <p:extLst>
      <p:ext uri="{BB962C8B-B14F-4D97-AF65-F5344CB8AC3E}">
        <p14:creationId xmlns:p14="http://schemas.microsoft.com/office/powerpoint/2010/main" val="26238760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71</a:t>
            </a:fld>
            <a:endParaRPr kumimoji="1" lang="ko-Kore-KR" altLang="en-US"/>
          </a:p>
        </p:txBody>
      </p:sp>
    </p:spTree>
    <p:extLst>
      <p:ext uri="{BB962C8B-B14F-4D97-AF65-F5344CB8AC3E}">
        <p14:creationId xmlns:p14="http://schemas.microsoft.com/office/powerpoint/2010/main" val="322943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a:t>
            </a:fld>
            <a:endParaRPr kumimoji="1" lang="ko-Kore-KR" altLang="en-US"/>
          </a:p>
        </p:txBody>
      </p:sp>
    </p:spTree>
    <p:extLst>
      <p:ext uri="{BB962C8B-B14F-4D97-AF65-F5344CB8AC3E}">
        <p14:creationId xmlns:p14="http://schemas.microsoft.com/office/powerpoint/2010/main" val="32250999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72</a:t>
            </a:fld>
            <a:endParaRPr kumimoji="1" lang="ko-Kore-KR" altLang="en-US"/>
          </a:p>
        </p:txBody>
      </p:sp>
    </p:spTree>
    <p:extLst>
      <p:ext uri="{BB962C8B-B14F-4D97-AF65-F5344CB8AC3E}">
        <p14:creationId xmlns:p14="http://schemas.microsoft.com/office/powerpoint/2010/main" val="31801077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73</a:t>
            </a:fld>
            <a:endParaRPr kumimoji="1" lang="ko-Kore-KR" altLang="en-US"/>
          </a:p>
        </p:txBody>
      </p:sp>
    </p:spTree>
    <p:extLst>
      <p:ext uri="{BB962C8B-B14F-4D97-AF65-F5344CB8AC3E}">
        <p14:creationId xmlns:p14="http://schemas.microsoft.com/office/powerpoint/2010/main" val="5694926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74</a:t>
            </a:fld>
            <a:endParaRPr kumimoji="1" lang="ko-Kore-KR" altLang="en-US"/>
          </a:p>
        </p:txBody>
      </p:sp>
    </p:spTree>
    <p:extLst>
      <p:ext uri="{BB962C8B-B14F-4D97-AF65-F5344CB8AC3E}">
        <p14:creationId xmlns:p14="http://schemas.microsoft.com/office/powerpoint/2010/main" val="37182374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75</a:t>
            </a:fld>
            <a:endParaRPr kumimoji="1" lang="ko-Kore-KR" altLang="en-US"/>
          </a:p>
        </p:txBody>
      </p:sp>
    </p:spTree>
    <p:extLst>
      <p:ext uri="{BB962C8B-B14F-4D97-AF65-F5344CB8AC3E}">
        <p14:creationId xmlns:p14="http://schemas.microsoft.com/office/powerpoint/2010/main" val="14676625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76</a:t>
            </a:fld>
            <a:endParaRPr kumimoji="1" lang="ko-Kore-KR" altLang="en-US"/>
          </a:p>
        </p:txBody>
      </p:sp>
    </p:spTree>
    <p:extLst>
      <p:ext uri="{BB962C8B-B14F-4D97-AF65-F5344CB8AC3E}">
        <p14:creationId xmlns:p14="http://schemas.microsoft.com/office/powerpoint/2010/main" val="1611779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77</a:t>
            </a:fld>
            <a:endParaRPr kumimoji="1" lang="ko-Kore-KR" altLang="en-US"/>
          </a:p>
        </p:txBody>
      </p:sp>
    </p:spTree>
    <p:extLst>
      <p:ext uri="{BB962C8B-B14F-4D97-AF65-F5344CB8AC3E}">
        <p14:creationId xmlns:p14="http://schemas.microsoft.com/office/powerpoint/2010/main" val="29223578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78</a:t>
            </a:fld>
            <a:endParaRPr kumimoji="1" lang="ko-Kore-KR" altLang="en-US"/>
          </a:p>
        </p:txBody>
      </p:sp>
    </p:spTree>
    <p:extLst>
      <p:ext uri="{BB962C8B-B14F-4D97-AF65-F5344CB8AC3E}">
        <p14:creationId xmlns:p14="http://schemas.microsoft.com/office/powerpoint/2010/main" val="16961243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79</a:t>
            </a:fld>
            <a:endParaRPr kumimoji="1" lang="ko-Kore-KR" altLang="en-US"/>
          </a:p>
        </p:txBody>
      </p:sp>
    </p:spTree>
    <p:extLst>
      <p:ext uri="{BB962C8B-B14F-4D97-AF65-F5344CB8AC3E}">
        <p14:creationId xmlns:p14="http://schemas.microsoft.com/office/powerpoint/2010/main" val="34721545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80</a:t>
            </a:fld>
            <a:endParaRPr kumimoji="1" lang="ko-Kore-KR" altLang="en-US"/>
          </a:p>
        </p:txBody>
      </p:sp>
    </p:spTree>
    <p:extLst>
      <p:ext uri="{BB962C8B-B14F-4D97-AF65-F5344CB8AC3E}">
        <p14:creationId xmlns:p14="http://schemas.microsoft.com/office/powerpoint/2010/main" val="23378631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81</a:t>
            </a:fld>
            <a:endParaRPr kumimoji="1" lang="ko-Kore-KR" altLang="en-US"/>
          </a:p>
        </p:txBody>
      </p:sp>
    </p:spTree>
    <p:extLst>
      <p:ext uri="{BB962C8B-B14F-4D97-AF65-F5344CB8AC3E}">
        <p14:creationId xmlns:p14="http://schemas.microsoft.com/office/powerpoint/2010/main" val="3933469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a:t>
            </a:fld>
            <a:endParaRPr kumimoji="1" lang="ko-Kore-KR" altLang="en-US"/>
          </a:p>
        </p:txBody>
      </p:sp>
    </p:spTree>
    <p:extLst>
      <p:ext uri="{BB962C8B-B14F-4D97-AF65-F5344CB8AC3E}">
        <p14:creationId xmlns:p14="http://schemas.microsoft.com/office/powerpoint/2010/main" val="16720229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82</a:t>
            </a:fld>
            <a:endParaRPr kumimoji="1" lang="ko-Kore-KR" altLang="en-US"/>
          </a:p>
        </p:txBody>
      </p:sp>
    </p:spTree>
    <p:extLst>
      <p:ext uri="{BB962C8B-B14F-4D97-AF65-F5344CB8AC3E}">
        <p14:creationId xmlns:p14="http://schemas.microsoft.com/office/powerpoint/2010/main" val="228376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83</a:t>
            </a:fld>
            <a:endParaRPr kumimoji="1" lang="ko-Kore-KR" altLang="en-US"/>
          </a:p>
        </p:txBody>
      </p:sp>
    </p:spTree>
    <p:extLst>
      <p:ext uri="{BB962C8B-B14F-4D97-AF65-F5344CB8AC3E}">
        <p14:creationId xmlns:p14="http://schemas.microsoft.com/office/powerpoint/2010/main" val="9059227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84</a:t>
            </a:fld>
            <a:endParaRPr kumimoji="1" lang="ko-Kore-KR" altLang="en-US"/>
          </a:p>
        </p:txBody>
      </p:sp>
    </p:spTree>
    <p:extLst>
      <p:ext uri="{BB962C8B-B14F-4D97-AF65-F5344CB8AC3E}">
        <p14:creationId xmlns:p14="http://schemas.microsoft.com/office/powerpoint/2010/main" val="3805463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85</a:t>
            </a:fld>
            <a:endParaRPr kumimoji="1" lang="ko-Kore-KR" altLang="en-US"/>
          </a:p>
        </p:txBody>
      </p:sp>
    </p:spTree>
    <p:extLst>
      <p:ext uri="{BB962C8B-B14F-4D97-AF65-F5344CB8AC3E}">
        <p14:creationId xmlns:p14="http://schemas.microsoft.com/office/powerpoint/2010/main" val="19474198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86</a:t>
            </a:fld>
            <a:endParaRPr kumimoji="1" lang="ko-Kore-KR" altLang="en-US"/>
          </a:p>
        </p:txBody>
      </p:sp>
    </p:spTree>
    <p:extLst>
      <p:ext uri="{BB962C8B-B14F-4D97-AF65-F5344CB8AC3E}">
        <p14:creationId xmlns:p14="http://schemas.microsoft.com/office/powerpoint/2010/main" val="18550727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87</a:t>
            </a:fld>
            <a:endParaRPr kumimoji="1" lang="ko-Kore-KR" altLang="en-US"/>
          </a:p>
        </p:txBody>
      </p:sp>
    </p:spTree>
    <p:extLst>
      <p:ext uri="{BB962C8B-B14F-4D97-AF65-F5344CB8AC3E}">
        <p14:creationId xmlns:p14="http://schemas.microsoft.com/office/powerpoint/2010/main" val="333545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88</a:t>
            </a:fld>
            <a:endParaRPr kumimoji="1" lang="ko-Kore-KR" altLang="en-US"/>
          </a:p>
        </p:txBody>
      </p:sp>
    </p:spTree>
    <p:extLst>
      <p:ext uri="{BB962C8B-B14F-4D97-AF65-F5344CB8AC3E}">
        <p14:creationId xmlns:p14="http://schemas.microsoft.com/office/powerpoint/2010/main" val="32124876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89</a:t>
            </a:fld>
            <a:endParaRPr kumimoji="1" lang="ko-Kore-KR" altLang="en-US"/>
          </a:p>
        </p:txBody>
      </p:sp>
    </p:spTree>
    <p:extLst>
      <p:ext uri="{BB962C8B-B14F-4D97-AF65-F5344CB8AC3E}">
        <p14:creationId xmlns:p14="http://schemas.microsoft.com/office/powerpoint/2010/main" val="24151097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90</a:t>
            </a:fld>
            <a:endParaRPr kumimoji="1" lang="ko-Kore-KR" altLang="en-US"/>
          </a:p>
        </p:txBody>
      </p:sp>
    </p:spTree>
    <p:extLst>
      <p:ext uri="{BB962C8B-B14F-4D97-AF65-F5344CB8AC3E}">
        <p14:creationId xmlns:p14="http://schemas.microsoft.com/office/powerpoint/2010/main" val="21180975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91</a:t>
            </a:fld>
            <a:endParaRPr kumimoji="1" lang="ko-Kore-KR" altLang="en-US"/>
          </a:p>
        </p:txBody>
      </p:sp>
    </p:spTree>
    <p:extLst>
      <p:ext uri="{BB962C8B-B14F-4D97-AF65-F5344CB8AC3E}">
        <p14:creationId xmlns:p14="http://schemas.microsoft.com/office/powerpoint/2010/main" val="161666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11</a:t>
            </a:fld>
            <a:endParaRPr kumimoji="1" lang="ko-Kore-KR" altLang="en-US"/>
          </a:p>
        </p:txBody>
      </p:sp>
    </p:spTree>
    <p:extLst>
      <p:ext uri="{BB962C8B-B14F-4D97-AF65-F5344CB8AC3E}">
        <p14:creationId xmlns:p14="http://schemas.microsoft.com/office/powerpoint/2010/main" val="31580258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92</a:t>
            </a:fld>
            <a:endParaRPr kumimoji="1" lang="ko-Kore-KR" altLang="en-US"/>
          </a:p>
        </p:txBody>
      </p:sp>
    </p:spTree>
    <p:extLst>
      <p:ext uri="{BB962C8B-B14F-4D97-AF65-F5344CB8AC3E}">
        <p14:creationId xmlns:p14="http://schemas.microsoft.com/office/powerpoint/2010/main" val="3495328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93</a:t>
            </a:fld>
            <a:endParaRPr kumimoji="1" lang="ko-Kore-KR" altLang="en-US"/>
          </a:p>
        </p:txBody>
      </p:sp>
    </p:spTree>
    <p:extLst>
      <p:ext uri="{BB962C8B-B14F-4D97-AF65-F5344CB8AC3E}">
        <p14:creationId xmlns:p14="http://schemas.microsoft.com/office/powerpoint/2010/main" val="3060594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94</a:t>
            </a:fld>
            <a:endParaRPr kumimoji="1" lang="ko-Kore-KR" altLang="en-US"/>
          </a:p>
        </p:txBody>
      </p:sp>
    </p:spTree>
    <p:extLst>
      <p:ext uri="{BB962C8B-B14F-4D97-AF65-F5344CB8AC3E}">
        <p14:creationId xmlns:p14="http://schemas.microsoft.com/office/powerpoint/2010/main" val="31918966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95</a:t>
            </a:fld>
            <a:endParaRPr kumimoji="1" lang="ko-Kore-KR" altLang="en-US"/>
          </a:p>
        </p:txBody>
      </p:sp>
    </p:spTree>
    <p:extLst>
      <p:ext uri="{BB962C8B-B14F-4D97-AF65-F5344CB8AC3E}">
        <p14:creationId xmlns:p14="http://schemas.microsoft.com/office/powerpoint/2010/main" val="27045638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96</a:t>
            </a:fld>
            <a:endParaRPr kumimoji="1" lang="ko-Kore-KR" altLang="en-US"/>
          </a:p>
        </p:txBody>
      </p:sp>
    </p:spTree>
    <p:extLst>
      <p:ext uri="{BB962C8B-B14F-4D97-AF65-F5344CB8AC3E}">
        <p14:creationId xmlns:p14="http://schemas.microsoft.com/office/powerpoint/2010/main" val="34273268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97</a:t>
            </a:fld>
            <a:endParaRPr kumimoji="1" lang="ko-Kore-KR" altLang="en-US"/>
          </a:p>
        </p:txBody>
      </p:sp>
    </p:spTree>
    <p:extLst>
      <p:ext uri="{BB962C8B-B14F-4D97-AF65-F5344CB8AC3E}">
        <p14:creationId xmlns:p14="http://schemas.microsoft.com/office/powerpoint/2010/main" val="3582104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98</a:t>
            </a:fld>
            <a:endParaRPr kumimoji="1" lang="ko-Kore-KR" altLang="en-US"/>
          </a:p>
        </p:txBody>
      </p:sp>
    </p:spTree>
    <p:extLst>
      <p:ext uri="{BB962C8B-B14F-4D97-AF65-F5344CB8AC3E}">
        <p14:creationId xmlns:p14="http://schemas.microsoft.com/office/powerpoint/2010/main" val="28756666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99</a:t>
            </a:fld>
            <a:endParaRPr kumimoji="1" lang="ko-Kore-KR" altLang="en-US"/>
          </a:p>
        </p:txBody>
      </p:sp>
    </p:spTree>
    <p:extLst>
      <p:ext uri="{BB962C8B-B14F-4D97-AF65-F5344CB8AC3E}">
        <p14:creationId xmlns:p14="http://schemas.microsoft.com/office/powerpoint/2010/main" val="21569098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100</a:t>
            </a:fld>
            <a:endParaRPr kumimoji="1" lang="ko-Kore-KR" altLang="en-US"/>
          </a:p>
        </p:txBody>
      </p:sp>
    </p:spTree>
    <p:extLst>
      <p:ext uri="{BB962C8B-B14F-4D97-AF65-F5344CB8AC3E}">
        <p14:creationId xmlns:p14="http://schemas.microsoft.com/office/powerpoint/2010/main" val="19040390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4D2D8343-E445-374C-BDF8-84DEE5560B88}" type="slidenum">
              <a:rPr kumimoji="1" lang="ko-Kore-KR" altLang="en-US" smtClean="0"/>
              <a:t>101</a:t>
            </a:fld>
            <a:endParaRPr kumimoji="1" lang="ko-Kore-KR" altLang="en-US"/>
          </a:p>
        </p:txBody>
      </p:sp>
    </p:spTree>
    <p:extLst>
      <p:ext uri="{BB962C8B-B14F-4D97-AF65-F5344CB8AC3E}">
        <p14:creationId xmlns:p14="http://schemas.microsoft.com/office/powerpoint/2010/main" val="395469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3047802" y="2244725"/>
            <a:ext cx="18286810" cy="4775200"/>
          </a:xfrm>
        </p:spPr>
        <p:txBody>
          <a:bodyPr anchor="b"/>
          <a:lstStyle>
            <a:lvl1pPr algn="ctr">
              <a:defRPr sz="12000"/>
            </a:lvl1pPr>
          </a:lstStyle>
          <a:p>
            <a:r>
              <a:rPr lang="ko-KR" altLang="en-US"/>
              <a:t>마스터 제목 스타일 편집</a:t>
            </a:r>
            <a:endParaRPr lang="en-US"/>
          </a:p>
        </p:txBody>
      </p:sp>
      <p:sp>
        <p:nvSpPr>
          <p:cNvPr id="3" name="Subtitle 2"/>
          <p:cNvSpPr>
            <a:spLocks noGrp="1"/>
          </p:cNvSpPr>
          <p:nvPr>
            <p:ph type="subTitle" idx="1"/>
          </p:nvPr>
        </p:nvSpPr>
        <p:spPr>
          <a:xfrm>
            <a:off x="3047802" y="7204075"/>
            <a:ext cx="18286810" cy="3311525"/>
          </a:xfrm>
        </p:spPr>
        <p:txBody>
          <a:bodyPr/>
          <a:lstStyle>
            <a:lvl1pPr marL="0" indent="0" algn="ctr">
              <a:buNone/>
              <a:defRPr sz="4800"/>
            </a:lvl1pPr>
            <a:lvl2pPr marL="914377" indent="0" algn="ctr">
              <a:buNone/>
              <a:defRPr sz="4000"/>
            </a:lvl2pPr>
            <a:lvl3pPr marL="1828756" indent="0" algn="ctr">
              <a:buNone/>
              <a:defRPr sz="3600"/>
            </a:lvl3pPr>
            <a:lvl4pPr marL="2743133" indent="0" algn="ctr">
              <a:buNone/>
              <a:defRPr sz="3200"/>
            </a:lvl4pPr>
            <a:lvl5pPr marL="3657507" indent="0" algn="ctr">
              <a:buNone/>
              <a:defRPr sz="3200"/>
            </a:lvl5pPr>
            <a:lvl6pPr marL="4571886" indent="0" algn="ctr">
              <a:buNone/>
              <a:defRPr sz="3200"/>
            </a:lvl6pPr>
            <a:lvl7pPr marL="5486263" indent="0" algn="ctr">
              <a:buNone/>
              <a:defRPr sz="3200"/>
            </a:lvl7pPr>
            <a:lvl8pPr marL="6400640" indent="0" algn="ctr">
              <a:buNone/>
              <a:defRPr sz="3200"/>
            </a:lvl8pPr>
            <a:lvl9pPr marL="7315017" indent="0" algn="ctr">
              <a:buNone/>
              <a:defRPr sz="32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076522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411615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668" y="730255"/>
            <a:ext cx="5257458" cy="11623677"/>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1676295" y="730255"/>
            <a:ext cx="15467593" cy="1162367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62647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354149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663593" y="3419481"/>
            <a:ext cx="21029831" cy="5705475"/>
          </a:xfrm>
        </p:spPr>
        <p:txBody>
          <a:bodyPr anchor="b"/>
          <a:lstStyle>
            <a:lvl1pPr>
              <a:defRPr sz="12000"/>
            </a:lvl1pPr>
          </a:lstStyle>
          <a:p>
            <a:r>
              <a:rPr lang="ko-KR" altLang="en-US"/>
              <a:t>마스터 제목 스타일 편집</a:t>
            </a:r>
            <a:endParaRPr lang="en-US"/>
          </a:p>
        </p:txBody>
      </p:sp>
      <p:sp>
        <p:nvSpPr>
          <p:cNvPr id="3" name="Text Placeholder 2"/>
          <p:cNvSpPr>
            <a:spLocks noGrp="1"/>
          </p:cNvSpPr>
          <p:nvPr>
            <p:ph type="body" idx="1"/>
          </p:nvPr>
        </p:nvSpPr>
        <p:spPr>
          <a:xfrm>
            <a:off x="1663593" y="9178928"/>
            <a:ext cx="21029831" cy="3000373"/>
          </a:xfrm>
        </p:spPr>
        <p:txBody>
          <a:bodyPr/>
          <a:lstStyle>
            <a:lvl1pPr marL="0" indent="0">
              <a:buNone/>
              <a:defRPr sz="4800">
                <a:solidFill>
                  <a:schemeClr val="tx1">
                    <a:tint val="75000"/>
                  </a:schemeClr>
                </a:solidFill>
              </a:defRPr>
            </a:lvl1pPr>
            <a:lvl2pPr marL="914377" indent="0">
              <a:buNone/>
              <a:defRPr sz="4000">
                <a:solidFill>
                  <a:schemeClr val="tx1">
                    <a:tint val="75000"/>
                  </a:schemeClr>
                </a:solidFill>
              </a:defRPr>
            </a:lvl2pPr>
            <a:lvl3pPr marL="1828756" indent="0">
              <a:buNone/>
              <a:defRPr sz="3600">
                <a:solidFill>
                  <a:schemeClr val="tx1">
                    <a:tint val="75000"/>
                  </a:schemeClr>
                </a:solidFill>
              </a:defRPr>
            </a:lvl3pPr>
            <a:lvl4pPr marL="2743133" indent="0">
              <a:buNone/>
              <a:defRPr sz="3200">
                <a:solidFill>
                  <a:schemeClr val="tx1">
                    <a:tint val="75000"/>
                  </a:schemeClr>
                </a:solidFill>
              </a:defRPr>
            </a:lvl4pPr>
            <a:lvl5pPr marL="3657507" indent="0">
              <a:buNone/>
              <a:defRPr sz="3200">
                <a:solidFill>
                  <a:schemeClr val="tx1">
                    <a:tint val="75000"/>
                  </a:schemeClr>
                </a:solidFill>
              </a:defRPr>
            </a:lvl5pPr>
            <a:lvl6pPr marL="4571886" indent="0">
              <a:buNone/>
              <a:defRPr sz="3200">
                <a:solidFill>
                  <a:schemeClr val="tx1">
                    <a:tint val="75000"/>
                  </a:schemeClr>
                </a:solidFill>
              </a:defRPr>
            </a:lvl6pPr>
            <a:lvl7pPr marL="5486263" indent="0">
              <a:buNone/>
              <a:defRPr sz="3200">
                <a:solidFill>
                  <a:schemeClr val="tx1">
                    <a:tint val="75000"/>
                  </a:schemeClr>
                </a:solidFill>
              </a:defRPr>
            </a:lvl7pPr>
            <a:lvl8pPr marL="6400640" indent="0">
              <a:buNone/>
              <a:defRPr sz="3200">
                <a:solidFill>
                  <a:schemeClr val="tx1">
                    <a:tint val="75000"/>
                  </a:schemeClr>
                </a:solidFill>
              </a:defRPr>
            </a:lvl8pPr>
            <a:lvl9pPr marL="7315017" indent="0">
              <a:buNone/>
              <a:defRPr sz="3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146481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1676291"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12343596" y="3651251"/>
            <a:ext cx="10362526" cy="870267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69540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679467" y="730251"/>
            <a:ext cx="21029831" cy="2651125"/>
          </a:xfrm>
        </p:spPr>
        <p:txBody>
          <a:bodyPr/>
          <a:lstStyle/>
          <a:p>
            <a:r>
              <a:rPr lang="ko-KR" altLang="en-US"/>
              <a:t>마스터 제목 스타일 편집</a:t>
            </a:r>
            <a:endParaRPr lang="en-US"/>
          </a:p>
        </p:txBody>
      </p:sp>
      <p:sp>
        <p:nvSpPr>
          <p:cNvPr id="3" name="Text Placeholder 2"/>
          <p:cNvSpPr>
            <a:spLocks noGrp="1"/>
          </p:cNvSpPr>
          <p:nvPr>
            <p:ph type="body" idx="1"/>
          </p:nvPr>
        </p:nvSpPr>
        <p:spPr>
          <a:xfrm>
            <a:off x="1679469" y="3362325"/>
            <a:ext cx="10314902"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1679469" y="5010153"/>
            <a:ext cx="10314902"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12343601" y="3362325"/>
            <a:ext cx="10365701" cy="1647824"/>
          </a:xfrm>
        </p:spPr>
        <p:txBody>
          <a:bodyPr anchor="b"/>
          <a:lstStyle>
            <a:lvl1pPr marL="0" indent="0">
              <a:buNone/>
              <a:defRPr sz="4800" b="1"/>
            </a:lvl1pPr>
            <a:lvl2pPr marL="914377" indent="0">
              <a:buNone/>
              <a:defRPr sz="4000" b="1"/>
            </a:lvl2pPr>
            <a:lvl3pPr marL="1828756" indent="0">
              <a:buNone/>
              <a:defRPr sz="3600" b="1"/>
            </a:lvl3pPr>
            <a:lvl4pPr marL="2743133" indent="0">
              <a:buNone/>
              <a:defRPr sz="3200" b="1"/>
            </a:lvl4pPr>
            <a:lvl5pPr marL="3657507"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12343601" y="5010153"/>
            <a:ext cx="10365701" cy="736917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8" name="Footer Placeholder 7"/>
          <p:cNvSpPr>
            <a:spLocks noGrp="1"/>
          </p:cNvSpPr>
          <p:nvPr>
            <p:ph type="ftr" sz="quarter" idx="11"/>
          </p:nvPr>
        </p:nvSpPr>
        <p:spPr/>
        <p:txBody>
          <a:bodyPr/>
          <a:lstStyle/>
          <a:p>
            <a:endParaRPr kumimoji="1" lang="ko-Kore-KR" altLang="en-US"/>
          </a:p>
        </p:txBody>
      </p:sp>
      <p:sp>
        <p:nvSpPr>
          <p:cNvPr id="9" name="Slide Number Placeholder 8"/>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56655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4" name="Footer Placeholder 3"/>
          <p:cNvSpPr>
            <a:spLocks noGrp="1"/>
          </p:cNvSpPr>
          <p:nvPr>
            <p:ph type="ftr" sz="quarter" idx="11"/>
          </p:nvPr>
        </p:nvSpPr>
        <p:spPr/>
        <p:txBody>
          <a:bodyPr/>
          <a:lstStyle/>
          <a:p>
            <a:endParaRPr kumimoji="1" lang="ko-Kore-KR" altLang="en-US"/>
          </a:p>
        </p:txBody>
      </p:sp>
      <p:sp>
        <p:nvSpPr>
          <p:cNvPr id="5" name="Slide Number Placeholder 4"/>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76115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3" name="Footer Placeholder 2"/>
          <p:cNvSpPr>
            <a:spLocks noGrp="1"/>
          </p:cNvSpPr>
          <p:nvPr>
            <p:ph type="ftr" sz="quarter" idx="11"/>
          </p:nvPr>
        </p:nvSpPr>
        <p:spPr/>
        <p:txBody>
          <a:bodyPr/>
          <a:lstStyle/>
          <a:p>
            <a:endParaRPr kumimoji="1" lang="ko-Kore-KR" altLang="en-US"/>
          </a:p>
        </p:txBody>
      </p:sp>
      <p:sp>
        <p:nvSpPr>
          <p:cNvPr id="4" name="Slide Number Placeholder 3"/>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0461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a:p>
        </p:txBody>
      </p:sp>
      <p:sp>
        <p:nvSpPr>
          <p:cNvPr id="3" name="Content Placeholder 2"/>
          <p:cNvSpPr>
            <a:spLocks noGrp="1"/>
          </p:cNvSpPr>
          <p:nvPr>
            <p:ph idx="1"/>
          </p:nvPr>
        </p:nvSpPr>
        <p:spPr>
          <a:xfrm>
            <a:off x="10365701" y="1974855"/>
            <a:ext cx="12343597" cy="9747251"/>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327026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679467" y="914400"/>
            <a:ext cx="7863963" cy="3200400"/>
          </a:xfrm>
        </p:spPr>
        <p:txBody>
          <a:bodyPr anchor="b"/>
          <a:lstStyle>
            <a:lvl1pPr>
              <a:defRPr sz="6400"/>
            </a:lvl1pPr>
          </a:lstStyle>
          <a:p>
            <a:r>
              <a:rPr lang="ko-KR" altLang="en-US"/>
              <a:t>마스터 제목 스타일 편집</a:t>
            </a:r>
            <a:endParaRPr lang="en-US"/>
          </a:p>
        </p:txBody>
      </p:sp>
      <p:sp>
        <p:nvSpPr>
          <p:cNvPr id="3" name="Picture Placeholder 2"/>
          <p:cNvSpPr>
            <a:spLocks noGrp="1" noChangeAspect="1"/>
          </p:cNvSpPr>
          <p:nvPr>
            <p:ph type="pic" idx="1"/>
          </p:nvPr>
        </p:nvSpPr>
        <p:spPr>
          <a:xfrm>
            <a:off x="10365701" y="1974855"/>
            <a:ext cx="12343597" cy="9747251"/>
          </a:xfrm>
        </p:spPr>
        <p:txBody>
          <a:bodyPr anchor="t"/>
          <a:lstStyle>
            <a:lvl1pPr marL="0" indent="0">
              <a:buNone/>
              <a:defRPr sz="6400"/>
            </a:lvl1pPr>
            <a:lvl2pPr marL="914377" indent="0">
              <a:buNone/>
              <a:defRPr sz="5600"/>
            </a:lvl2pPr>
            <a:lvl3pPr marL="1828756" indent="0">
              <a:buNone/>
              <a:defRPr sz="4800"/>
            </a:lvl3pPr>
            <a:lvl4pPr marL="2743133" indent="0">
              <a:buNone/>
              <a:defRPr sz="4000"/>
            </a:lvl4pPr>
            <a:lvl5pPr marL="3657507" indent="0">
              <a:buNone/>
              <a:defRPr sz="4000"/>
            </a:lvl5pPr>
            <a:lvl6pPr marL="4571886" indent="0">
              <a:buNone/>
              <a:defRPr sz="4000"/>
            </a:lvl6pPr>
            <a:lvl7pPr marL="5486263" indent="0">
              <a:buNone/>
              <a:defRPr sz="4000"/>
            </a:lvl7pPr>
            <a:lvl8pPr marL="6400640" indent="0">
              <a:buNone/>
              <a:defRPr sz="4000"/>
            </a:lvl8pPr>
            <a:lvl9pPr marL="7315017" indent="0">
              <a:buNone/>
              <a:defRPr sz="4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1679467" y="4114801"/>
            <a:ext cx="7863963" cy="7623176"/>
          </a:xfrm>
        </p:spPr>
        <p:txBody>
          <a:bodyPr/>
          <a:lstStyle>
            <a:lvl1pPr marL="0" indent="0">
              <a:buNone/>
              <a:defRPr sz="3200"/>
            </a:lvl1pPr>
            <a:lvl2pPr marL="914377" indent="0">
              <a:buNone/>
              <a:defRPr sz="2800"/>
            </a:lvl2pPr>
            <a:lvl3pPr marL="1828756" indent="0">
              <a:buNone/>
              <a:defRPr sz="2400"/>
            </a:lvl3pPr>
            <a:lvl4pPr marL="2743133" indent="0">
              <a:buNone/>
              <a:defRPr sz="2000"/>
            </a:lvl4pPr>
            <a:lvl5pPr marL="3657507"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161F041-D29B-8C4F-81D4-F6B9816EE8A8}" type="datetimeFigureOut">
              <a:rPr kumimoji="1" lang="ko-Kore-KR" altLang="en-US" smtClean="0"/>
              <a:t>2021. 8. 7.</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68185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5"/>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676291" y="3651251"/>
            <a:ext cx="21029831" cy="870267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1676291" y="12712701"/>
            <a:ext cx="5486043" cy="730251"/>
          </a:xfrm>
          <a:prstGeom prst="rect">
            <a:avLst/>
          </a:prstGeom>
        </p:spPr>
        <p:txBody>
          <a:bodyPr vert="horz" lIns="91440" tIns="45720" rIns="91440" bIns="45720" rtlCol="0" anchor="ctr"/>
          <a:lstStyle>
            <a:lvl1pPr algn="l">
              <a:defRPr sz="2400">
                <a:solidFill>
                  <a:schemeClr val="tx1">
                    <a:tint val="75000"/>
                  </a:schemeClr>
                </a:solidFill>
              </a:defRPr>
            </a:lvl1pPr>
          </a:lstStyle>
          <a:p>
            <a:fld id="{1161F041-D29B-8C4F-81D4-F6B9816EE8A8}" type="datetimeFigureOut">
              <a:rPr kumimoji="1" lang="ko-Kore-KR" altLang="en-US" smtClean="0"/>
              <a:t>2021. 8. 7.</a:t>
            </a:fld>
            <a:endParaRPr kumimoji="1" lang="ko-Kore-KR" altLang="en-US"/>
          </a:p>
        </p:txBody>
      </p:sp>
      <p:sp>
        <p:nvSpPr>
          <p:cNvPr id="5" name="Footer Placeholder 4"/>
          <p:cNvSpPr>
            <a:spLocks noGrp="1"/>
          </p:cNvSpPr>
          <p:nvPr>
            <p:ph type="ftr" sz="quarter" idx="3"/>
          </p:nvPr>
        </p:nvSpPr>
        <p:spPr>
          <a:xfrm>
            <a:off x="8076675" y="12712701"/>
            <a:ext cx="8229064" cy="730251"/>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kumimoji="1" lang="ko-Kore-KR" altLang="en-US"/>
          </a:p>
        </p:txBody>
      </p:sp>
      <p:sp>
        <p:nvSpPr>
          <p:cNvPr id="6" name="Slide Number Placeholder 5"/>
          <p:cNvSpPr>
            <a:spLocks noGrp="1"/>
          </p:cNvSpPr>
          <p:nvPr>
            <p:ph type="sldNum" sz="quarter" idx="4"/>
          </p:nvPr>
        </p:nvSpPr>
        <p:spPr>
          <a:xfrm>
            <a:off x="17220079" y="12712701"/>
            <a:ext cx="5486043" cy="730251"/>
          </a:xfrm>
          <a:prstGeom prst="rect">
            <a:avLst/>
          </a:prstGeom>
        </p:spPr>
        <p:txBody>
          <a:bodyPr vert="horz" lIns="91440" tIns="45720" rIns="91440" bIns="45720" rtlCol="0" anchor="ctr"/>
          <a:lstStyle>
            <a:lvl1pPr algn="r">
              <a:defRPr sz="2400">
                <a:solidFill>
                  <a:schemeClr val="tx1">
                    <a:tint val="75000"/>
                  </a:schemeClr>
                </a:solidFill>
              </a:defRPr>
            </a:lvl1pPr>
          </a:lstStyle>
          <a:p>
            <a:fld id="{95E7D0AE-CE45-9045-B968-3AEE8CF2C4BF}" type="slidenum">
              <a:rPr kumimoji="1" lang="ko-Kore-KR" altLang="en-US" smtClean="0"/>
              <a:t>‹#›</a:t>
            </a:fld>
            <a:endParaRPr kumimoji="1" lang="ko-Kore-KR" altLang="en-US"/>
          </a:p>
        </p:txBody>
      </p:sp>
    </p:spTree>
    <p:extLst>
      <p:ext uri="{BB962C8B-B14F-4D97-AF65-F5344CB8AC3E}">
        <p14:creationId xmlns:p14="http://schemas.microsoft.com/office/powerpoint/2010/main" val="21497897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828756"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87" indent="-457187" algn="l" defTabSz="1828756"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66" indent="-457187" algn="l" defTabSz="1828756"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43" indent="-457187" algn="l" defTabSz="1828756"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320"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9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7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3"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7"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7" algn="l" defTabSz="182875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56" rtl="0" eaLnBrk="1" latinLnBrk="0" hangingPunct="1">
        <a:defRPr sz="3600" kern="1200">
          <a:solidFill>
            <a:schemeClr val="tx1"/>
          </a:solidFill>
          <a:latin typeface="+mn-lt"/>
          <a:ea typeface="+mn-ea"/>
          <a:cs typeface="+mn-cs"/>
        </a:defRPr>
      </a:lvl1pPr>
      <a:lvl2pPr marL="914377" algn="l" defTabSz="1828756" rtl="0" eaLnBrk="1" latinLnBrk="0" hangingPunct="1">
        <a:defRPr sz="3600" kern="1200">
          <a:solidFill>
            <a:schemeClr val="tx1"/>
          </a:solidFill>
          <a:latin typeface="+mn-lt"/>
          <a:ea typeface="+mn-ea"/>
          <a:cs typeface="+mn-cs"/>
        </a:defRPr>
      </a:lvl2pPr>
      <a:lvl3pPr marL="1828756" algn="l" defTabSz="1828756" rtl="0" eaLnBrk="1" latinLnBrk="0" hangingPunct="1">
        <a:defRPr sz="3600" kern="1200">
          <a:solidFill>
            <a:schemeClr val="tx1"/>
          </a:solidFill>
          <a:latin typeface="+mn-lt"/>
          <a:ea typeface="+mn-ea"/>
          <a:cs typeface="+mn-cs"/>
        </a:defRPr>
      </a:lvl3pPr>
      <a:lvl4pPr marL="2743133" algn="l" defTabSz="1828756" rtl="0" eaLnBrk="1" latinLnBrk="0" hangingPunct="1">
        <a:defRPr sz="3600" kern="1200">
          <a:solidFill>
            <a:schemeClr val="tx1"/>
          </a:solidFill>
          <a:latin typeface="+mn-lt"/>
          <a:ea typeface="+mn-ea"/>
          <a:cs typeface="+mn-cs"/>
        </a:defRPr>
      </a:lvl4pPr>
      <a:lvl5pPr marL="3657507" algn="l" defTabSz="1828756" rtl="0" eaLnBrk="1" latinLnBrk="0" hangingPunct="1">
        <a:defRPr sz="3600" kern="1200">
          <a:solidFill>
            <a:schemeClr val="tx1"/>
          </a:solidFill>
          <a:latin typeface="+mn-lt"/>
          <a:ea typeface="+mn-ea"/>
          <a:cs typeface="+mn-cs"/>
        </a:defRPr>
      </a:lvl5pPr>
      <a:lvl6pPr marL="4571886" algn="l" defTabSz="1828756" rtl="0" eaLnBrk="1" latinLnBrk="0" hangingPunct="1">
        <a:defRPr sz="3600" kern="1200">
          <a:solidFill>
            <a:schemeClr val="tx1"/>
          </a:solidFill>
          <a:latin typeface="+mn-lt"/>
          <a:ea typeface="+mn-ea"/>
          <a:cs typeface="+mn-cs"/>
        </a:defRPr>
      </a:lvl6pPr>
      <a:lvl7pPr marL="5486263" algn="l" defTabSz="1828756" rtl="0" eaLnBrk="1" latinLnBrk="0" hangingPunct="1">
        <a:defRPr sz="3600" kern="1200">
          <a:solidFill>
            <a:schemeClr val="tx1"/>
          </a:solidFill>
          <a:latin typeface="+mn-lt"/>
          <a:ea typeface="+mn-ea"/>
          <a:cs typeface="+mn-cs"/>
        </a:defRPr>
      </a:lvl7pPr>
      <a:lvl8pPr marL="6400640" algn="l" defTabSz="1828756" rtl="0" eaLnBrk="1" latinLnBrk="0" hangingPunct="1">
        <a:defRPr sz="3600" kern="1200">
          <a:solidFill>
            <a:schemeClr val="tx1"/>
          </a:solidFill>
          <a:latin typeface="+mn-lt"/>
          <a:ea typeface="+mn-ea"/>
          <a:cs typeface="+mn-cs"/>
        </a:defRPr>
      </a:lvl8pPr>
      <a:lvl9pPr marL="7315017" algn="l" defTabSz="1828756"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45.gif"/><Relationship Id="rId4" Type="http://schemas.openxmlformats.org/officeDocument/2006/relationships/image" Target="../media/image144.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hyperlink" Target="https://d2l.ai/" TargetMode="External"/><Relationship Id="rId5" Type="http://schemas.openxmlformats.org/officeDocument/2006/relationships/hyperlink" Target="https://www.deeplearningbook.org/" TargetMode="External"/><Relationship Id="rId4" Type="http://schemas.openxmlformats.org/officeDocument/2006/relationships/hyperlink" Target="https://www.deeplearningbook.org/contents/ml.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gif"/></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300.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400.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1.xml"/><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2.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err="1">
                <a:latin typeface="SpoqaHanSans-Bold" panose="020B0500000000000000" pitchFamily="34" charset="-128"/>
                <a:ea typeface="SpoqaHanSans-Bold" panose="020B0500000000000000" pitchFamily="34" charset="-128"/>
              </a:rPr>
              <a:t>합성곱</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신경망</a:t>
            </a:r>
            <a:r>
              <a:rPr lang="en-US" b="1" dirty="0">
                <a:latin typeface="SpoqaHanSans-Bold" panose="020B0500000000000000" pitchFamily="34" charset="-128"/>
                <a:ea typeface="SpoqaHanSans-Bold" panose="020B0500000000000000" pitchFamily="34" charset="-128"/>
              </a:rPr>
              <a:t> (CNN)</a:t>
            </a:r>
          </a:p>
          <a:p>
            <a:pPr algn="r">
              <a:defRPr sz="4000" spc="-39">
                <a:latin typeface="SpoqaHanSans-Bold"/>
                <a:ea typeface="SpoqaHanSans-Bold"/>
                <a:cs typeface="SpoqaHanSans-Bold"/>
                <a:sym typeface="SpoqaHanSans-Bold"/>
              </a:defRPr>
            </a:pPr>
            <a:endParaRPr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1</a:t>
            </a:r>
            <a:r>
              <a:rPr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Convolutional Neural Networks</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572511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구성요소</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34" name="슬라이드 번호 개체 틀 4">
            <a:extLst>
              <a:ext uri="{FF2B5EF4-FFF2-40B4-BE49-F238E27FC236}">
                <a16:creationId xmlns:a16="http://schemas.microsoft.com/office/drawing/2014/main" id="{908893F3-4070-C742-9FB0-381C466B0D88}"/>
              </a:ext>
            </a:extLst>
          </p:cNvPr>
          <p:cNvSpPr>
            <a:spLocks noGrp="1"/>
          </p:cNvSpPr>
          <p:nvPr>
            <p:ph type="sldNum" sz="quarter" idx="12"/>
          </p:nvPr>
        </p:nvSpPr>
        <p:spPr>
          <a:xfrm>
            <a:off x="4446167" y="10843152"/>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1" name="TextBox 40">
            <a:extLst>
              <a:ext uri="{FF2B5EF4-FFF2-40B4-BE49-F238E27FC236}">
                <a16:creationId xmlns:a16="http://schemas.microsoft.com/office/drawing/2014/main" id="{E5941327-1440-BD48-9BE3-16C527547022}"/>
              </a:ext>
            </a:extLst>
          </p:cNvPr>
          <p:cNvSpPr txBox="1"/>
          <p:nvPr/>
        </p:nvSpPr>
        <p:spPr>
          <a:xfrm>
            <a:off x="1830667" y="9458782"/>
            <a:ext cx="17600734" cy="3046988"/>
          </a:xfrm>
          <a:prstGeom prst="rect">
            <a:avLst/>
          </a:prstGeom>
          <a:noFill/>
        </p:spPr>
        <p:txBody>
          <a:bodyPr wrap="square" rtlCol="0">
            <a:spAutoFit/>
          </a:bodyPr>
          <a:lstStyle/>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크게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아래와 같이 나눌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14350" indent="-514350">
              <a:buAutoNum type="arabicPeriod"/>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 layer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합성곱</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층</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주황색</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학습 가능한 필터들로 구성되어있다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14350" indent="-514350">
              <a:buAutoNum type="arabicPeriod"/>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Pooling layer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통합 층</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파란색</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다운 샘플링을 한다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14350" indent="-514350">
              <a:buAutoNum type="arabicPeriod"/>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Fully connected layer (MLP</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층</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초록색</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
        <p:nvSpPr>
          <p:cNvPr id="4" name="직사각형 3">
            <a:extLst>
              <a:ext uri="{FF2B5EF4-FFF2-40B4-BE49-F238E27FC236}">
                <a16:creationId xmlns:a16="http://schemas.microsoft.com/office/drawing/2014/main" id="{485FBE3B-34F1-1F40-B638-69D456996F7F}"/>
              </a:ext>
            </a:extLst>
          </p:cNvPr>
          <p:cNvSpPr/>
          <p:nvPr/>
        </p:nvSpPr>
        <p:spPr>
          <a:xfrm>
            <a:off x="2192831" y="12625005"/>
            <a:ext cx="15831024" cy="646331"/>
          </a:xfrm>
          <a:prstGeom prst="rect">
            <a:avLst/>
          </a:prstGeom>
        </p:spPr>
        <p:txBody>
          <a:bodyPr wrap="square">
            <a:spAutoFit/>
          </a:bodyPr>
          <a:lstStyle/>
          <a:p>
            <a:r>
              <a:rPr lang="en" altLang="ko-Kore-KR" dirty="0" err="1">
                <a:solidFill>
                  <a:srgbClr val="222222"/>
                </a:solidFill>
                <a:latin typeface="Arial" panose="020B0604020202020204" pitchFamily="34" charset="0"/>
              </a:rPr>
              <a:t>Krizhevsky</a:t>
            </a:r>
            <a:r>
              <a:rPr lang="en" altLang="ko-Kore-KR" dirty="0">
                <a:solidFill>
                  <a:srgbClr val="222222"/>
                </a:solidFill>
                <a:latin typeface="Arial" panose="020B0604020202020204" pitchFamily="34" charset="0"/>
              </a:rPr>
              <a:t>, Alex, Ilya </a:t>
            </a:r>
            <a:r>
              <a:rPr lang="en" altLang="ko-Kore-KR" dirty="0" err="1">
                <a:solidFill>
                  <a:srgbClr val="222222"/>
                </a:solidFill>
                <a:latin typeface="Arial" panose="020B0604020202020204" pitchFamily="34" charset="0"/>
              </a:rPr>
              <a:t>Sutskever</a:t>
            </a:r>
            <a:r>
              <a:rPr lang="en" altLang="ko-Kore-KR" dirty="0">
                <a:solidFill>
                  <a:srgbClr val="222222"/>
                </a:solidFill>
                <a:latin typeface="Arial" panose="020B0604020202020204" pitchFamily="34" charset="0"/>
              </a:rPr>
              <a:t>, and Geoffrey E. Hinton. "</a:t>
            </a:r>
            <a:r>
              <a:rPr lang="en" altLang="ko-Kore-KR" dirty="0" err="1">
                <a:solidFill>
                  <a:srgbClr val="222222"/>
                </a:solidFill>
                <a:latin typeface="Arial" panose="020B0604020202020204" pitchFamily="34" charset="0"/>
              </a:rPr>
              <a:t>Imagenet</a:t>
            </a:r>
            <a:r>
              <a:rPr lang="en" altLang="ko-Kore-KR" dirty="0">
                <a:solidFill>
                  <a:srgbClr val="222222"/>
                </a:solidFill>
                <a:latin typeface="Arial" panose="020B0604020202020204" pitchFamily="34" charset="0"/>
              </a:rPr>
              <a:t> classification with deep convolutional neural networks." </a:t>
            </a:r>
            <a:r>
              <a:rPr lang="en" altLang="ko-Kore-KR" i="1" dirty="0">
                <a:solidFill>
                  <a:srgbClr val="222222"/>
                </a:solidFill>
                <a:latin typeface="Arial" panose="020B0604020202020204" pitchFamily="34" charset="0"/>
              </a:rPr>
              <a:t>Advances in neural information processing systems</a:t>
            </a:r>
            <a:r>
              <a:rPr lang="en" altLang="ko-Kore-KR" dirty="0">
                <a:solidFill>
                  <a:srgbClr val="222222"/>
                </a:solidFill>
                <a:latin typeface="Arial" panose="020B0604020202020204" pitchFamily="34" charset="0"/>
              </a:rPr>
              <a:t> 25 (2012): 1097-1105.</a:t>
            </a:r>
            <a:endParaRPr lang="ko-Kore-KR" altLang="en-US" dirty="0"/>
          </a:p>
        </p:txBody>
      </p:sp>
      <p:sp>
        <p:nvSpPr>
          <p:cNvPr id="14" name="직사각형 13">
            <a:extLst>
              <a:ext uri="{FF2B5EF4-FFF2-40B4-BE49-F238E27FC236}">
                <a16:creationId xmlns:a16="http://schemas.microsoft.com/office/drawing/2014/main" id="{B6F5D3E5-64DB-B941-A876-7E93C62A8FEF}"/>
              </a:ext>
            </a:extLst>
          </p:cNvPr>
          <p:cNvSpPr/>
          <p:nvPr/>
        </p:nvSpPr>
        <p:spPr>
          <a:xfrm>
            <a:off x="2192831" y="12625005"/>
            <a:ext cx="15831024" cy="646331"/>
          </a:xfrm>
          <a:prstGeom prst="rect">
            <a:avLst/>
          </a:prstGeom>
        </p:spPr>
        <p:txBody>
          <a:bodyPr wrap="square">
            <a:spAutoFit/>
          </a:bodyPr>
          <a:lstStyle/>
          <a:p>
            <a:r>
              <a:rPr lang="en" altLang="ko-Kore-KR" dirty="0" err="1">
                <a:solidFill>
                  <a:srgbClr val="222222"/>
                </a:solidFill>
                <a:latin typeface="Arial" panose="020B0604020202020204" pitchFamily="34" charset="0"/>
              </a:rPr>
              <a:t>Krizhevsky</a:t>
            </a:r>
            <a:r>
              <a:rPr lang="en" altLang="ko-Kore-KR" dirty="0">
                <a:solidFill>
                  <a:srgbClr val="222222"/>
                </a:solidFill>
                <a:latin typeface="Arial" panose="020B0604020202020204" pitchFamily="34" charset="0"/>
              </a:rPr>
              <a:t>, Alex, Ilya </a:t>
            </a:r>
            <a:r>
              <a:rPr lang="en" altLang="ko-Kore-KR" dirty="0" err="1">
                <a:solidFill>
                  <a:srgbClr val="222222"/>
                </a:solidFill>
                <a:latin typeface="Arial" panose="020B0604020202020204" pitchFamily="34" charset="0"/>
              </a:rPr>
              <a:t>Sutskever</a:t>
            </a:r>
            <a:r>
              <a:rPr lang="en" altLang="ko-Kore-KR" dirty="0">
                <a:solidFill>
                  <a:srgbClr val="222222"/>
                </a:solidFill>
                <a:latin typeface="Arial" panose="020B0604020202020204" pitchFamily="34" charset="0"/>
              </a:rPr>
              <a:t>, and Geoffrey E. Hinton. "</a:t>
            </a:r>
            <a:r>
              <a:rPr lang="en" altLang="ko-Kore-KR" dirty="0" err="1">
                <a:solidFill>
                  <a:srgbClr val="222222"/>
                </a:solidFill>
                <a:latin typeface="Arial" panose="020B0604020202020204" pitchFamily="34" charset="0"/>
              </a:rPr>
              <a:t>Imagenet</a:t>
            </a:r>
            <a:r>
              <a:rPr lang="en" altLang="ko-Kore-KR" dirty="0">
                <a:solidFill>
                  <a:srgbClr val="222222"/>
                </a:solidFill>
                <a:latin typeface="Arial" panose="020B0604020202020204" pitchFamily="34" charset="0"/>
              </a:rPr>
              <a:t> classification with deep convolutional neural networks." </a:t>
            </a:r>
            <a:r>
              <a:rPr lang="en" altLang="ko-Kore-KR" i="1" dirty="0">
                <a:solidFill>
                  <a:srgbClr val="222222"/>
                </a:solidFill>
                <a:latin typeface="Arial" panose="020B0604020202020204" pitchFamily="34" charset="0"/>
              </a:rPr>
              <a:t>Advances in neural information processing systems</a:t>
            </a:r>
            <a:r>
              <a:rPr lang="en" altLang="ko-Kore-KR" dirty="0">
                <a:solidFill>
                  <a:srgbClr val="222222"/>
                </a:solidFill>
                <a:latin typeface="Arial" panose="020B0604020202020204" pitchFamily="34" charset="0"/>
              </a:rPr>
              <a:t> 25 (2012): 1097-1105.</a:t>
            </a:r>
            <a:endParaRPr lang="ko-Kore-KR" altLang="en-US" dirty="0"/>
          </a:p>
        </p:txBody>
      </p:sp>
      <p:pic>
        <p:nvPicPr>
          <p:cNvPr id="15" name="그림 14">
            <a:extLst>
              <a:ext uri="{FF2B5EF4-FFF2-40B4-BE49-F238E27FC236}">
                <a16:creationId xmlns:a16="http://schemas.microsoft.com/office/drawing/2014/main" id="{EB21CCF7-7283-0343-8032-870170F7DA4F}"/>
              </a:ext>
            </a:extLst>
          </p:cNvPr>
          <p:cNvPicPr>
            <a:picLocks noChangeAspect="1"/>
          </p:cNvPicPr>
          <p:nvPr/>
        </p:nvPicPr>
        <p:blipFill rotWithShape="1">
          <a:blip r:embed="rId4"/>
          <a:srcRect b="33227"/>
          <a:stretch/>
        </p:blipFill>
        <p:spPr>
          <a:xfrm>
            <a:off x="2596025" y="3332941"/>
            <a:ext cx="16363972" cy="5567486"/>
          </a:xfrm>
          <a:prstGeom prst="rect">
            <a:avLst/>
          </a:prstGeom>
        </p:spPr>
      </p:pic>
      <p:sp>
        <p:nvSpPr>
          <p:cNvPr id="2" name="직사각형 1">
            <a:extLst>
              <a:ext uri="{FF2B5EF4-FFF2-40B4-BE49-F238E27FC236}">
                <a16:creationId xmlns:a16="http://schemas.microsoft.com/office/drawing/2014/main" id="{57C8046F-AF1D-8A4E-876C-A06E0FC2548F}"/>
              </a:ext>
            </a:extLst>
          </p:cNvPr>
          <p:cNvSpPr/>
          <p:nvPr/>
        </p:nvSpPr>
        <p:spPr>
          <a:xfrm>
            <a:off x="4446167" y="3616427"/>
            <a:ext cx="1334147" cy="5230677"/>
          </a:xfrm>
          <a:prstGeom prst="rect">
            <a:avLst/>
          </a:prstGeom>
          <a:solidFill>
            <a:schemeClr val="accent2">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BB8FAAA4-1F9C-C146-AA2A-8D5CAB1F6A4B}"/>
              </a:ext>
            </a:extLst>
          </p:cNvPr>
          <p:cNvSpPr/>
          <p:nvPr/>
        </p:nvSpPr>
        <p:spPr>
          <a:xfrm>
            <a:off x="6306744" y="3616426"/>
            <a:ext cx="2020828" cy="5230677"/>
          </a:xfrm>
          <a:prstGeom prst="rect">
            <a:avLst/>
          </a:prstGeom>
          <a:solidFill>
            <a:schemeClr val="accent2">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17" name="직사각형 16">
            <a:extLst>
              <a:ext uri="{FF2B5EF4-FFF2-40B4-BE49-F238E27FC236}">
                <a16:creationId xmlns:a16="http://schemas.microsoft.com/office/drawing/2014/main" id="{9BA2A658-90F9-0444-8E43-7B026161BB13}"/>
              </a:ext>
            </a:extLst>
          </p:cNvPr>
          <p:cNvSpPr/>
          <p:nvPr/>
        </p:nvSpPr>
        <p:spPr>
          <a:xfrm>
            <a:off x="9148534" y="3602084"/>
            <a:ext cx="1772685" cy="5230677"/>
          </a:xfrm>
          <a:prstGeom prst="rect">
            <a:avLst/>
          </a:prstGeom>
          <a:solidFill>
            <a:schemeClr val="accent2">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18" name="직사각형 17">
            <a:extLst>
              <a:ext uri="{FF2B5EF4-FFF2-40B4-BE49-F238E27FC236}">
                <a16:creationId xmlns:a16="http://schemas.microsoft.com/office/drawing/2014/main" id="{09FD2514-3563-B942-B480-C030AAF1993C}"/>
              </a:ext>
            </a:extLst>
          </p:cNvPr>
          <p:cNvSpPr/>
          <p:nvPr/>
        </p:nvSpPr>
        <p:spPr>
          <a:xfrm>
            <a:off x="11164185" y="3669750"/>
            <a:ext cx="2020828" cy="5230677"/>
          </a:xfrm>
          <a:prstGeom prst="rect">
            <a:avLst/>
          </a:prstGeom>
          <a:solidFill>
            <a:schemeClr val="accent2">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dirty="0"/>
          </a:p>
        </p:txBody>
      </p:sp>
      <p:sp>
        <p:nvSpPr>
          <p:cNvPr id="19" name="직사각형 18">
            <a:extLst>
              <a:ext uri="{FF2B5EF4-FFF2-40B4-BE49-F238E27FC236}">
                <a16:creationId xmlns:a16="http://schemas.microsoft.com/office/drawing/2014/main" id="{332F18D6-3542-0040-9407-ED4A6FB125E7}"/>
              </a:ext>
            </a:extLst>
          </p:cNvPr>
          <p:cNvSpPr/>
          <p:nvPr/>
        </p:nvSpPr>
        <p:spPr>
          <a:xfrm>
            <a:off x="13461194" y="3649083"/>
            <a:ext cx="1122249" cy="5230677"/>
          </a:xfrm>
          <a:prstGeom prst="rect">
            <a:avLst/>
          </a:prstGeom>
          <a:solidFill>
            <a:schemeClr val="accent2">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21" name="직사각형 20">
            <a:extLst>
              <a:ext uri="{FF2B5EF4-FFF2-40B4-BE49-F238E27FC236}">
                <a16:creationId xmlns:a16="http://schemas.microsoft.com/office/drawing/2014/main" id="{9CC7FF70-BA2C-FC4A-903D-4510409C449A}"/>
              </a:ext>
            </a:extLst>
          </p:cNvPr>
          <p:cNvSpPr/>
          <p:nvPr/>
        </p:nvSpPr>
        <p:spPr>
          <a:xfrm>
            <a:off x="5757069" y="3602084"/>
            <a:ext cx="554853" cy="5230677"/>
          </a:xfrm>
          <a:prstGeom prst="rect">
            <a:avLst/>
          </a:prstGeom>
          <a:solidFill>
            <a:schemeClr val="accent1">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22" name="직사각형 21">
            <a:extLst>
              <a:ext uri="{FF2B5EF4-FFF2-40B4-BE49-F238E27FC236}">
                <a16:creationId xmlns:a16="http://schemas.microsoft.com/office/drawing/2014/main" id="{5248DA1B-C48A-3A4C-AC95-7461F39191A9}"/>
              </a:ext>
            </a:extLst>
          </p:cNvPr>
          <p:cNvSpPr/>
          <p:nvPr/>
        </p:nvSpPr>
        <p:spPr>
          <a:xfrm>
            <a:off x="8326326" y="3602083"/>
            <a:ext cx="822208" cy="5230677"/>
          </a:xfrm>
          <a:prstGeom prst="rect">
            <a:avLst/>
          </a:prstGeom>
          <a:solidFill>
            <a:schemeClr val="accent1">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0B6A4790-1578-B847-A25F-2B48CF7B8EB4}"/>
              </a:ext>
            </a:extLst>
          </p:cNvPr>
          <p:cNvSpPr/>
          <p:nvPr/>
        </p:nvSpPr>
        <p:spPr>
          <a:xfrm>
            <a:off x="14658851" y="3649083"/>
            <a:ext cx="554853" cy="5230677"/>
          </a:xfrm>
          <a:prstGeom prst="rect">
            <a:avLst/>
          </a:prstGeom>
          <a:solidFill>
            <a:schemeClr val="accent1">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FAFC93F7-19EA-0347-97BF-FAB0AB9FB711}"/>
              </a:ext>
            </a:extLst>
          </p:cNvPr>
          <p:cNvSpPr/>
          <p:nvPr/>
        </p:nvSpPr>
        <p:spPr>
          <a:xfrm>
            <a:off x="15170135" y="3602083"/>
            <a:ext cx="2853719" cy="5230677"/>
          </a:xfrm>
          <a:prstGeom prst="rect">
            <a:avLst/>
          </a:prstGeom>
          <a:solidFill>
            <a:schemeClr val="accent6">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27" name="슬라이드 번호 개체 틀 4">
            <a:extLst>
              <a:ext uri="{FF2B5EF4-FFF2-40B4-BE49-F238E27FC236}">
                <a16:creationId xmlns:a16="http://schemas.microsoft.com/office/drawing/2014/main" id="{CED09C28-203F-AD4C-AE8E-D614BB790290}"/>
              </a:ext>
            </a:extLst>
          </p:cNvPr>
          <p:cNvSpPr txBox="1">
            <a:spLocks/>
          </p:cNvSpPr>
          <p:nvPr/>
        </p:nvSpPr>
        <p:spPr>
          <a:xfrm>
            <a:off x="9448184" y="12996000"/>
            <a:ext cx="5486043" cy="720000"/>
          </a:xfrm>
          <a:prstGeom prst="rect">
            <a:avLst/>
          </a:prstGeom>
        </p:spPr>
        <p:txBody>
          <a:bodyPr vert="horz" lIns="91440" tIns="45720" rIns="91440" bIns="45720" rtlCol="0" anchor="ctr"/>
          <a:lstStyle>
            <a:defPPr>
              <a:defRPr lang="en-US"/>
            </a:defPPr>
            <a:lvl1pPr marL="0" algn="r" defTabSz="457142" rtl="0" eaLnBrk="1" latinLnBrk="0" hangingPunct="1">
              <a:defRPr sz="2400" kern="1200">
                <a:solidFill>
                  <a:schemeClr val="tx1">
                    <a:tint val="75000"/>
                  </a:schemeClr>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731458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Data Parallelization</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100</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12" name="Picture 2" descr="1">
            <a:extLst>
              <a:ext uri="{FF2B5EF4-FFF2-40B4-BE49-F238E27FC236}">
                <a16:creationId xmlns:a16="http://schemas.microsoft.com/office/drawing/2014/main" id="{4F28F034-AFAA-4145-A73E-266BD99FC1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307"/>
          <a:stretch/>
        </p:blipFill>
        <p:spPr bwMode="auto">
          <a:xfrm>
            <a:off x="2191612" y="3882398"/>
            <a:ext cx="6523507" cy="7924800"/>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E7B35807-E8DB-0746-A511-7F8A1487AFDF}"/>
              </a:ext>
            </a:extLst>
          </p:cNvPr>
          <p:cNvSpPr/>
          <p:nvPr/>
        </p:nvSpPr>
        <p:spPr>
          <a:xfrm>
            <a:off x="9361212" y="4136573"/>
            <a:ext cx="10764099" cy="7417415"/>
          </a:xfrm>
          <a:prstGeom prst="rect">
            <a:avLst/>
          </a:prstGeom>
        </p:spPr>
        <p:txBody>
          <a:bodyPr wrap="square">
            <a:spAutoFit/>
          </a:bodyPr>
          <a:lstStyle/>
          <a:p>
            <a:r>
              <a:rPr lang="en-US" altLang="ko-Kore-KR" sz="2800" b="1" dirty="0">
                <a:solidFill>
                  <a:srgbClr val="53585F"/>
                </a:solidFill>
                <a:latin typeface="Spoqa Han Sans Neo Bold" panose="020B0500000000000000" pitchFamily="34" charset="-128"/>
                <a:ea typeface="Spoqa Han Sans Neo Bold" panose="020B0500000000000000" pitchFamily="34" charset="-128"/>
              </a:rPr>
              <a:t>Data Parallelism</a:t>
            </a:r>
          </a:p>
          <a:p>
            <a:r>
              <a:rPr lang="en-US" altLang="ko-Kore-KR" sz="2800" dirty="0">
                <a:solidFill>
                  <a:srgbClr val="53585F"/>
                </a:solidFill>
                <a:latin typeface="Spoqa Han Sans Neo" panose="020B0500000000000000" pitchFamily="34" charset="-128"/>
                <a:ea typeface="Spoqa Han Sans Neo" panose="020B0500000000000000" pitchFamily="34" charset="-128"/>
              </a:rPr>
              <a:t>	</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ore-KR" altLang="en-US" sz="2800" dirty="0">
                <a:solidFill>
                  <a:srgbClr val="53585F"/>
                </a:solidFill>
                <a:latin typeface="Spoqa Han Sans Neo" panose="020B0500000000000000" pitchFamily="34" charset="-128"/>
                <a:ea typeface="Spoqa Han Sans Neo" panose="020B0500000000000000" pitchFamily="34" charset="-128"/>
              </a:rPr>
              <a:t>각 프로세스 머신에</a:t>
            </a:r>
            <a:r>
              <a:rPr lang="en-US" altLang="ko-Kore-KR" sz="2800" dirty="0">
                <a:solidFill>
                  <a:srgbClr val="53585F"/>
                </a:solidFill>
                <a:latin typeface="Spoqa Han Sans Neo" panose="020B0500000000000000" pitchFamily="34" charset="-128"/>
                <a:ea typeface="Spoqa Han Sans Neo" panose="020B0500000000000000" pitchFamily="34" charset="-128"/>
              </a:rPr>
              <a:t>, </a:t>
            </a:r>
            <a:r>
              <a:rPr lang="ko-Kore-KR" altLang="en-US" sz="2800" dirty="0">
                <a:solidFill>
                  <a:srgbClr val="53585F"/>
                </a:solidFill>
                <a:latin typeface="Spoqa Han Sans Neo" panose="020B0500000000000000" pitchFamily="34" charset="-128"/>
                <a:ea typeface="Spoqa Han Sans Neo" panose="020B0500000000000000" pitchFamily="34" charset="-128"/>
              </a:rPr>
              <a:t>완전히 각 모델들을 복사한다</a:t>
            </a:r>
            <a:r>
              <a:rPr lang="en-US" altLang="ko-Kore-KR" sz="2800" dirty="0">
                <a:solidFill>
                  <a:srgbClr val="53585F"/>
                </a:solidFill>
                <a:latin typeface="Spoqa Han Sans Neo" panose="020B0500000000000000" pitchFamily="34" charset="-128"/>
                <a:ea typeface="Spoqa Han Sans Neo" panose="020B0500000000000000" pitchFamily="34" charset="-128"/>
              </a:rPr>
              <a:t>.</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a:p>
            <a:r>
              <a:rPr lang="en-US" altLang="ko-Kore-KR" sz="2800" dirty="0">
                <a:solidFill>
                  <a:srgbClr val="53585F"/>
                </a:solidFill>
                <a:latin typeface="Spoqa Han Sans Neo" panose="020B0500000000000000" pitchFamily="34" charset="-128"/>
                <a:ea typeface="Spoqa Han Sans Neo" panose="020B0500000000000000" pitchFamily="34" charset="-128"/>
              </a:rPr>
              <a:t>	- </a:t>
            </a:r>
            <a:r>
              <a:rPr lang="ko-Kore-KR" altLang="en-US" sz="2800" dirty="0">
                <a:solidFill>
                  <a:srgbClr val="53585F"/>
                </a:solidFill>
                <a:latin typeface="Spoqa Han Sans Neo" panose="020B0500000000000000" pitchFamily="34" charset="-128"/>
                <a:ea typeface="Spoqa Han Sans Neo" panose="020B0500000000000000" pitchFamily="34" charset="-128"/>
              </a:rPr>
              <a:t>학습데이터를 여러 개의 프로세서에 분산처리한다</a:t>
            </a:r>
            <a:r>
              <a:rPr lang="en-US" altLang="ko-Kore-KR" sz="2800" dirty="0">
                <a:solidFill>
                  <a:srgbClr val="53585F"/>
                </a:solidFill>
                <a:latin typeface="Spoqa Han Sans Neo" panose="020B0500000000000000" pitchFamily="34" charset="-128"/>
                <a:ea typeface="Spoqa Han Sans Neo" panose="020B0500000000000000" pitchFamily="34" charset="-128"/>
              </a:rPr>
              <a:t>. </a:t>
            </a:r>
          </a:p>
          <a:p>
            <a:r>
              <a:rPr lang="en-US" altLang="ko-Kore-KR" sz="2800" dirty="0">
                <a:solidFill>
                  <a:srgbClr val="53585F"/>
                </a:solidFill>
                <a:latin typeface="Spoqa Han Sans Neo" panose="020B0500000000000000" pitchFamily="34" charset="-128"/>
                <a:ea typeface="Spoqa Han Sans Neo" panose="020B0500000000000000" pitchFamily="34" charset="-128"/>
              </a:rPr>
              <a:t>	</a:t>
            </a:r>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각 결과를 합치고</a:t>
            </a:r>
            <a:r>
              <a:rPr lang="en-US" altLang="ko-KR" sz="2800" dirty="0">
                <a:solidFill>
                  <a:srgbClr val="53585F"/>
                </a:solidFill>
                <a:latin typeface="Spoqa Han Sans Neo" panose="020B0500000000000000" pitchFamily="34" charset="-128"/>
                <a:ea typeface="Spoqa Han Sans Neo" panose="020B0500000000000000" pitchFamily="34" charset="-128"/>
              </a:rPr>
              <a:t>(aggregation), </a:t>
            </a:r>
            <a:r>
              <a:rPr lang="ko-KR" altLang="en-US" sz="2800" dirty="0">
                <a:solidFill>
                  <a:srgbClr val="53585F"/>
                </a:solidFill>
                <a:latin typeface="Spoqa Han Sans Neo" panose="020B0500000000000000" pitchFamily="34" charset="-128"/>
                <a:ea typeface="Spoqa Han Sans Neo" panose="020B0500000000000000" pitchFamily="34" charset="-128"/>
              </a:rPr>
              <a:t>모델 </a:t>
            </a:r>
            <a:r>
              <a:rPr lang="ko-KR" altLang="en-US" sz="2800" dirty="0" err="1">
                <a:solidFill>
                  <a:srgbClr val="53585F"/>
                </a:solidFill>
                <a:latin typeface="Spoqa Han Sans Neo" panose="020B0500000000000000" pitchFamily="34" charset="-128"/>
                <a:ea typeface="Spoqa Han Sans Neo" panose="020B0500000000000000" pitchFamily="34" charset="-128"/>
              </a:rPr>
              <a:t>파라미터</a:t>
            </a:r>
            <a:r>
              <a:rPr lang="ko-KR" altLang="en-US" sz="2800" dirty="0">
                <a:solidFill>
                  <a:srgbClr val="53585F"/>
                </a:solidFill>
                <a:latin typeface="Spoqa Han Sans Neo" panose="020B0500000000000000" pitchFamily="34" charset="-128"/>
                <a:ea typeface="Spoqa Han Sans Neo" panose="020B0500000000000000" pitchFamily="34" charset="-128"/>
              </a:rPr>
              <a:t> 업데이트를 각 </a:t>
            </a:r>
            <a:r>
              <a:rPr lang="en-US" altLang="ko-KR" sz="2800" dirty="0">
                <a:solidFill>
                  <a:srgbClr val="53585F"/>
                </a:solidFill>
                <a:latin typeface="Spoqa Han Sans Neo" panose="020B0500000000000000" pitchFamily="34" charset="-128"/>
                <a:ea typeface="Spoqa Han Sans Neo" panose="020B0500000000000000" pitchFamily="34" charset="-128"/>
              </a:rPr>
              <a:t>worker</a:t>
            </a:r>
            <a:r>
              <a:rPr lang="ko-KR" altLang="en-US" sz="2800" dirty="0">
                <a:solidFill>
                  <a:srgbClr val="53585F"/>
                </a:solidFill>
                <a:latin typeface="Spoqa Han Sans Neo" panose="020B0500000000000000" pitchFamily="34" charset="-128"/>
                <a:ea typeface="Spoqa Han Sans Neo" panose="020B0500000000000000" pitchFamily="34" charset="-128"/>
              </a:rPr>
              <a:t>별로 </a:t>
            </a:r>
            <a:r>
              <a:rPr lang="en-US" altLang="ko-KR" sz="2800" dirty="0">
                <a:solidFill>
                  <a:srgbClr val="53585F"/>
                </a:solidFill>
                <a:latin typeface="Spoqa Han Sans Neo" panose="020B0500000000000000" pitchFamily="34" charset="-128"/>
                <a:ea typeface="Spoqa Han Sans Neo" panose="020B0500000000000000" pitchFamily="34" charset="-128"/>
              </a:rPr>
              <a:t>synchronizing</a:t>
            </a:r>
            <a:r>
              <a:rPr lang="ko-KR" altLang="en-US" sz="2800" dirty="0">
                <a:solidFill>
                  <a:srgbClr val="53585F"/>
                </a:solidFill>
                <a:latin typeface="Spoqa Han Sans Neo" panose="020B0500000000000000" pitchFamily="34" charset="-128"/>
                <a:ea typeface="Spoqa Han Sans Neo" panose="020B0500000000000000" pitchFamily="34" charset="-128"/>
              </a:rPr>
              <a:t>하여야 한다</a:t>
            </a:r>
            <a:r>
              <a:rPr lang="en-US" altLang="ko-KR" sz="2800" dirty="0">
                <a:solidFill>
                  <a:srgbClr val="53585F"/>
                </a:solidFill>
                <a:latin typeface="Spoqa Han Sans Neo" panose="020B0500000000000000" pitchFamily="34" charset="-128"/>
                <a:ea typeface="Spoqa Han Sans Neo" panose="020B0500000000000000" pitchFamily="34" charset="-128"/>
              </a:rPr>
              <a:t>.</a:t>
            </a:r>
          </a:p>
          <a:p>
            <a:r>
              <a:rPr lang="en-US" altLang="ko-Kore-KR" sz="2800" dirty="0">
                <a:solidFill>
                  <a:srgbClr val="53585F"/>
                </a:solidFill>
                <a:latin typeface="Spoqa Han Sans Neo" panose="020B0500000000000000" pitchFamily="34" charset="-128"/>
                <a:ea typeface="Spoqa Han Sans Neo" panose="020B0500000000000000" pitchFamily="34" charset="-128"/>
              </a:rPr>
              <a:t>	- </a:t>
            </a:r>
            <a:r>
              <a:rPr lang="ko-Kore-KR" altLang="en-US" sz="2800" dirty="0">
                <a:solidFill>
                  <a:srgbClr val="53585F"/>
                </a:solidFill>
                <a:latin typeface="Spoqa Han Sans Neo" panose="020B0500000000000000" pitchFamily="34" charset="-128"/>
                <a:ea typeface="Spoqa Han Sans Neo" panose="020B0500000000000000" pitchFamily="34" charset="-128"/>
              </a:rPr>
              <a:t>쉽게 적용해 볼 수 있는 방법</a:t>
            </a:r>
            <a:r>
              <a:rPr lang="en-US" altLang="ko-Kore-KR" sz="2800" dirty="0">
                <a:solidFill>
                  <a:srgbClr val="53585F"/>
                </a:solidFill>
                <a:latin typeface="Spoqa Han Sans Neo" panose="020B0500000000000000" pitchFamily="34" charset="-128"/>
                <a:ea typeface="Spoqa Han Sans Neo" panose="020B0500000000000000" pitchFamily="34" charset="-128"/>
              </a:rPr>
              <a:t>!</a:t>
            </a:r>
          </a:p>
          <a:p>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r>
              <a:rPr lang="ko-Kore-KR" altLang="en-US" sz="2800" dirty="0">
                <a:solidFill>
                  <a:srgbClr val="53585F"/>
                </a:solidFill>
                <a:latin typeface="Spoqa Han Sans Neo" panose="020B0500000000000000" pitchFamily="34" charset="-128"/>
                <a:ea typeface="Spoqa Han Sans Neo" panose="020B0500000000000000" pitchFamily="34" charset="-128"/>
              </a:rPr>
              <a:t>동기적 학습</a:t>
            </a:r>
            <a:r>
              <a:rPr lang="en-US" altLang="ko-Kore-KR" sz="2800" dirty="0">
                <a:solidFill>
                  <a:srgbClr val="53585F"/>
                </a:solidFill>
                <a:latin typeface="Spoqa Han Sans Neo" panose="020B0500000000000000" pitchFamily="34" charset="-128"/>
                <a:ea typeface="Spoqa Han Sans Neo" panose="020B0500000000000000" pitchFamily="34" charset="-128"/>
              </a:rPr>
              <a:t> vs </a:t>
            </a:r>
            <a:r>
              <a:rPr lang="ko-Kore-KR" altLang="en-US" sz="2800" dirty="0">
                <a:solidFill>
                  <a:srgbClr val="53585F"/>
                </a:solidFill>
                <a:latin typeface="Spoqa Han Sans Neo" panose="020B0500000000000000" pitchFamily="34" charset="-128"/>
                <a:ea typeface="Spoqa Han Sans Neo" panose="020B0500000000000000" pitchFamily="34" charset="-128"/>
              </a:rPr>
              <a:t>비동기적</a:t>
            </a:r>
            <a:r>
              <a:rPr lang="en-US" altLang="ko-Kore-KR" sz="2800" dirty="0">
                <a:solidFill>
                  <a:srgbClr val="53585F"/>
                </a:solidFill>
                <a:latin typeface="Spoqa Han Sans Neo" panose="020B0500000000000000" pitchFamily="34" charset="-128"/>
                <a:ea typeface="Spoqa Han Sans Neo" panose="020B0500000000000000" pitchFamily="34" charset="-128"/>
              </a:rPr>
              <a:t> </a:t>
            </a:r>
            <a:r>
              <a:rPr lang="ko-Kore-KR" altLang="en-US" sz="2800" dirty="0">
                <a:solidFill>
                  <a:srgbClr val="53585F"/>
                </a:solidFill>
                <a:latin typeface="Spoqa Han Sans Neo" panose="020B0500000000000000" pitchFamily="34" charset="-128"/>
                <a:ea typeface="Spoqa Han Sans Neo" panose="020B0500000000000000" pitchFamily="34" charset="-128"/>
              </a:rPr>
              <a:t>학습</a:t>
            </a:r>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r>
              <a:rPr lang="en-US" altLang="ko-KR" sz="2800" dirty="0">
                <a:solidFill>
                  <a:srgbClr val="53585F"/>
                </a:solidFill>
                <a:latin typeface="Spoqa Han Sans Neo" panose="020B0500000000000000" pitchFamily="34" charset="-128"/>
                <a:ea typeface="Spoqa Han Sans Neo" panose="020B0500000000000000" pitchFamily="34" charset="-128"/>
              </a:rPr>
              <a:t>- </a:t>
            </a:r>
            <a:r>
              <a:rPr lang="ko-KR" altLang="en-US" sz="2800" dirty="0">
                <a:solidFill>
                  <a:srgbClr val="53585F"/>
                </a:solidFill>
                <a:latin typeface="Spoqa Han Sans Neo" panose="020B0500000000000000" pitchFamily="34" charset="-128"/>
                <a:ea typeface="Spoqa Han Sans Neo" panose="020B0500000000000000" pitchFamily="34" charset="-128"/>
              </a:rPr>
              <a:t>동기적 학습</a:t>
            </a:r>
            <a:r>
              <a:rPr lang="en-US" altLang="ko-KR" sz="2800" dirty="0">
                <a:solidFill>
                  <a:srgbClr val="53585F"/>
                </a:solidFill>
                <a:latin typeface="Spoqa Han Sans Neo" panose="020B0500000000000000" pitchFamily="34" charset="-128"/>
                <a:ea typeface="Spoqa Han Sans Neo" panose="020B0500000000000000" pitchFamily="34" charset="-128"/>
              </a:rPr>
              <a:t>: all-reduce </a:t>
            </a:r>
            <a:r>
              <a:rPr lang="ko-KR" altLang="en-US" sz="2800" dirty="0">
                <a:solidFill>
                  <a:srgbClr val="53585F"/>
                </a:solidFill>
                <a:latin typeface="Spoqa Han Sans Neo" panose="020B0500000000000000" pitchFamily="34" charset="-128"/>
                <a:ea typeface="Spoqa Han Sans Neo" panose="020B0500000000000000" pitchFamily="34" charset="-128"/>
              </a:rPr>
              <a:t>구조에 의해 </a:t>
            </a:r>
            <a:r>
              <a:rPr lang="en-US" altLang="ko-KR" sz="2800" dirty="0">
                <a:solidFill>
                  <a:srgbClr val="53585F"/>
                </a:solidFill>
                <a:latin typeface="Spoqa Han Sans Neo" panose="020B0500000000000000" pitchFamily="34" charset="-128"/>
                <a:ea typeface="Spoqa Han Sans Neo" panose="020B0500000000000000" pitchFamily="34" charset="-128"/>
              </a:rPr>
              <a:t>support</a:t>
            </a:r>
            <a:r>
              <a:rPr lang="ko-KR" altLang="en-US" sz="2800" dirty="0">
                <a:solidFill>
                  <a:srgbClr val="53585F"/>
                </a:solidFill>
                <a:latin typeface="Spoqa Han Sans Neo" panose="020B0500000000000000" pitchFamily="34" charset="-128"/>
                <a:ea typeface="Spoqa Han Sans Neo" panose="020B0500000000000000" pitchFamily="34" charset="-128"/>
              </a:rPr>
              <a:t>되고</a:t>
            </a:r>
            <a:r>
              <a:rPr lang="en-US" altLang="ko-KR" sz="2800" dirty="0">
                <a:solidFill>
                  <a:srgbClr val="53585F"/>
                </a:solidFill>
                <a:latin typeface="Spoqa Han Sans Neo" panose="020B0500000000000000" pitchFamily="34" charset="-128"/>
                <a:ea typeface="Spoqa Han Sans Neo" panose="020B0500000000000000" pitchFamily="34" charset="-128"/>
              </a:rPr>
              <a:t>, gradient </a:t>
            </a:r>
            <a:r>
              <a:rPr lang="ko-KR" altLang="en-US" sz="2800" dirty="0">
                <a:solidFill>
                  <a:srgbClr val="53585F"/>
                </a:solidFill>
                <a:latin typeface="Spoqa Han Sans Neo" panose="020B0500000000000000" pitchFamily="34" charset="-128"/>
                <a:ea typeface="Spoqa Han Sans Neo" panose="020B0500000000000000" pitchFamily="34" charset="-128"/>
              </a:rPr>
              <a:t>가 각 </a:t>
            </a:r>
            <a:r>
              <a:rPr lang="en-US" altLang="ko-KR" sz="2800" dirty="0">
                <a:solidFill>
                  <a:srgbClr val="53585F"/>
                </a:solidFill>
                <a:latin typeface="Spoqa Han Sans Neo" panose="020B0500000000000000" pitchFamily="34" charset="-128"/>
                <a:ea typeface="Spoqa Han Sans Neo" panose="020B0500000000000000" pitchFamily="34" charset="-128"/>
              </a:rPr>
              <a:t>step</a:t>
            </a:r>
            <a:r>
              <a:rPr lang="ko-KR" altLang="en-US" sz="2800" dirty="0">
                <a:solidFill>
                  <a:srgbClr val="53585F"/>
                </a:solidFill>
                <a:latin typeface="Spoqa Han Sans Neo" panose="020B0500000000000000" pitchFamily="34" charset="-128"/>
                <a:ea typeface="Spoqa Han Sans Neo" panose="020B0500000000000000" pitchFamily="34" charset="-128"/>
              </a:rPr>
              <a:t>마다 동기화 되고 </a:t>
            </a:r>
            <a:r>
              <a:rPr lang="en-US" altLang="ko-KR" sz="2800" dirty="0">
                <a:solidFill>
                  <a:srgbClr val="53585F"/>
                </a:solidFill>
                <a:latin typeface="Spoqa Han Sans Neo" panose="020B0500000000000000" pitchFamily="34" charset="-128"/>
                <a:ea typeface="Spoqa Han Sans Neo" panose="020B0500000000000000" pitchFamily="34" charset="-128"/>
              </a:rPr>
              <a:t>aggregation</a:t>
            </a:r>
            <a:r>
              <a:rPr lang="ko-KR" altLang="en-US" sz="2800" dirty="0">
                <a:solidFill>
                  <a:srgbClr val="53585F"/>
                </a:solidFill>
                <a:latin typeface="Spoqa Han Sans Neo" panose="020B0500000000000000" pitchFamily="34" charset="-128"/>
                <a:ea typeface="Spoqa Han Sans Neo" panose="020B0500000000000000" pitchFamily="34" charset="-128"/>
              </a:rPr>
              <a:t>된다 </a:t>
            </a:r>
            <a:r>
              <a:rPr lang="en-US" altLang="ko-KR" sz="2800" dirty="0">
                <a:solidFill>
                  <a:srgbClr val="53585F"/>
                </a:solidFill>
                <a:latin typeface="Spoqa Han Sans Neo" panose="020B0500000000000000" pitchFamily="34" charset="-128"/>
                <a:ea typeface="Spoqa Han Sans Neo" panose="020B0500000000000000" pitchFamily="34" charset="-128"/>
              </a:rPr>
              <a:t>!</a:t>
            </a:r>
          </a:p>
          <a:p>
            <a:r>
              <a:rPr lang="en-US" altLang="ko-Kore-KR" sz="2800" dirty="0">
                <a:solidFill>
                  <a:srgbClr val="53585F"/>
                </a:solidFill>
                <a:latin typeface="Spoqa Han Sans Neo" panose="020B0500000000000000" pitchFamily="34" charset="-128"/>
                <a:ea typeface="Spoqa Han Sans Neo" panose="020B0500000000000000" pitchFamily="34" charset="-128"/>
              </a:rPr>
              <a:t>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가장 일반적인 방법</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Tx/>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비동기적 학습</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parameter server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구조에 의해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support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각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worker</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독립적으로 학습하고 파라미터들은 비동기적으로 </a:t>
            </a:r>
            <a:b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ko-KR" altLang="en-US"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업데이트된다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ore-KR" sz="2800" dirty="0">
              <a:solidFill>
                <a:srgbClr val="53585F"/>
              </a:solidFill>
              <a:latin typeface="Spoqa Han Sans Neo" panose="020B0500000000000000" pitchFamily="34" charset="-128"/>
              <a:ea typeface="Spoqa Han Sans Neo" panose="020B0500000000000000" pitchFamily="34" charset="-128"/>
            </a:endParaRPr>
          </a:p>
        </p:txBody>
      </p:sp>
      <p:sp>
        <p:nvSpPr>
          <p:cNvPr id="15" name="직사각형 14">
            <a:extLst>
              <a:ext uri="{FF2B5EF4-FFF2-40B4-BE49-F238E27FC236}">
                <a16:creationId xmlns:a16="http://schemas.microsoft.com/office/drawing/2014/main" id="{E51ACB77-2E5A-3249-92B2-145D4F5E309E}"/>
              </a:ext>
            </a:extLst>
          </p:cNvPr>
          <p:cNvSpPr/>
          <p:nvPr/>
        </p:nvSpPr>
        <p:spPr>
          <a:xfrm>
            <a:off x="1990166" y="12255698"/>
            <a:ext cx="8596748" cy="369332"/>
          </a:xfrm>
          <a:prstGeom prst="rect">
            <a:avLst/>
          </a:prstGeom>
        </p:spPr>
        <p:txBody>
          <a:bodyPr wrap="square">
            <a:spAutoFit/>
          </a:bodyPr>
          <a:lstStyle/>
          <a:p>
            <a:r>
              <a:rPr lang="en-US" altLang="ko-Kore-KR" dirty="0"/>
              <a:t>Image is from </a:t>
            </a:r>
            <a:r>
              <a:rPr lang="en" altLang="ko-Kore-KR" dirty="0"/>
              <a:t>https://xiandong79.github.io/Intro-Distributed-Deep-Learning</a:t>
            </a:r>
            <a:endParaRPr lang="ko-Kore-KR" altLang="en-US" dirty="0"/>
          </a:p>
        </p:txBody>
      </p:sp>
    </p:spTree>
    <p:extLst>
      <p:ext uri="{BB962C8B-B14F-4D97-AF65-F5344CB8AC3E}">
        <p14:creationId xmlns:p14="http://schemas.microsoft.com/office/powerpoint/2010/main" val="9292748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Data Parallelization</a:t>
            </a:r>
          </a:p>
          <a:p>
            <a:pPr>
              <a:spcBef>
                <a:spcPts val="1000"/>
              </a:spcBef>
              <a:defRPr sz="3000" spc="-59">
                <a:latin typeface="SpoqaHanSans-Bold"/>
                <a:ea typeface="SpoqaHanSans-Bold"/>
                <a:cs typeface="SpoqaHanSans-Bold"/>
                <a:sym typeface="SpoqaHanSans-Bold"/>
              </a:defRPr>
            </a:pPr>
            <a:r>
              <a:rPr lang="en-US" altLang="ko-Kore-KR" b="1" dirty="0"/>
              <a:t>- Synchronous method</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직사각형 12">
            <a:extLst>
              <a:ext uri="{FF2B5EF4-FFF2-40B4-BE49-F238E27FC236}">
                <a16:creationId xmlns:a16="http://schemas.microsoft.com/office/drawing/2014/main" id="{E7B35807-E8DB-0746-A511-7F8A1487AFDF}"/>
              </a:ext>
            </a:extLst>
          </p:cNvPr>
          <p:cNvSpPr/>
          <p:nvPr/>
        </p:nvSpPr>
        <p:spPr>
          <a:xfrm>
            <a:off x="9840654" y="3913140"/>
            <a:ext cx="10764099" cy="7417415"/>
          </a:xfrm>
          <a:prstGeom prst="rect">
            <a:avLst/>
          </a:prstGeom>
        </p:spPr>
        <p:txBody>
          <a:bodyPr wrap="square">
            <a:spAutoFit/>
          </a:bodyPr>
          <a:lstStyle/>
          <a:p>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All-reduce </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방법 혹은 중앙 계산 프로세스를 두어 업데이트 한다</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Tx/>
              <a:buChar char="-"/>
            </a:pPr>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Tx/>
              <a:buChar char="-"/>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Pytorch</a:t>
            </a:r>
          </a:p>
          <a:p>
            <a:pPr marL="914342" lvl="1" indent="-457200">
              <a:buFontTx/>
              <a:buChar char="-"/>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Data Parallel (DP)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마스터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GPU Worker</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에서 관리</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14342" lvl="1" indent="-457200">
              <a:buFontTx/>
              <a:buChar char="-"/>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Data Distributed Parallel (DDP)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(all reduce;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nvidia</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nccl</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활용</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Tx/>
              <a:buChar char="-"/>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Tensorflow</a:t>
            </a:r>
          </a:p>
          <a:p>
            <a:pPr marL="914342" lvl="1" indent="-457200">
              <a:buFontTx/>
              <a:buChar char="-"/>
            </a:pPr>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14342" lvl="1" indent="-457200">
              <a:buFontTx/>
              <a:buChar char="-"/>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Mirrored</a:t>
            </a:r>
          </a:p>
          <a:p>
            <a:pPr marL="1371487" lvl="2" indent="-457200">
              <a:buFontTx/>
              <a:buChar char="-"/>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Collective ops: </a:t>
            </a:r>
            <a:r>
              <a:rPr lang="en-US" altLang="ko-Kore-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nvidia</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ore-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nccl</a:t>
            </a:r>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371487" lvl="2" indent="-457200">
              <a:buFontTx/>
              <a:buChar char="-"/>
            </a:pP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디바이스당 모델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instance</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떠있다</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914342" lvl="1" indent="-457200">
              <a:buFontTx/>
              <a:buChar char="-"/>
            </a:pPr>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14342" lvl="1" indent="-457200">
              <a:buFontTx/>
              <a:buChar char="-"/>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Multi Worker Mirrored  (Pytorch DDP</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와 가장 유사</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371487" lvl="2" indent="-457200">
              <a:buFontTx/>
              <a:buChar char="-"/>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Collective ops: </a:t>
            </a:r>
            <a:r>
              <a:rPr lang="en-US" altLang="ko-Kore-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nvidia</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ore-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nccl</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lang="en-US" altLang="ko-Kore-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grpc</a:t>
            </a:r>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371487" lvl="2" indent="-457200">
              <a:buFontTx/>
              <a:buChar char="-"/>
            </a:pP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디바이스당</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프로세스당 모델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instance</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가 떠있다</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371487" lvl="2" indent="-457200">
              <a:buFontTx/>
              <a:buChar char="-"/>
            </a:pPr>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14342" lvl="1" indent="-457200">
              <a:buFontTx/>
              <a:buChar char="-"/>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Central storage strategy (CPU</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에서 관리</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pic>
        <p:nvPicPr>
          <p:cNvPr id="61442" name="Picture 2">
            <a:extLst>
              <a:ext uri="{FF2B5EF4-FFF2-40B4-BE49-F238E27FC236}">
                <a16:creationId xmlns:a16="http://schemas.microsoft.com/office/drawing/2014/main" id="{79E3CA07-77B5-734A-A711-C6F2D37D2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786142"/>
            <a:ext cx="7635710" cy="5083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9B7DF43-9083-6647-A68D-A412FFC793D5}"/>
              </a:ext>
            </a:extLst>
          </p:cNvPr>
          <p:cNvSpPr/>
          <p:nvPr/>
        </p:nvSpPr>
        <p:spPr>
          <a:xfrm>
            <a:off x="1990166" y="10684224"/>
            <a:ext cx="6902822" cy="646331"/>
          </a:xfrm>
          <a:prstGeom prst="rect">
            <a:avLst/>
          </a:prstGeom>
        </p:spPr>
        <p:txBody>
          <a:bodyPr wrap="square">
            <a:spAutoFit/>
          </a:bodyPr>
          <a:lstStyle/>
          <a:p>
            <a:r>
              <a:rPr lang="ko-Kore-KR" altLang="en-US" dirty="0"/>
              <a:t>https://medium.com/@deepakec1031/distributed-training-with-tensorflow-1e586d7fbcd6</a:t>
            </a:r>
          </a:p>
        </p:txBody>
      </p:sp>
    </p:spTree>
    <p:extLst>
      <p:ext uri="{BB962C8B-B14F-4D97-AF65-F5344CB8AC3E}">
        <p14:creationId xmlns:p14="http://schemas.microsoft.com/office/powerpoint/2010/main" val="28027131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107996"/>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Data Parallelization</a:t>
            </a:r>
          </a:p>
          <a:p>
            <a:pPr>
              <a:spcBef>
                <a:spcPts val="1000"/>
              </a:spcBef>
              <a:defRPr sz="3000" spc="-59">
                <a:latin typeface="SpoqaHanSans-Bold"/>
                <a:ea typeface="SpoqaHanSans-Bold"/>
                <a:cs typeface="SpoqaHanSans-Bold"/>
                <a:sym typeface="SpoqaHanSans-Bold"/>
              </a:defRPr>
            </a:pPr>
            <a:r>
              <a:rPr lang="en-US" altLang="ko-KR" b="1" dirty="0"/>
              <a:t>- Centralized parameter aggregating (Data Parallel, Central storage strategy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93DCFF61-AAB0-F34C-9EE7-DB73CCF4127F}"/>
              </a:ext>
            </a:extLst>
          </p:cNvPr>
          <p:cNvSpPr/>
          <p:nvPr/>
        </p:nvSpPr>
        <p:spPr>
          <a:xfrm>
            <a:off x="7541040" y="12524463"/>
            <a:ext cx="9047733" cy="369332"/>
          </a:xfrm>
          <a:prstGeom prst="rect">
            <a:avLst/>
          </a:prstGeom>
        </p:spPr>
        <p:txBody>
          <a:bodyPr wrap="none">
            <a:spAutoFit/>
          </a:bodyPr>
          <a:lstStyle/>
          <a:p>
            <a:r>
              <a:rPr lang="ko-Kore-KR" altLang="en-US" dirty="0"/>
              <a:t>https://www.telesens.co/2019/04/04/distributed-data-parallel-training-using-pytorch-on-aws/</a:t>
            </a:r>
          </a:p>
        </p:txBody>
      </p:sp>
      <p:pic>
        <p:nvPicPr>
          <p:cNvPr id="53250" name="Picture 2">
            <a:extLst>
              <a:ext uri="{FF2B5EF4-FFF2-40B4-BE49-F238E27FC236}">
                <a16:creationId xmlns:a16="http://schemas.microsoft.com/office/drawing/2014/main" id="{D1712D29-7EEF-0547-A4D7-89FFF9090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873" y="3385087"/>
            <a:ext cx="14693900" cy="875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2566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Data Parallelization</a:t>
            </a:r>
          </a:p>
          <a:p>
            <a:pPr>
              <a:spcBef>
                <a:spcPts val="1000"/>
              </a:spcBef>
              <a:defRPr sz="3000" spc="-59">
                <a:latin typeface="SpoqaHanSans-Bold"/>
                <a:ea typeface="SpoqaHanSans-Bold"/>
                <a:cs typeface="SpoqaHanSans-Bold"/>
                <a:sym typeface="SpoqaHanSans-Bold"/>
              </a:defRPr>
            </a:pPr>
            <a:r>
              <a:rPr lang="en-US" altLang="ko-Kore-KR" b="1" dirty="0"/>
              <a:t>- All-reduce </a:t>
            </a:r>
            <a:r>
              <a:rPr lang="ko-Kore-KR" altLang="en-US" b="1" dirty="0"/>
              <a:t>사용</a:t>
            </a:r>
            <a:r>
              <a:rPr lang="en-US" altLang="ko-Kore-KR" b="1" dirty="0"/>
              <a:t>.</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103</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51202" name="Picture 2">
            <a:extLst>
              <a:ext uri="{FF2B5EF4-FFF2-40B4-BE49-F238E27FC236}">
                <a16:creationId xmlns:a16="http://schemas.microsoft.com/office/drawing/2014/main" id="{8E32BDBD-46FB-0F46-B2AD-0FF0E1ACA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933" y="3356665"/>
            <a:ext cx="17261032" cy="9167798"/>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3DCFF61-AAB0-F34C-9EE7-DB73CCF4127F}"/>
              </a:ext>
            </a:extLst>
          </p:cNvPr>
          <p:cNvSpPr/>
          <p:nvPr/>
        </p:nvSpPr>
        <p:spPr>
          <a:xfrm>
            <a:off x="7541040" y="12524463"/>
            <a:ext cx="9047733" cy="369332"/>
          </a:xfrm>
          <a:prstGeom prst="rect">
            <a:avLst/>
          </a:prstGeom>
        </p:spPr>
        <p:txBody>
          <a:bodyPr wrap="none">
            <a:spAutoFit/>
          </a:bodyPr>
          <a:lstStyle/>
          <a:p>
            <a:r>
              <a:rPr lang="ko-Kore-KR" altLang="en-US" dirty="0"/>
              <a:t>https://www.telesens.co/2019/04/04/distributed-data-parallel-training-using-pytorch-on-aws/</a:t>
            </a:r>
          </a:p>
        </p:txBody>
      </p:sp>
      <p:sp>
        <p:nvSpPr>
          <p:cNvPr id="5" name="TextBox 4">
            <a:extLst>
              <a:ext uri="{FF2B5EF4-FFF2-40B4-BE49-F238E27FC236}">
                <a16:creationId xmlns:a16="http://schemas.microsoft.com/office/drawing/2014/main" id="{7D6E9816-7EC4-604B-B1E0-476BAA79E633}"/>
              </a:ext>
            </a:extLst>
          </p:cNvPr>
          <p:cNvSpPr txBox="1"/>
          <p:nvPr/>
        </p:nvSpPr>
        <p:spPr>
          <a:xfrm>
            <a:off x="2528047" y="3962399"/>
            <a:ext cx="2241177" cy="646331"/>
          </a:xfrm>
          <a:prstGeom prst="rect">
            <a:avLst/>
          </a:prstGeom>
          <a:noFill/>
        </p:spPr>
        <p:txBody>
          <a:bodyPr wrap="square" rtlCol="0">
            <a:spAutoFit/>
          </a:bodyPr>
          <a:lstStyle/>
          <a:p>
            <a:r>
              <a:rPr kumimoji="1" lang="en-US" altLang="ko-KR" dirty="0"/>
              <a:t>= Multi-worker </a:t>
            </a:r>
            <a:r>
              <a:rPr kumimoji="1" lang="en-US" altLang="ko-Kore-KR" dirty="0"/>
              <a:t>Mirrored strategy </a:t>
            </a:r>
            <a:endParaRPr kumimoji="1" lang="ko-Kore-KR" altLang="en-US" dirty="0"/>
          </a:p>
        </p:txBody>
      </p:sp>
      <p:sp>
        <p:nvSpPr>
          <p:cNvPr id="6" name="직사각형 5">
            <a:extLst>
              <a:ext uri="{FF2B5EF4-FFF2-40B4-BE49-F238E27FC236}">
                <a16:creationId xmlns:a16="http://schemas.microsoft.com/office/drawing/2014/main" id="{BAAE2ABE-258A-5141-AB2A-E4BBC17BB81D}"/>
              </a:ext>
            </a:extLst>
          </p:cNvPr>
          <p:cNvSpPr/>
          <p:nvPr/>
        </p:nvSpPr>
        <p:spPr>
          <a:xfrm>
            <a:off x="6831105" y="12996000"/>
            <a:ext cx="12188825" cy="646331"/>
          </a:xfrm>
          <a:prstGeom prst="rect">
            <a:avLst/>
          </a:prstGeom>
        </p:spPr>
        <p:txBody>
          <a:bodyPr>
            <a:spAutoFit/>
          </a:bodyPr>
          <a:lstStyle/>
          <a:p>
            <a:r>
              <a:rPr lang="en" altLang="ko-Kore-KR" dirty="0">
                <a:solidFill>
                  <a:srgbClr val="222222"/>
                </a:solidFill>
                <a:latin typeface="Arial" panose="020B0604020202020204" pitchFamily="34" charset="0"/>
              </a:rPr>
              <a:t>Li, Shen, et al. "Pytorch distributed: Experiences on accelerating data parallel training."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arXiv:2006.15704</a:t>
            </a:r>
            <a:r>
              <a:rPr lang="en" altLang="ko-Kore-KR" dirty="0">
                <a:solidFill>
                  <a:srgbClr val="222222"/>
                </a:solidFill>
                <a:latin typeface="Arial" panose="020B0604020202020204" pitchFamily="34" charset="0"/>
              </a:rPr>
              <a:t> (2020).</a:t>
            </a:r>
            <a:endParaRPr lang="ko-Kore-KR" altLang="en-US" dirty="0"/>
          </a:p>
        </p:txBody>
      </p:sp>
    </p:spTree>
    <p:extLst>
      <p:ext uri="{BB962C8B-B14F-4D97-AF65-F5344CB8AC3E}">
        <p14:creationId xmlns:p14="http://schemas.microsoft.com/office/powerpoint/2010/main" val="3285396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Data Parallelization</a:t>
            </a:r>
          </a:p>
          <a:p>
            <a:pPr>
              <a:spcBef>
                <a:spcPts val="1000"/>
              </a:spcBef>
              <a:defRPr sz="3000" spc="-59">
                <a:latin typeface="SpoqaHanSans-Bold"/>
                <a:ea typeface="SpoqaHanSans-Bold"/>
                <a:cs typeface="SpoqaHanSans-Bold"/>
                <a:sym typeface="SpoqaHanSans-Bold"/>
              </a:defRPr>
            </a:pPr>
            <a:r>
              <a:rPr lang="en-US" altLang="ko-KR" b="1" dirty="0"/>
              <a:t>- Async Training: Centralized parameter aggregating</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1990166" y="12811334"/>
            <a:ext cx="8596748" cy="369332"/>
          </a:xfrm>
          <a:prstGeom prst="rect">
            <a:avLst/>
          </a:prstGeom>
        </p:spPr>
        <p:txBody>
          <a:bodyPr wrap="square">
            <a:spAutoFit/>
          </a:bodyPr>
          <a:lstStyle/>
          <a:p>
            <a:r>
              <a:rPr lang="en-US" altLang="ko-Kore-KR" dirty="0"/>
              <a:t>Image is from </a:t>
            </a:r>
            <a:r>
              <a:rPr lang="en" altLang="ko-Kore-KR" dirty="0"/>
              <a:t>https://xiandong79.github.io/Intro-Distributed-Deep-Learning</a:t>
            </a:r>
            <a:endParaRPr lang="ko-Kore-KR" altLang="en-US" dirty="0"/>
          </a:p>
        </p:txBody>
      </p:sp>
      <p:sp>
        <p:nvSpPr>
          <p:cNvPr id="13" name="직사각형 12">
            <a:extLst>
              <a:ext uri="{FF2B5EF4-FFF2-40B4-BE49-F238E27FC236}">
                <a16:creationId xmlns:a16="http://schemas.microsoft.com/office/drawing/2014/main" id="{E7B35807-E8DB-0746-A511-7F8A1487AFDF}"/>
              </a:ext>
            </a:extLst>
          </p:cNvPr>
          <p:cNvSpPr/>
          <p:nvPr/>
        </p:nvSpPr>
        <p:spPr>
          <a:xfrm>
            <a:off x="10092525" y="3936702"/>
            <a:ext cx="12511488" cy="7109639"/>
          </a:xfrm>
          <a:prstGeom prst="rect">
            <a:avLst/>
          </a:prstGeom>
        </p:spPr>
        <p:txBody>
          <a:bodyPr wrap="square">
            <a:spAutoFit/>
          </a:bodyPr>
          <a:lstStyle/>
          <a:p>
            <a:r>
              <a:rPr lang="ko-Kore-KR" altLang="en-US" sz="2400" dirty="0">
                <a:solidFill>
                  <a:srgbClr val="53585F"/>
                </a:solidFill>
                <a:latin typeface="Spoqa Han Sans Neo" panose="020B0500000000000000" pitchFamily="34" charset="-128"/>
                <a:ea typeface="Spoqa Han Sans Neo" panose="020B0500000000000000" pitchFamily="34" charset="-128"/>
              </a:rPr>
              <a:t>각 </a:t>
            </a:r>
            <a:r>
              <a:rPr lang="en-US" altLang="ko-Kore-KR" sz="2400" dirty="0">
                <a:solidFill>
                  <a:srgbClr val="53585F"/>
                </a:solidFill>
                <a:latin typeface="Spoqa Han Sans Neo" panose="020B0500000000000000" pitchFamily="34" charset="-128"/>
                <a:ea typeface="Spoqa Han Sans Neo" panose="020B0500000000000000" pitchFamily="34" charset="-128"/>
              </a:rPr>
              <a:t>worker</a:t>
            </a:r>
            <a:r>
              <a:rPr lang="ko-Kore-KR" altLang="en-US" sz="2400" dirty="0">
                <a:solidFill>
                  <a:srgbClr val="53585F"/>
                </a:solidFill>
                <a:latin typeface="Spoqa Han Sans Neo" panose="020B0500000000000000" pitchFamily="34" charset="-128"/>
                <a:ea typeface="Spoqa Han Sans Neo" panose="020B0500000000000000" pitchFamily="34" charset="-128"/>
              </a:rPr>
              <a:t>에 현재 모델을 복사한다</a:t>
            </a:r>
            <a:r>
              <a:rPr lang="en-US" altLang="ko-Kore-KR" sz="2400" dirty="0">
                <a:solidFill>
                  <a:srgbClr val="53585F"/>
                </a:solidFill>
                <a:latin typeface="Spoqa Han Sans Neo" panose="020B0500000000000000" pitchFamily="34" charset="-128"/>
                <a:ea typeface="Spoqa Han Sans Neo" panose="020B0500000000000000" pitchFamily="34" charset="-128"/>
              </a:rPr>
              <a:t>.</a:t>
            </a:r>
          </a:p>
          <a:p>
            <a:r>
              <a:rPr lang="ko-Kore-KR" altLang="en-US" sz="2400" dirty="0">
                <a:solidFill>
                  <a:srgbClr val="53585F"/>
                </a:solidFill>
                <a:latin typeface="Spoqa Han Sans Neo" panose="020B0500000000000000" pitchFamily="34" charset="-128"/>
                <a:ea typeface="Spoqa Han Sans Neo" panose="020B0500000000000000" pitchFamily="34" charset="-128"/>
              </a:rPr>
              <a:t>데이터의 </a:t>
            </a:r>
            <a:r>
              <a:rPr lang="en-US" altLang="ko-Kore-KR" sz="2400" dirty="0">
                <a:solidFill>
                  <a:srgbClr val="53585F"/>
                </a:solidFill>
                <a:latin typeface="Spoqa Han Sans Neo" panose="020B0500000000000000" pitchFamily="34" charset="-128"/>
                <a:ea typeface="Spoqa Han Sans Neo" panose="020B0500000000000000" pitchFamily="34" charset="-128"/>
              </a:rPr>
              <a:t>subset</a:t>
            </a:r>
            <a:r>
              <a:rPr lang="ko-Kore-KR" altLang="en-US" sz="2400" dirty="0">
                <a:solidFill>
                  <a:srgbClr val="53585F"/>
                </a:solidFill>
                <a:latin typeface="Spoqa Han Sans Neo" panose="020B0500000000000000" pitchFamily="34" charset="-128"/>
                <a:ea typeface="Spoqa Han Sans Neo" panose="020B0500000000000000" pitchFamily="34" charset="-128"/>
              </a:rPr>
              <a:t>을 각 </a:t>
            </a:r>
            <a:r>
              <a:rPr lang="en-US" altLang="ko-Kore-KR" sz="2400" dirty="0">
                <a:solidFill>
                  <a:srgbClr val="53585F"/>
                </a:solidFill>
                <a:latin typeface="Spoqa Han Sans Neo" panose="020B0500000000000000" pitchFamily="34" charset="-128"/>
                <a:ea typeface="Spoqa Han Sans Neo" panose="020B0500000000000000" pitchFamily="34" charset="-128"/>
              </a:rPr>
              <a:t>worker</a:t>
            </a:r>
            <a:r>
              <a:rPr lang="ko-Kore-KR" altLang="en-US" sz="2400" dirty="0">
                <a:solidFill>
                  <a:srgbClr val="53585F"/>
                </a:solidFill>
                <a:latin typeface="Spoqa Han Sans Neo" panose="020B0500000000000000" pitchFamily="34" charset="-128"/>
                <a:ea typeface="Spoqa Han Sans Neo" panose="020B0500000000000000" pitchFamily="34" charset="-128"/>
              </a:rPr>
              <a:t>가 분산해 학습하게 하고</a:t>
            </a:r>
            <a:r>
              <a:rPr lang="en-US" altLang="ko-Kore-KR" sz="2400" dirty="0">
                <a:solidFill>
                  <a:srgbClr val="53585F"/>
                </a:solidFill>
                <a:latin typeface="Spoqa Han Sans Neo" panose="020B0500000000000000" pitchFamily="34" charset="-128"/>
                <a:ea typeface="Spoqa Han Sans Neo" panose="020B0500000000000000" pitchFamily="34" charset="-128"/>
              </a:rPr>
              <a:t>,</a:t>
            </a:r>
          </a:p>
          <a:p>
            <a:r>
              <a:rPr lang="en-US" altLang="ko-Kore-KR" sz="2400" dirty="0">
                <a:solidFill>
                  <a:srgbClr val="53585F"/>
                </a:solidFill>
                <a:latin typeface="Spoqa Han Sans Neo" panose="020B0500000000000000" pitchFamily="34" charset="-128"/>
                <a:ea typeface="Spoqa Han Sans Neo" panose="020B0500000000000000" pitchFamily="34" charset="-128"/>
              </a:rPr>
              <a:t>parameter server </a:t>
            </a:r>
            <a:r>
              <a:rPr lang="ko-Kore-KR" altLang="en-US" sz="2400" dirty="0">
                <a:solidFill>
                  <a:srgbClr val="53585F"/>
                </a:solidFill>
                <a:latin typeface="Spoqa Han Sans Neo" panose="020B0500000000000000" pitchFamily="34" charset="-128"/>
                <a:ea typeface="Spoqa Han Sans Neo" panose="020B0500000000000000" pitchFamily="34" charset="-128"/>
              </a:rPr>
              <a:t>등에서 결과를 </a:t>
            </a:r>
            <a:r>
              <a:rPr lang="en-US" altLang="ko-Kore-KR" sz="2400" dirty="0">
                <a:solidFill>
                  <a:srgbClr val="53585F"/>
                </a:solidFill>
                <a:latin typeface="Spoqa Han Sans Neo" panose="020B0500000000000000" pitchFamily="34" charset="-128"/>
                <a:ea typeface="Spoqa Han Sans Neo" panose="020B0500000000000000" pitchFamily="34" charset="-128"/>
              </a:rPr>
              <a:t>aggregation</a:t>
            </a:r>
            <a:r>
              <a:rPr lang="ko-Kore-KR" altLang="en-US" sz="2400" dirty="0">
                <a:solidFill>
                  <a:srgbClr val="53585F"/>
                </a:solidFill>
                <a:latin typeface="Spoqa Han Sans Neo" panose="020B0500000000000000" pitchFamily="34" charset="-128"/>
                <a:ea typeface="Spoqa Han Sans Neo" panose="020B0500000000000000" pitchFamily="34" charset="-128"/>
              </a:rPr>
              <a:t>하여 반영한다</a:t>
            </a:r>
            <a:r>
              <a:rPr lang="en-US" altLang="ko-Kore-KR" sz="2400" dirty="0">
                <a:solidFill>
                  <a:srgbClr val="53585F"/>
                </a:solidFill>
                <a:latin typeface="Spoqa Han Sans Neo" panose="020B0500000000000000" pitchFamily="34" charset="-128"/>
                <a:ea typeface="Spoqa Han Sans Neo" panose="020B0500000000000000" pitchFamily="34" charset="-128"/>
              </a:rPr>
              <a:t>.</a:t>
            </a:r>
          </a:p>
          <a:p>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Network communication</a:t>
            </a:r>
            <a:r>
              <a:rPr lang="ko-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과 </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synchronization costs</a:t>
            </a:r>
            <a:r>
              <a:rPr lang="ko-KR" altLang="en-US" sz="24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 신경 써야 한다</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è"/>
            </a:pP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이때</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비용이 비싸다는 이유로</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synchronizing update</a:t>
            </a: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를 늦게 하면 곤란하다</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Why?</a:t>
            </a:r>
            <a:b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N</a:t>
            </a:r>
            <a:r>
              <a:rPr lang="ko-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개의 다른 </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local minima</a:t>
            </a:r>
            <a:r>
              <a:rPr lang="ko-KR" altLang="en-US" sz="24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 평균 내면 </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local minima</a:t>
            </a:r>
            <a:r>
              <a:rPr lang="ko-KR" altLang="en-US" sz="24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 그대로 찾는다는 보장이 없다</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è"/>
            </a:pPr>
            <a:endPar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è"/>
            </a:pP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비동기적인 구현</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aggregation</a:t>
            </a: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시</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각 </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worker</a:t>
            </a: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별로 </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weight (lambda)</a:t>
            </a: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를 두어</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시간대 별로 </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weighted update</a:t>
            </a:r>
            <a:r>
              <a:rPr lang="ko-Kore-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를 실행한다</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ore-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US" altLang="ko-Kore-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Tensoflow</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Parameter server strategy </a:t>
            </a:r>
          </a:p>
          <a:p>
            <a:pPr marL="457200" indent="-457200">
              <a:buFontTx/>
              <a:buChar char="-"/>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몇 대의 장비는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worker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역할을 하고</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b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몇 대는 </a:t>
            </a:r>
            <a:r>
              <a:rPr lang="ko-KR" altLang="en-US"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파라미터</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서버 역할을 하여 비동기적으로 통신</a:t>
            </a: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56322" name="Picture 2">
            <a:extLst>
              <a:ext uri="{FF2B5EF4-FFF2-40B4-BE49-F238E27FC236}">
                <a16:creationId xmlns:a16="http://schemas.microsoft.com/office/drawing/2014/main" id="{9AA8458B-978C-6F47-BAAB-DFBC04CE8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389" y="3867326"/>
            <a:ext cx="8410795" cy="4340475"/>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a:extLst>
              <a:ext uri="{FF2B5EF4-FFF2-40B4-BE49-F238E27FC236}">
                <a16:creationId xmlns:a16="http://schemas.microsoft.com/office/drawing/2014/main" id="{A14A7ADE-5E6C-DF40-BC25-8DE7E5DA8F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0565" y="8369371"/>
            <a:ext cx="8067619" cy="413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674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Data Parallelization</a:t>
            </a:r>
          </a:p>
          <a:p>
            <a:pPr>
              <a:spcBef>
                <a:spcPts val="1000"/>
              </a:spcBef>
              <a:defRPr sz="3000" spc="-59">
                <a:latin typeface="SpoqaHanSans-Bold"/>
                <a:ea typeface="SpoqaHanSans-Bold"/>
                <a:cs typeface="SpoqaHanSans-Bold"/>
                <a:sym typeface="SpoqaHanSans-Bold"/>
              </a:defRPr>
            </a:pPr>
            <a:r>
              <a:rPr lang="en-US" altLang="ko-KR" b="1" dirty="0"/>
              <a:t>- Decentralized SGD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1990166" y="12811334"/>
            <a:ext cx="8596748" cy="369332"/>
          </a:xfrm>
          <a:prstGeom prst="rect">
            <a:avLst/>
          </a:prstGeom>
        </p:spPr>
        <p:txBody>
          <a:bodyPr wrap="square">
            <a:spAutoFit/>
          </a:bodyPr>
          <a:lstStyle/>
          <a:p>
            <a:r>
              <a:rPr lang="en-US" altLang="ko-Kore-KR" dirty="0"/>
              <a:t>Image is from </a:t>
            </a:r>
            <a:r>
              <a:rPr lang="en" altLang="ko-Kore-KR" dirty="0"/>
              <a:t>https://xiandong79.github.io/Intro-Distributed-Deep-Learning</a:t>
            </a:r>
            <a:endParaRPr lang="ko-Kore-KR" altLang="en-US" dirty="0"/>
          </a:p>
        </p:txBody>
      </p:sp>
      <p:sp>
        <p:nvSpPr>
          <p:cNvPr id="13" name="직사각형 12">
            <a:extLst>
              <a:ext uri="{FF2B5EF4-FFF2-40B4-BE49-F238E27FC236}">
                <a16:creationId xmlns:a16="http://schemas.microsoft.com/office/drawing/2014/main" id="{E7B35807-E8DB-0746-A511-7F8A1487AFDF}"/>
              </a:ext>
            </a:extLst>
          </p:cNvPr>
          <p:cNvSpPr/>
          <p:nvPr/>
        </p:nvSpPr>
        <p:spPr>
          <a:xfrm>
            <a:off x="10586914" y="4220646"/>
            <a:ext cx="8281706" cy="1815882"/>
          </a:xfrm>
          <a:prstGeom prst="rect">
            <a:avLst/>
          </a:prstGeom>
        </p:spPr>
        <p:txBody>
          <a:bodyPr wrap="square">
            <a:spAutoFit/>
          </a:bodyPr>
          <a:lstStyle/>
          <a:p>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중앙 파라미터 계산 서버가 시스템 상에 존재하지 않는다</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대신</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peer-to-peer </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통신을 하여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worker</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간 모델 업데이트를 진행한다</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56326" name="Picture 6">
            <a:extLst>
              <a:ext uri="{FF2B5EF4-FFF2-40B4-BE49-F238E27FC236}">
                <a16:creationId xmlns:a16="http://schemas.microsoft.com/office/drawing/2014/main" id="{5E655AE1-A232-D54A-945B-435764FBF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25" y="3370729"/>
            <a:ext cx="7979536" cy="907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8722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Model Parallelization</a:t>
            </a:r>
          </a:p>
          <a:p>
            <a:pPr>
              <a:spcBef>
                <a:spcPts val="1000"/>
              </a:spcBef>
              <a:defRPr sz="3000" spc="-59">
                <a:latin typeface="SpoqaHanSans-Bold"/>
                <a:ea typeface="SpoqaHanSans-Bold"/>
                <a:cs typeface="SpoqaHanSans-Bold"/>
                <a:sym typeface="SpoqaHanSans-Bold"/>
              </a:defRPr>
            </a:pPr>
            <a:r>
              <a:rPr lang="en-US" altLang="ko-KR" b="1" dirty="0"/>
              <a:t>- Naive Model Parallel (Vertical) and Pipeline Parallel</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직사각형 12">
            <a:extLst>
              <a:ext uri="{FF2B5EF4-FFF2-40B4-BE49-F238E27FC236}">
                <a16:creationId xmlns:a16="http://schemas.microsoft.com/office/drawing/2014/main" id="{E7B35807-E8DB-0746-A511-7F8A1487AFDF}"/>
              </a:ext>
            </a:extLst>
          </p:cNvPr>
          <p:cNvSpPr/>
          <p:nvPr/>
        </p:nvSpPr>
        <p:spPr>
          <a:xfrm>
            <a:off x="11208561" y="4802739"/>
            <a:ext cx="10819216" cy="6986528"/>
          </a:xfrm>
          <a:prstGeom prst="rect">
            <a:avLst/>
          </a:prstGeom>
        </p:spPr>
        <p:txBody>
          <a:bodyPr wrap="square">
            <a:spAutoFit/>
          </a:bodyPr>
          <a:lstStyle/>
          <a:p>
            <a:r>
              <a:rPr lang="en" altLang="ko-Kore-KR" sz="2800" dirty="0">
                <a:solidFill>
                  <a:srgbClr val="53585F"/>
                </a:solidFill>
                <a:latin typeface="Spoqa Han Sans Neo" panose="020B0500000000000000" pitchFamily="34" charset="-128"/>
                <a:ea typeface="Spoqa Han Sans Neo" panose="020B0500000000000000" pitchFamily="34" charset="-128"/>
              </a:rPr>
              <a:t>Naive Model Parallel (MP)</a:t>
            </a:r>
            <a:r>
              <a:rPr lang="ko-Kore-KR" altLang="en-US" sz="2800" dirty="0">
                <a:solidFill>
                  <a:srgbClr val="53585F"/>
                </a:solidFill>
                <a:latin typeface="Spoqa Han Sans Neo" panose="020B0500000000000000" pitchFamily="34" charset="-128"/>
                <a:ea typeface="Spoqa Han Sans Neo" panose="020B0500000000000000" pitchFamily="34" charset="-128"/>
              </a:rPr>
              <a:t>는</a:t>
            </a:r>
            <a:r>
              <a:rPr lang="en" altLang="ko-Kore-KR" sz="2800" dirty="0">
                <a:solidFill>
                  <a:srgbClr val="53585F"/>
                </a:solidFill>
                <a:latin typeface="Spoqa Han Sans Neo" panose="020B0500000000000000" pitchFamily="34" charset="-128"/>
                <a:ea typeface="Spoqa Han Sans Neo" panose="020B0500000000000000" pitchFamily="34" charset="-128"/>
              </a:rPr>
              <a:t> </a:t>
            </a:r>
            <a:r>
              <a:rPr lang="ko-Kore-KR" altLang="en-US" sz="2800" dirty="0">
                <a:solidFill>
                  <a:srgbClr val="53585F"/>
                </a:solidFill>
                <a:latin typeface="Spoqa Han Sans Neo" panose="020B0500000000000000" pitchFamily="34" charset="-128"/>
                <a:ea typeface="Spoqa Han Sans Neo" panose="020B0500000000000000" pitchFamily="34" charset="-128"/>
              </a:rPr>
              <a:t>모델 </a:t>
            </a:r>
            <a:r>
              <a:rPr lang="en-US" altLang="ko-Kore-KR" sz="2800" dirty="0">
                <a:solidFill>
                  <a:srgbClr val="53585F"/>
                </a:solidFill>
                <a:latin typeface="Spoqa Han Sans Neo" panose="020B0500000000000000" pitchFamily="34" charset="-128"/>
                <a:ea typeface="Spoqa Han Sans Neo" panose="020B0500000000000000" pitchFamily="34" charset="-128"/>
              </a:rPr>
              <a:t>layer</a:t>
            </a:r>
            <a:r>
              <a:rPr lang="ko-Kore-KR" altLang="en-US" sz="2800" dirty="0">
                <a:solidFill>
                  <a:srgbClr val="53585F"/>
                </a:solidFill>
                <a:latin typeface="Spoqa Han Sans Neo" panose="020B0500000000000000" pitchFamily="34" charset="-128"/>
                <a:ea typeface="Spoqa Han Sans Neo" panose="020B0500000000000000" pitchFamily="34" charset="-128"/>
              </a:rPr>
              <a:t>를 여러개의 </a:t>
            </a:r>
            <a:r>
              <a:rPr lang="en-US" altLang="ko-Kore-KR" sz="2800" dirty="0" err="1">
                <a:solidFill>
                  <a:srgbClr val="53585F"/>
                </a:solidFill>
                <a:latin typeface="Spoqa Han Sans Neo" panose="020B0500000000000000" pitchFamily="34" charset="-128"/>
                <a:ea typeface="Spoqa Han Sans Neo" panose="020B0500000000000000" pitchFamily="34" charset="-128"/>
              </a:rPr>
              <a:t>gpu</a:t>
            </a:r>
            <a:r>
              <a:rPr lang="ko-Kore-KR" altLang="en-US" sz="2800" dirty="0">
                <a:solidFill>
                  <a:srgbClr val="53585F"/>
                </a:solidFill>
                <a:latin typeface="Spoqa Han Sans Neo" panose="020B0500000000000000" pitchFamily="34" charset="-128"/>
                <a:ea typeface="Spoqa Han Sans Neo" panose="020B0500000000000000" pitchFamily="34" charset="-128"/>
              </a:rPr>
              <a:t>에 뿌린다</a:t>
            </a:r>
            <a:r>
              <a:rPr lang="en-US" altLang="ko-Kore-KR" sz="2800" dirty="0">
                <a:solidFill>
                  <a:srgbClr val="53585F"/>
                </a:solidFill>
                <a:latin typeface="Spoqa Han Sans Neo" panose="020B0500000000000000" pitchFamily="34" charset="-128"/>
                <a:ea typeface="Spoqa Han Sans Neo" panose="020B0500000000000000" pitchFamily="34" charset="-128"/>
              </a:rPr>
              <a:t>.</a:t>
            </a:r>
          </a:p>
          <a:p>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pPr marL="914342" lvl="1" indent="-457200">
              <a:buFont typeface="Wingdings" pitchFamily="2" charset="2"/>
              <a:buChar char="à"/>
            </a:pP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gpu</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메모리를 제외한</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나머지 연산은 최적화가 불가능하다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각 레이어가 계산되는 것을 기다려야 한다</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 altLang="ko-Kore-KR" sz="2800" dirty="0">
                <a:solidFill>
                  <a:srgbClr val="53585F"/>
                </a:solidFill>
                <a:latin typeface="Spoqa Han Sans Neo" panose="020B0500000000000000" pitchFamily="34" charset="-128"/>
                <a:ea typeface="Spoqa Han Sans Neo" panose="020B0500000000000000" pitchFamily="34" charset="-128"/>
              </a:rPr>
              <a:t>Pipeline Parallel (PP):</a:t>
            </a:r>
          </a:p>
          <a:p>
            <a:r>
              <a:rPr lang="en" altLang="ko-Kore-KR" sz="2800" dirty="0">
                <a:solidFill>
                  <a:srgbClr val="53585F"/>
                </a:solidFill>
                <a:latin typeface="Spoqa Han Sans Neo" panose="020B0500000000000000" pitchFamily="34" charset="-128"/>
                <a:ea typeface="Spoqa Han Sans Neo" panose="020B0500000000000000" pitchFamily="34" charset="-128"/>
              </a:rPr>
              <a:t>	</a:t>
            </a:r>
            <a:r>
              <a:rPr lang="en"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데이터를 여러개의 배치를 더 작은 미니배치</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chunk</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로 쪼개고 파이프라인을 구성하여 학습</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동시 학습이 어느정도 가능하지만</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Bubble(</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학습 공백</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이 발생</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Interleaved pipeline:</a:t>
            </a:r>
            <a:b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 Forward step</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과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back propagation step</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나누고</a:t>
            </a:r>
            <a:b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처리 순서를 보다 최적화</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AWS </a:t>
            </a:r>
            <a:r>
              <a:rPr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SageMaker</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MS Deep Speed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등에서 제공</a:t>
            </a:r>
            <a:endParaRPr lang="en" altLang="ko-Kore-KR" sz="2800" dirty="0">
              <a:solidFill>
                <a:srgbClr val="53585F"/>
              </a:solidFill>
              <a:latin typeface="Spoqa Han Sans Neo" panose="020B0500000000000000" pitchFamily="34" charset="-128"/>
              <a:ea typeface="Spoqa Han Sans Neo" panose="020B0500000000000000" pitchFamily="34" charset="-128"/>
            </a:endParaRPr>
          </a:p>
        </p:txBody>
      </p:sp>
      <p:pic>
        <p:nvPicPr>
          <p:cNvPr id="64514" name="Picture 2" descr="mp-pp">
            <a:extLst>
              <a:ext uri="{FF2B5EF4-FFF2-40B4-BE49-F238E27FC236}">
                <a16:creationId xmlns:a16="http://schemas.microsoft.com/office/drawing/2014/main" id="{7DA93FDE-F79F-5440-88FA-DBD6ED00E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543" y="3465726"/>
            <a:ext cx="8089997" cy="5373474"/>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E9114EF6-EA91-8F44-ACDE-6A486D540629}"/>
              </a:ext>
            </a:extLst>
          </p:cNvPr>
          <p:cNvSpPr/>
          <p:nvPr/>
        </p:nvSpPr>
        <p:spPr>
          <a:xfrm>
            <a:off x="2918700" y="8839200"/>
            <a:ext cx="5216749" cy="369332"/>
          </a:xfrm>
          <a:prstGeom prst="rect">
            <a:avLst/>
          </a:prstGeom>
        </p:spPr>
        <p:txBody>
          <a:bodyPr wrap="none">
            <a:spAutoFit/>
          </a:bodyPr>
          <a:lstStyle/>
          <a:p>
            <a:r>
              <a:rPr lang="ko-Kore-KR" altLang="en-US" dirty="0"/>
              <a:t>https://huggingface.co/transformers/parallelism.html</a:t>
            </a:r>
          </a:p>
        </p:txBody>
      </p:sp>
      <p:pic>
        <p:nvPicPr>
          <p:cNvPr id="64516" name="Picture 4">
            <a:extLst>
              <a:ext uri="{FF2B5EF4-FFF2-40B4-BE49-F238E27FC236}">
                <a16:creationId xmlns:a16="http://schemas.microsoft.com/office/drawing/2014/main" id="{A1CC0BF1-2880-984C-B535-B67D0BFFAD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3938" y="9925773"/>
            <a:ext cx="6634246" cy="3081985"/>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BECC0A10-8412-304E-BC3F-4610D2CB4E53}"/>
              </a:ext>
            </a:extLst>
          </p:cNvPr>
          <p:cNvSpPr/>
          <p:nvPr/>
        </p:nvSpPr>
        <p:spPr>
          <a:xfrm>
            <a:off x="1771063" y="13180666"/>
            <a:ext cx="8300477" cy="369332"/>
          </a:xfrm>
          <a:prstGeom prst="rect">
            <a:avLst/>
          </a:prstGeom>
        </p:spPr>
        <p:txBody>
          <a:bodyPr wrap="none">
            <a:spAutoFit/>
          </a:bodyPr>
          <a:lstStyle/>
          <a:p>
            <a:r>
              <a:rPr lang="ko-Kore-KR" altLang="en-US" dirty="0"/>
              <a:t>https://docs.aws.amazon.com/sagemaker/latest/dg/model-parallel-core-features.html</a:t>
            </a:r>
          </a:p>
        </p:txBody>
      </p:sp>
    </p:spTree>
    <p:extLst>
      <p:ext uri="{BB962C8B-B14F-4D97-AF65-F5344CB8AC3E}">
        <p14:creationId xmlns:p14="http://schemas.microsoft.com/office/powerpoint/2010/main" val="40306763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Model Parallelization</a:t>
            </a:r>
          </a:p>
          <a:p>
            <a:pPr>
              <a:spcBef>
                <a:spcPts val="1000"/>
              </a:spcBef>
              <a:defRPr sz="3000" spc="-59">
                <a:latin typeface="SpoqaHanSans-Bold"/>
                <a:ea typeface="SpoqaHanSans-Bold"/>
                <a:cs typeface="SpoqaHanSans-Bold"/>
                <a:sym typeface="SpoqaHanSans-Bold"/>
              </a:defRPr>
            </a:pPr>
            <a:r>
              <a:rPr lang="en-US" altLang="ko-KR" b="1" dirty="0"/>
              <a:t>- Tensor parallelism</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직사각형 12">
            <a:extLst>
              <a:ext uri="{FF2B5EF4-FFF2-40B4-BE49-F238E27FC236}">
                <a16:creationId xmlns:a16="http://schemas.microsoft.com/office/drawing/2014/main" id="{E7B35807-E8DB-0746-A511-7F8A1487AFDF}"/>
              </a:ext>
            </a:extLst>
          </p:cNvPr>
          <p:cNvSpPr/>
          <p:nvPr/>
        </p:nvSpPr>
        <p:spPr>
          <a:xfrm>
            <a:off x="8447515" y="4926259"/>
            <a:ext cx="11825942" cy="2677656"/>
          </a:xfrm>
          <a:prstGeom prst="rect">
            <a:avLst/>
          </a:prstGeom>
        </p:spPr>
        <p:txBody>
          <a:bodyPr wrap="square">
            <a:spAutoFit/>
          </a:bodyPr>
          <a:lstStyle/>
          <a:p>
            <a:pPr marL="457200" indent="-457200">
              <a:buFont typeface="Arial" panose="020B0604020202020204" pitchFamily="34" charset="0"/>
              <a:buChar char="•"/>
            </a:pPr>
            <a:r>
              <a:rPr lang="en-US" altLang="ko-Kore-KR" sz="2800" dirty="0">
                <a:solidFill>
                  <a:srgbClr val="53585F"/>
                </a:solidFill>
                <a:latin typeface="Spoqa Han Sans Neo" panose="020B0500000000000000" pitchFamily="34" charset="-128"/>
                <a:ea typeface="Spoqa Han Sans Neo" panose="020B0500000000000000" pitchFamily="34" charset="-128"/>
              </a:rPr>
              <a:t>Tensor matrix</a:t>
            </a:r>
            <a:r>
              <a:rPr lang="ko-Kore-KR" altLang="en-US" sz="2800" dirty="0">
                <a:solidFill>
                  <a:srgbClr val="53585F"/>
                </a:solidFill>
                <a:latin typeface="Spoqa Han Sans Neo" panose="020B0500000000000000" pitchFamily="34" charset="-128"/>
                <a:ea typeface="Spoqa Han Sans Neo" panose="020B0500000000000000" pitchFamily="34" charset="-128"/>
              </a:rPr>
              <a:t>연산에서</a:t>
            </a:r>
            <a:r>
              <a:rPr lang="en-US" altLang="ko-Kore-KR" sz="2800" dirty="0">
                <a:solidFill>
                  <a:srgbClr val="53585F"/>
                </a:solidFill>
                <a:latin typeface="Spoqa Han Sans Neo" panose="020B0500000000000000" pitchFamily="34" charset="-128"/>
                <a:ea typeface="Spoqa Han Sans Neo" panose="020B0500000000000000" pitchFamily="34" charset="-128"/>
              </a:rPr>
              <a:t>, </a:t>
            </a:r>
            <a:r>
              <a:rPr lang="ko-Kore-KR" altLang="en-US" sz="2800" dirty="0">
                <a:solidFill>
                  <a:srgbClr val="53585F"/>
                </a:solidFill>
                <a:latin typeface="Spoqa Han Sans Neo" panose="020B0500000000000000" pitchFamily="34" charset="-128"/>
                <a:ea typeface="Spoqa Han Sans Neo" panose="020B0500000000000000" pitchFamily="34" charset="-128"/>
              </a:rPr>
              <a:t>나눌 수 있는 것을 나누어</a:t>
            </a:r>
            <a:r>
              <a:rPr lang="en-US" altLang="ko-Kore-KR" sz="2800" dirty="0">
                <a:solidFill>
                  <a:srgbClr val="53585F"/>
                </a:solidFill>
                <a:latin typeface="Spoqa Han Sans Neo" panose="020B0500000000000000" pitchFamily="34" charset="-128"/>
                <a:ea typeface="Spoqa Han Sans Neo" panose="020B0500000000000000" pitchFamily="34" charset="-128"/>
              </a:rPr>
              <a:t> multi-</a:t>
            </a:r>
            <a:r>
              <a:rPr lang="en-US" altLang="ko-Kore-KR" sz="2800" dirty="0" err="1">
                <a:solidFill>
                  <a:srgbClr val="53585F"/>
                </a:solidFill>
                <a:latin typeface="Spoqa Han Sans Neo" panose="020B0500000000000000" pitchFamily="34" charset="-128"/>
                <a:ea typeface="Spoqa Han Sans Neo" panose="020B0500000000000000" pitchFamily="34" charset="-128"/>
              </a:rPr>
              <a:t>gpu</a:t>
            </a:r>
            <a:r>
              <a:rPr lang="ko-Kore-KR" altLang="en-US" sz="2800" dirty="0">
                <a:solidFill>
                  <a:srgbClr val="53585F"/>
                </a:solidFill>
                <a:latin typeface="Spoqa Han Sans Neo" panose="020B0500000000000000" pitchFamily="34" charset="-128"/>
                <a:ea typeface="Spoqa Han Sans Neo" panose="020B0500000000000000" pitchFamily="34" charset="-128"/>
              </a:rPr>
              <a:t>에 분산 처리</a:t>
            </a:r>
            <a:r>
              <a:rPr lang="en-US" altLang="ko-Kore-KR" sz="2800" dirty="0">
                <a:solidFill>
                  <a:srgbClr val="53585F"/>
                </a:solidFill>
                <a:latin typeface="Spoqa Han Sans Neo" panose="020B0500000000000000" pitchFamily="34" charset="-128"/>
                <a:ea typeface="Spoqa Han Sans Neo" panose="020B0500000000000000" pitchFamily="34" charset="-128"/>
              </a:rPr>
              <a:t>.</a:t>
            </a:r>
          </a:p>
          <a:p>
            <a:pPr marL="457200" indent="-457200">
              <a:buFont typeface="Arial" panose="020B0604020202020204" pitchFamily="34" charset="0"/>
              <a:buChar char="•"/>
            </a:pPr>
            <a:endParaRPr lang="en" altLang="ko-Kore-KR" sz="28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US" altLang="ko-Kore-KR" sz="2800" dirty="0">
                <a:solidFill>
                  <a:srgbClr val="53585F"/>
                </a:solidFill>
                <a:latin typeface="Spoqa Han Sans Neo" panose="020B0500000000000000" pitchFamily="34" charset="-128"/>
                <a:ea typeface="Spoqa Han Sans Neo" panose="020B0500000000000000" pitchFamily="34" charset="-128"/>
              </a:rPr>
              <a:t>Tensor slicing</a:t>
            </a:r>
            <a:r>
              <a:rPr lang="ko-Kore-KR" altLang="en-US" sz="2800" dirty="0">
                <a:solidFill>
                  <a:srgbClr val="53585F"/>
                </a:solidFill>
                <a:latin typeface="Spoqa Han Sans Neo" panose="020B0500000000000000" pitchFamily="34" charset="-128"/>
                <a:ea typeface="Spoqa Han Sans Neo" panose="020B0500000000000000" pitchFamily="34" charset="-128"/>
              </a:rPr>
              <a:t>이라고도 부른다</a:t>
            </a:r>
            <a:r>
              <a:rPr lang="en-US" altLang="ko-Kore-KR" sz="2800" dirty="0">
                <a:solidFill>
                  <a:srgbClr val="53585F"/>
                </a:solidFill>
                <a:latin typeface="Spoqa Han Sans Neo" panose="020B0500000000000000" pitchFamily="34" charset="-128"/>
                <a:ea typeface="Spoqa Han Sans Neo" panose="020B0500000000000000" pitchFamily="34" charset="-128"/>
              </a:rPr>
              <a:t>.</a:t>
            </a:r>
          </a:p>
          <a:p>
            <a:pPr marL="457200" indent="-457200">
              <a:buFont typeface="Arial" panose="020B0604020202020204" pitchFamily="34" charset="0"/>
              <a:buChar char="•"/>
            </a:pPr>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endParaRPr lang="en" altLang="ko-Kore-KR" sz="28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endParaRPr lang="en" altLang="ko-Kore-KR" sz="2800" dirty="0">
              <a:solidFill>
                <a:srgbClr val="53585F"/>
              </a:solidFill>
              <a:latin typeface="Spoqa Han Sans Neo" panose="020B0500000000000000" pitchFamily="34" charset="-128"/>
              <a:ea typeface="Spoqa Han Sans Neo" panose="020B0500000000000000" pitchFamily="34" charset="-128"/>
            </a:endParaRPr>
          </a:p>
        </p:txBody>
      </p:sp>
      <p:pic>
        <p:nvPicPr>
          <p:cNvPr id="66562" name="Picture 2" descr="Parallel GEMM">
            <a:extLst>
              <a:ext uri="{FF2B5EF4-FFF2-40B4-BE49-F238E27FC236}">
                <a16:creationId xmlns:a16="http://schemas.microsoft.com/office/drawing/2014/main" id="{E96285DA-AAF2-F243-8FE9-D25873858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57" r="26374"/>
          <a:stretch/>
        </p:blipFill>
        <p:spPr bwMode="auto">
          <a:xfrm>
            <a:off x="2354636" y="3241989"/>
            <a:ext cx="5486043" cy="4266763"/>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B09439C-7CCC-8D4A-805C-ACB9D26AC08F}"/>
              </a:ext>
            </a:extLst>
          </p:cNvPr>
          <p:cNvSpPr/>
          <p:nvPr/>
        </p:nvSpPr>
        <p:spPr>
          <a:xfrm>
            <a:off x="8600186" y="12811334"/>
            <a:ext cx="5216749" cy="369332"/>
          </a:xfrm>
          <a:prstGeom prst="rect">
            <a:avLst/>
          </a:prstGeom>
        </p:spPr>
        <p:txBody>
          <a:bodyPr wrap="none">
            <a:spAutoFit/>
          </a:bodyPr>
          <a:lstStyle/>
          <a:p>
            <a:r>
              <a:rPr lang="ko-Kore-KR" altLang="en-US" dirty="0"/>
              <a:t>https://huggingface.co/transformers/parallelism.html</a:t>
            </a:r>
          </a:p>
        </p:txBody>
      </p:sp>
      <p:pic>
        <p:nvPicPr>
          <p:cNvPr id="66564" name="Picture 4" descr="parallel shard processing">
            <a:extLst>
              <a:ext uri="{FF2B5EF4-FFF2-40B4-BE49-F238E27FC236}">
                <a16:creationId xmlns:a16="http://schemas.microsoft.com/office/drawing/2014/main" id="{D7965E05-D560-1B4F-8D75-105C51439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9024" y="8038685"/>
            <a:ext cx="5216749" cy="2700219"/>
          </a:xfrm>
          <a:prstGeom prst="rect">
            <a:avLst/>
          </a:prstGeom>
          <a:noFill/>
          <a:extLst>
            <a:ext uri="{909E8E84-426E-40DD-AFC4-6F175D3DCCD1}">
              <a14:hiddenFill xmlns:a14="http://schemas.microsoft.com/office/drawing/2010/main">
                <a:solidFill>
                  <a:srgbClr val="FFFFFF"/>
                </a:solidFill>
              </a14:hiddenFill>
            </a:ext>
          </a:extLst>
        </p:spPr>
      </p:pic>
      <p:pic>
        <p:nvPicPr>
          <p:cNvPr id="66566" name="Picture 6" descr="parallel self-attention">
            <a:extLst>
              <a:ext uri="{FF2B5EF4-FFF2-40B4-BE49-F238E27FC236}">
                <a16:creationId xmlns:a16="http://schemas.microsoft.com/office/drawing/2014/main" id="{02EB7B53-84FB-2F4E-930A-AA7ED4B86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0983" y="10738903"/>
            <a:ext cx="4824790" cy="284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1473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Model Parallelization</a:t>
            </a:r>
          </a:p>
          <a:p>
            <a:pPr>
              <a:spcBef>
                <a:spcPts val="1000"/>
              </a:spcBef>
              <a:defRPr sz="3000" spc="-59">
                <a:latin typeface="SpoqaHanSans-Bold"/>
                <a:ea typeface="SpoqaHanSans-Bold"/>
                <a:cs typeface="SpoqaHanSans-Bold"/>
                <a:sym typeface="SpoqaHanSans-Bold"/>
              </a:defRPr>
            </a:pPr>
            <a:r>
              <a:rPr lang="en-US" altLang="ko-KR" b="1" dirty="0"/>
              <a:t>- </a:t>
            </a:r>
            <a:r>
              <a:rPr lang="en-US" altLang="ko-KR" b="1" dirty="0" err="1"/>
              <a:t>ZeRO</a:t>
            </a:r>
            <a:endParaRPr lang="en-US" altLang="ko-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직사각형 12">
            <a:extLst>
              <a:ext uri="{FF2B5EF4-FFF2-40B4-BE49-F238E27FC236}">
                <a16:creationId xmlns:a16="http://schemas.microsoft.com/office/drawing/2014/main" id="{E7B35807-E8DB-0746-A511-7F8A1487AFDF}"/>
              </a:ext>
            </a:extLst>
          </p:cNvPr>
          <p:cNvSpPr/>
          <p:nvPr/>
        </p:nvSpPr>
        <p:spPr>
          <a:xfrm>
            <a:off x="1524000" y="3177927"/>
            <a:ext cx="11815482" cy="9787295"/>
          </a:xfrm>
          <a:prstGeom prst="rect">
            <a:avLst/>
          </a:prstGeom>
        </p:spPr>
        <p:txBody>
          <a:bodyPr wrap="square">
            <a:spAutoFit/>
          </a:bodyPr>
          <a:lstStyle/>
          <a:p>
            <a:pPr marL="457200" indent="-457200">
              <a:buFont typeface="Arial" panose="020B0604020202020204" pitchFamily="34" charset="0"/>
              <a:buChar char="•"/>
            </a:pPr>
            <a:r>
              <a:rPr lang="ko-Kore-KR" altLang="en-US" sz="2400" dirty="0">
                <a:solidFill>
                  <a:srgbClr val="53585F"/>
                </a:solidFill>
                <a:latin typeface="Spoqa Han Sans Neo" panose="020B0500000000000000" pitchFamily="34" charset="-128"/>
                <a:ea typeface="Spoqa Han Sans Neo" panose="020B0500000000000000" pitchFamily="34" charset="-128"/>
              </a:rPr>
              <a:t>사실 </a:t>
            </a:r>
            <a:r>
              <a:rPr lang="en-US" altLang="ko-Kore-KR" sz="2400" dirty="0">
                <a:solidFill>
                  <a:srgbClr val="53585F"/>
                </a:solidFill>
                <a:latin typeface="Spoqa Han Sans Neo" panose="020B0500000000000000" pitchFamily="34" charset="-128"/>
                <a:ea typeface="Spoqa Han Sans Neo" panose="020B0500000000000000" pitchFamily="34" charset="-128"/>
              </a:rPr>
              <a:t>Model Parallelism</a:t>
            </a:r>
            <a:r>
              <a:rPr lang="en-US" altLang="ko-KR" sz="2400" dirty="0">
                <a:solidFill>
                  <a:srgbClr val="53585F"/>
                </a:solidFill>
                <a:latin typeface="Spoqa Han Sans Neo" panose="020B0500000000000000" pitchFamily="34" charset="-128"/>
                <a:ea typeface="Spoqa Han Sans Neo" panose="020B0500000000000000" pitchFamily="34" charset="-128"/>
              </a:rPr>
              <a:t>(MP)</a:t>
            </a:r>
            <a:r>
              <a:rPr lang="ko-KR" altLang="en-US" sz="2400" dirty="0">
                <a:solidFill>
                  <a:srgbClr val="53585F"/>
                </a:solidFill>
                <a:latin typeface="Spoqa Han Sans Neo" panose="020B0500000000000000" pitchFamily="34" charset="-128"/>
                <a:ea typeface="Spoqa Han Sans Neo" panose="020B0500000000000000" pitchFamily="34" charset="-128"/>
              </a:rPr>
              <a:t>을 통해 큰 모델을 학습시키는 것은 굉장히 힘들다</a:t>
            </a:r>
            <a:r>
              <a:rPr lang="en-US" altLang="ko-KR" sz="2400" dirty="0">
                <a:solidFill>
                  <a:srgbClr val="53585F"/>
                </a:solidFill>
                <a:latin typeface="Spoqa Han Sans Neo" panose="020B0500000000000000" pitchFamily="34" charset="-128"/>
                <a:ea typeface="Spoqa Han Sans Neo" panose="020B0500000000000000" pitchFamily="34" charset="-128"/>
              </a:rPr>
              <a:t>!</a:t>
            </a:r>
            <a:r>
              <a:rPr lang="ko-KR" altLang="en-US" sz="2400" dirty="0">
                <a:solidFill>
                  <a:srgbClr val="53585F"/>
                </a:solidFill>
                <a:latin typeface="Spoqa Han Sans Neo" panose="020B0500000000000000" pitchFamily="34" charset="-128"/>
                <a:ea typeface="Spoqa Han Sans Neo" panose="020B0500000000000000" pitchFamily="34" charset="-128"/>
              </a:rPr>
              <a:t> </a:t>
            </a:r>
            <a:endParaRPr lang="en-US" altLang="ko-KR" sz="2400" dirty="0">
              <a:solidFill>
                <a:srgbClr val="53585F"/>
              </a:solidFill>
              <a:latin typeface="Spoqa Han Sans Neo" panose="020B0500000000000000" pitchFamily="34" charset="-128"/>
              <a:ea typeface="Spoqa Han Sans Neo" panose="020B0500000000000000" pitchFamily="34" charset="-128"/>
            </a:endParaRPr>
          </a:p>
          <a:p>
            <a:pPr marL="914342" lvl="1" indent="-457200">
              <a:buFont typeface="Arial" panose="020B0604020202020204" pitchFamily="34" charset="0"/>
              <a:buChar char="•"/>
            </a:pPr>
            <a:r>
              <a:rPr lang="en-US" altLang="ko-KR" dirty="0">
                <a:solidFill>
                  <a:srgbClr val="53585F"/>
                </a:solidFill>
                <a:latin typeface="Spoqa Han Sans Neo" panose="020B0500000000000000" pitchFamily="34" charset="-128"/>
                <a:ea typeface="Spoqa Han Sans Neo" panose="020B0500000000000000" pitchFamily="34" charset="-128"/>
              </a:rPr>
              <a:t>1 </a:t>
            </a:r>
            <a:r>
              <a:rPr lang="en-US" altLang="ko-Kore-KR" dirty="0">
                <a:solidFill>
                  <a:srgbClr val="53585F"/>
                </a:solidFill>
                <a:latin typeface="Spoqa Han Sans Neo" panose="020B0500000000000000" pitchFamily="34" charset="-128"/>
                <a:ea typeface="Spoqa Han Sans Neo" panose="020B0500000000000000" pitchFamily="34" charset="-128"/>
              </a:rPr>
              <a:t>Trillion </a:t>
            </a:r>
            <a:r>
              <a:rPr lang="ko-Kore-KR" altLang="en-US" dirty="0">
                <a:solidFill>
                  <a:srgbClr val="53585F"/>
                </a:solidFill>
                <a:latin typeface="Spoqa Han Sans Neo" panose="020B0500000000000000" pitchFamily="34" charset="-128"/>
                <a:ea typeface="Spoqa Han Sans Neo" panose="020B0500000000000000" pitchFamily="34" charset="-128"/>
              </a:rPr>
              <a:t>파라미터 </a:t>
            </a:r>
            <a:r>
              <a:rPr lang="ko-KR" altLang="en-US" dirty="0" err="1">
                <a:solidFill>
                  <a:srgbClr val="53585F"/>
                </a:solidFill>
                <a:latin typeface="Spoqa Han Sans Neo" panose="020B0500000000000000" pitchFamily="34" charset="-128"/>
                <a:ea typeface="Spoqa Han Sans Neo" panose="020B0500000000000000" pitchFamily="34" charset="-128"/>
              </a:rPr>
              <a:t>를</a:t>
            </a:r>
            <a:r>
              <a:rPr lang="ko-KR" altLang="en-US" dirty="0">
                <a:solidFill>
                  <a:srgbClr val="53585F"/>
                </a:solidFill>
                <a:latin typeface="Spoqa Han Sans Neo" panose="020B0500000000000000" pitchFamily="34" charset="-128"/>
                <a:ea typeface="Spoqa Han Sans Neo" panose="020B0500000000000000" pitchFamily="34" charset="-128"/>
              </a:rPr>
              <a:t> 가지는 모델을 학습시킨다 해보자</a:t>
            </a:r>
            <a:r>
              <a:rPr lang="en-US" altLang="ko-KR" dirty="0">
                <a:solidFill>
                  <a:srgbClr val="53585F"/>
                </a:solidFill>
                <a:latin typeface="Spoqa Han Sans Neo" panose="020B0500000000000000" pitchFamily="34" charset="-128"/>
                <a:ea typeface="Spoqa Han Sans Neo" panose="020B0500000000000000" pitchFamily="34" charset="-128"/>
              </a:rPr>
              <a:t>.</a:t>
            </a:r>
            <a:br>
              <a:rPr lang="en-US" altLang="ko-KR" dirty="0">
                <a:solidFill>
                  <a:srgbClr val="53585F"/>
                </a:solidFill>
                <a:latin typeface="Spoqa Han Sans Neo" panose="020B0500000000000000" pitchFamily="34" charset="-128"/>
                <a:ea typeface="Spoqa Han Sans Neo" panose="020B0500000000000000" pitchFamily="34" charset="-128"/>
              </a:rPr>
            </a:br>
            <a:r>
              <a:rPr lang="ko-KR" altLang="en-US" dirty="0">
                <a:solidFill>
                  <a:srgbClr val="53585F"/>
                </a:solidFill>
                <a:latin typeface="Spoqa Han Sans Neo" panose="020B0500000000000000" pitchFamily="34" charset="-128"/>
                <a:ea typeface="Spoqa Han Sans Neo" panose="020B0500000000000000" pitchFamily="34" charset="-128"/>
              </a:rPr>
              <a:t>한 노드에 </a:t>
            </a:r>
            <a:r>
              <a:rPr lang="en-US" altLang="ko-KR" dirty="0">
                <a:solidFill>
                  <a:srgbClr val="53585F"/>
                </a:solidFill>
                <a:latin typeface="Spoqa Han Sans Neo" panose="020B0500000000000000" pitchFamily="34" charset="-128"/>
                <a:ea typeface="Spoqa Han Sans Neo" panose="020B0500000000000000" pitchFamily="34" charset="-128"/>
              </a:rPr>
              <a:t>20 Billion</a:t>
            </a:r>
            <a:r>
              <a:rPr lang="ko-KR" altLang="en-US" dirty="0">
                <a:solidFill>
                  <a:srgbClr val="53585F"/>
                </a:solidFill>
                <a:latin typeface="Spoqa Han Sans Neo" panose="020B0500000000000000" pitchFamily="34" charset="-128"/>
                <a:ea typeface="Spoqa Han Sans Neo" panose="020B0500000000000000" pitchFamily="34" charset="-128"/>
              </a:rPr>
              <a:t>씩 학습이 가능할 때 </a:t>
            </a:r>
            <a:br>
              <a:rPr lang="en-US" altLang="ko-KR" dirty="0">
                <a:solidFill>
                  <a:srgbClr val="53585F"/>
                </a:solidFill>
                <a:latin typeface="Spoqa Han Sans Neo" panose="020B0500000000000000" pitchFamily="34" charset="-128"/>
                <a:ea typeface="Spoqa Han Sans Neo" panose="020B0500000000000000" pitchFamily="34" charset="-128"/>
              </a:rPr>
            </a:br>
            <a:r>
              <a:rPr lang="en-US" altLang="ko-KR" dirty="0">
                <a:solidFill>
                  <a:srgbClr val="53585F"/>
                </a:solidFill>
                <a:latin typeface="Spoqa Han Sans Neo" panose="020B0500000000000000" pitchFamily="34" charset="-128"/>
                <a:ea typeface="Spoqa Han Sans Neo" panose="020B0500000000000000" pitchFamily="34" charset="-128"/>
              </a:rPr>
              <a:t>50</a:t>
            </a:r>
            <a:r>
              <a:rPr lang="ko-KR" altLang="en-US" dirty="0">
                <a:solidFill>
                  <a:srgbClr val="53585F"/>
                </a:solidFill>
                <a:latin typeface="Spoqa Han Sans Neo" panose="020B0500000000000000" pitchFamily="34" charset="-128"/>
                <a:ea typeface="Spoqa Han Sans Neo" panose="020B0500000000000000" pitchFamily="34" charset="-128"/>
              </a:rPr>
              <a:t>노드가 필요하고 노드 당 </a:t>
            </a:r>
            <a:r>
              <a:rPr lang="en-US" altLang="ko-KR" dirty="0">
                <a:solidFill>
                  <a:srgbClr val="53585F"/>
                </a:solidFill>
                <a:latin typeface="Spoqa Han Sans Neo" panose="020B0500000000000000" pitchFamily="34" charset="-128"/>
                <a:ea typeface="Spoqa Han Sans Neo" panose="020B0500000000000000" pitchFamily="34" charset="-128"/>
              </a:rPr>
              <a:t>16</a:t>
            </a:r>
            <a:r>
              <a:rPr lang="en-US" altLang="ko-Kore-KR" dirty="0">
                <a:solidFill>
                  <a:srgbClr val="53585F"/>
                </a:solidFill>
                <a:latin typeface="Spoqa Han Sans Neo" panose="020B0500000000000000" pitchFamily="34" charset="-128"/>
                <a:ea typeface="Spoqa Han Sans Neo" panose="020B0500000000000000" pitchFamily="34" charset="-128"/>
              </a:rPr>
              <a:t>GPU</a:t>
            </a:r>
            <a:r>
              <a:rPr lang="ko-Kore-KR" altLang="en-US" dirty="0">
                <a:solidFill>
                  <a:srgbClr val="53585F"/>
                </a:solidFill>
                <a:latin typeface="Spoqa Han Sans Neo" panose="020B0500000000000000" pitchFamily="34" charset="-128"/>
                <a:ea typeface="Spoqa Han Sans Neo" panose="020B0500000000000000" pitchFamily="34" charset="-128"/>
              </a:rPr>
              <a:t>라면</a:t>
            </a:r>
            <a:r>
              <a:rPr lang="ko-KR" altLang="en-US" dirty="0">
                <a:solidFill>
                  <a:srgbClr val="53585F"/>
                </a:solidFill>
                <a:latin typeface="Spoqa Han Sans Neo" panose="020B0500000000000000" pitchFamily="34" charset="-128"/>
                <a:ea typeface="Spoqa Han Sans Neo" panose="020B0500000000000000" pitchFamily="34" charset="-128"/>
              </a:rPr>
              <a:t> </a:t>
            </a:r>
            <a:r>
              <a:rPr lang="en-US" altLang="ko-KR" dirty="0">
                <a:solidFill>
                  <a:srgbClr val="53585F"/>
                </a:solidFill>
                <a:latin typeface="Spoqa Han Sans Neo" panose="020B0500000000000000" pitchFamily="34" charset="-128"/>
                <a:ea typeface="Spoqa Han Sans Neo" panose="020B0500000000000000" pitchFamily="34" charset="-128"/>
              </a:rPr>
              <a:t>800-</a:t>
            </a:r>
            <a:r>
              <a:rPr lang="en-US" altLang="ko-Kore-KR" dirty="0">
                <a:solidFill>
                  <a:srgbClr val="53585F"/>
                </a:solidFill>
                <a:latin typeface="Spoqa Han Sans Neo" panose="020B0500000000000000" pitchFamily="34" charset="-128"/>
                <a:ea typeface="Spoqa Han Sans Neo" panose="020B0500000000000000" pitchFamily="34" charset="-128"/>
              </a:rPr>
              <a:t>way parallelism</a:t>
            </a:r>
            <a:r>
              <a:rPr lang="ko-KR" altLang="en-US" dirty="0">
                <a:solidFill>
                  <a:srgbClr val="53585F"/>
                </a:solidFill>
                <a:latin typeface="Spoqa Han Sans Neo" panose="020B0500000000000000" pitchFamily="34" charset="-128"/>
                <a:ea typeface="Spoqa Han Sans Neo" panose="020B0500000000000000" pitchFamily="34" charset="-128"/>
              </a:rPr>
              <a:t>이 된다</a:t>
            </a:r>
            <a:r>
              <a:rPr lang="en-US" altLang="ko-KR" dirty="0">
                <a:solidFill>
                  <a:srgbClr val="53585F"/>
                </a:solidFill>
                <a:latin typeface="Spoqa Han Sans Neo" panose="020B0500000000000000" pitchFamily="34" charset="-128"/>
                <a:ea typeface="Spoqa Han Sans Neo" panose="020B0500000000000000" pitchFamily="34" charset="-128"/>
              </a:rPr>
              <a:t>.</a:t>
            </a:r>
            <a:endParaRPr lang="en-US" altLang="ko-KR" sz="24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endParaRPr lang="en-US" altLang="ko-KR" sz="24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ko-KR" altLang="en-US" sz="2400" dirty="0">
                <a:solidFill>
                  <a:srgbClr val="53585F"/>
                </a:solidFill>
                <a:latin typeface="Spoqa Han Sans Neo" panose="020B0500000000000000" pitchFamily="34" charset="-128"/>
                <a:ea typeface="Spoqa Han Sans Neo" panose="020B0500000000000000" pitchFamily="34" charset="-128"/>
              </a:rPr>
              <a:t>메모리는 대부분 아래와 같은 요인 </a:t>
            </a:r>
            <a:r>
              <a:rPr lang="en-US" altLang="ko-KR" sz="2400" dirty="0">
                <a:solidFill>
                  <a:srgbClr val="53585F"/>
                </a:solidFill>
                <a:latin typeface="Spoqa Han Sans Neo" panose="020B0500000000000000" pitchFamily="34" charset="-128"/>
                <a:ea typeface="Spoqa Han Sans Neo" panose="020B0500000000000000" pitchFamily="34" charset="-128"/>
              </a:rPr>
              <a:t>(OGP)</a:t>
            </a:r>
            <a:r>
              <a:rPr lang="ko-KR" altLang="en-US" sz="2400" dirty="0" err="1">
                <a:solidFill>
                  <a:srgbClr val="53585F"/>
                </a:solidFill>
                <a:latin typeface="Spoqa Han Sans Neo" panose="020B0500000000000000" pitchFamily="34" charset="-128"/>
                <a:ea typeface="Spoqa Han Sans Neo" panose="020B0500000000000000" pitchFamily="34" charset="-128"/>
              </a:rPr>
              <a:t>으로</a:t>
            </a:r>
            <a:r>
              <a:rPr lang="ko-KR" altLang="en-US" sz="2400" dirty="0">
                <a:solidFill>
                  <a:srgbClr val="53585F"/>
                </a:solidFill>
                <a:latin typeface="Spoqa Han Sans Neo" panose="020B0500000000000000" pitchFamily="34" charset="-128"/>
                <a:ea typeface="Spoqa Han Sans Neo" panose="020B0500000000000000" pitchFamily="34" charset="-128"/>
              </a:rPr>
              <a:t> 인해 낭비됨</a:t>
            </a:r>
            <a:r>
              <a:rPr lang="en-US" altLang="ko-KR" sz="2400" dirty="0">
                <a:solidFill>
                  <a:srgbClr val="53585F"/>
                </a:solidFill>
                <a:latin typeface="Spoqa Han Sans Neo" panose="020B0500000000000000" pitchFamily="34" charset="-128"/>
                <a:ea typeface="Spoqa Han Sans Neo" panose="020B0500000000000000" pitchFamily="34" charset="-128"/>
              </a:rPr>
              <a:t>.</a:t>
            </a:r>
          </a:p>
          <a:p>
            <a:pPr marL="914342" lvl="1" indent="-457200">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rPr>
              <a:t>optimizer states </a:t>
            </a:r>
            <a:r>
              <a:rPr lang="en-US" altLang="ko-KR" sz="2400" dirty="0">
                <a:solidFill>
                  <a:srgbClr val="53585F"/>
                </a:solidFill>
                <a:latin typeface="Spoqa Han Sans Neo" panose="020B0500000000000000" pitchFamily="34" charset="-128"/>
                <a:ea typeface="Spoqa Han Sans Neo" panose="020B0500000000000000" pitchFamily="34" charset="-128"/>
              </a:rPr>
              <a:t>(momentum etc.)</a:t>
            </a:r>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pPr marL="914342" lvl="1" indent="-457200">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rPr>
              <a:t>gradients</a:t>
            </a:r>
          </a:p>
          <a:p>
            <a:pPr marL="914342" lvl="1" indent="-457200">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rPr>
              <a:t>parameters</a:t>
            </a:r>
          </a:p>
          <a:p>
            <a:pPr marL="457200" indent="-457200">
              <a:buFont typeface="Arial" panose="020B0604020202020204" pitchFamily="34" charset="0"/>
              <a:buChar char="•"/>
            </a:pPr>
            <a:endParaRPr lang="en-US" altLang="ko-KR" sz="24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US" altLang="ko-Kore-KR" sz="2400" dirty="0" err="1">
                <a:solidFill>
                  <a:srgbClr val="53585F"/>
                </a:solidFill>
                <a:latin typeface="Spoqa Han Sans Neo" panose="020B0500000000000000" pitchFamily="34" charset="-128"/>
                <a:ea typeface="Spoqa Han Sans Neo" panose="020B0500000000000000" pitchFamily="34" charset="-128"/>
              </a:rPr>
              <a:t>ZeRO</a:t>
            </a:r>
            <a:r>
              <a:rPr lang="en-US" altLang="ko-Kore-KR" sz="2400" dirty="0">
                <a:solidFill>
                  <a:srgbClr val="53585F"/>
                </a:solidFill>
                <a:latin typeface="Spoqa Han Sans Neo" panose="020B0500000000000000" pitchFamily="34" charset="-128"/>
                <a:ea typeface="Spoqa Han Sans Neo" panose="020B0500000000000000" pitchFamily="34" charset="-128"/>
              </a:rPr>
              <a:t>: Optimization Stage</a:t>
            </a:r>
            <a:r>
              <a:rPr lang="ko-KR" altLang="en-US" sz="2400" dirty="0" err="1">
                <a:solidFill>
                  <a:srgbClr val="53585F"/>
                </a:solidFill>
                <a:latin typeface="Spoqa Han Sans Neo" panose="020B0500000000000000" pitchFamily="34" charset="-128"/>
                <a:ea typeface="Spoqa Han Sans Neo" panose="020B0500000000000000" pitchFamily="34" charset="-128"/>
              </a:rPr>
              <a:t>를</a:t>
            </a:r>
            <a:r>
              <a:rPr lang="ko-KR" altLang="en-US" sz="2400" dirty="0">
                <a:solidFill>
                  <a:srgbClr val="53585F"/>
                </a:solidFill>
                <a:latin typeface="Spoqa Han Sans Neo" panose="020B0500000000000000" pitchFamily="34" charset="-128"/>
                <a:ea typeface="Spoqa Han Sans Neo" panose="020B0500000000000000" pitchFamily="34" charset="-128"/>
              </a:rPr>
              <a:t> 세</a:t>
            </a:r>
            <a:r>
              <a:rPr lang="en-US" altLang="ko-KR" sz="2400" dirty="0">
                <a:solidFill>
                  <a:srgbClr val="53585F"/>
                </a:solidFill>
                <a:latin typeface="Spoqa Han Sans Neo" panose="020B0500000000000000" pitchFamily="34" charset="-128"/>
                <a:ea typeface="Spoqa Han Sans Neo" panose="020B0500000000000000" pitchFamily="34" charset="-128"/>
              </a:rPr>
              <a:t> </a:t>
            </a:r>
            <a:r>
              <a:rPr lang="ko-KR" altLang="en-US" sz="2400" dirty="0">
                <a:solidFill>
                  <a:srgbClr val="53585F"/>
                </a:solidFill>
                <a:latin typeface="Spoqa Han Sans Neo" panose="020B0500000000000000" pitchFamily="34" charset="-128"/>
                <a:ea typeface="Spoqa Han Sans Neo" panose="020B0500000000000000" pitchFamily="34" charset="-128"/>
              </a:rPr>
              <a:t>단계</a:t>
            </a:r>
            <a:r>
              <a:rPr lang="en-US" altLang="ko-KR" sz="2400" dirty="0">
                <a:solidFill>
                  <a:srgbClr val="53585F"/>
                </a:solidFill>
                <a:latin typeface="Spoqa Han Sans Neo" panose="020B0500000000000000" pitchFamily="34" charset="-128"/>
                <a:ea typeface="Spoqa Han Sans Neo" panose="020B0500000000000000" pitchFamily="34" charset="-128"/>
              </a:rPr>
              <a:t>(OGP)</a:t>
            </a:r>
            <a:r>
              <a:rPr lang="ko-KR" altLang="en-US" sz="2400" dirty="0">
                <a:solidFill>
                  <a:srgbClr val="53585F"/>
                </a:solidFill>
                <a:latin typeface="Spoqa Han Sans Neo" panose="020B0500000000000000" pitchFamily="34" charset="-128"/>
                <a:ea typeface="Spoqa Han Sans Neo" panose="020B0500000000000000" pitchFamily="34" charset="-128"/>
              </a:rPr>
              <a:t>로 나누고</a:t>
            </a:r>
            <a:r>
              <a:rPr lang="en-US" altLang="ko-KR" sz="2400" dirty="0">
                <a:solidFill>
                  <a:srgbClr val="53585F"/>
                </a:solidFill>
                <a:latin typeface="Spoqa Han Sans Neo" panose="020B0500000000000000" pitchFamily="34" charset="-128"/>
                <a:ea typeface="Spoqa Han Sans Neo" panose="020B0500000000000000" pitchFamily="34" charset="-128"/>
              </a:rPr>
              <a:t>, DP</a:t>
            </a:r>
            <a:r>
              <a:rPr lang="ko-KR" altLang="en-US" sz="2400" dirty="0">
                <a:solidFill>
                  <a:srgbClr val="53585F"/>
                </a:solidFill>
                <a:latin typeface="Spoqa Han Sans Neo" panose="020B0500000000000000" pitchFamily="34" charset="-128"/>
                <a:ea typeface="Spoqa Han Sans Neo" panose="020B0500000000000000" pitchFamily="34" charset="-128"/>
              </a:rPr>
              <a:t>이되 </a:t>
            </a:r>
            <a:r>
              <a:rPr lang="en-US" altLang="ko-KR" sz="2400" dirty="0" err="1">
                <a:solidFill>
                  <a:srgbClr val="53585F"/>
                </a:solidFill>
                <a:latin typeface="Spoqa Han Sans Neo" panose="020B0500000000000000" pitchFamily="34" charset="-128"/>
                <a:ea typeface="Spoqa Han Sans Neo" panose="020B0500000000000000" pitchFamily="34" charset="-128"/>
              </a:rPr>
              <a:t>gpu</a:t>
            </a:r>
            <a:r>
              <a:rPr lang="ko-KR" altLang="en-US" sz="2400" dirty="0">
                <a:solidFill>
                  <a:srgbClr val="53585F"/>
                </a:solidFill>
                <a:latin typeface="Spoqa Han Sans Neo" panose="020B0500000000000000" pitchFamily="34" charset="-128"/>
                <a:ea typeface="Spoqa Han Sans Neo" panose="020B0500000000000000" pitchFamily="34" charset="-128"/>
              </a:rPr>
              <a:t>마다 </a:t>
            </a:r>
            <a:br>
              <a:rPr lang="en-US" altLang="ko-KR" sz="2400" dirty="0">
                <a:solidFill>
                  <a:srgbClr val="53585F"/>
                </a:solidFill>
                <a:latin typeface="Spoqa Han Sans Neo" panose="020B0500000000000000" pitchFamily="34" charset="-128"/>
                <a:ea typeface="Spoqa Han Sans Neo" panose="020B0500000000000000" pitchFamily="34" charset="-128"/>
              </a:rPr>
            </a:br>
            <a:r>
              <a:rPr lang="en-US" altLang="ko-KR" sz="2400" dirty="0">
                <a:solidFill>
                  <a:srgbClr val="53585F"/>
                </a:solidFill>
                <a:latin typeface="Spoqa Han Sans Neo" panose="020B0500000000000000" pitchFamily="34" charset="-128"/>
                <a:ea typeface="Spoqa Han Sans Neo" panose="020B0500000000000000" pitchFamily="34" charset="-128"/>
              </a:rPr>
              <a:t>tensor partitioning</a:t>
            </a:r>
            <a:r>
              <a:rPr lang="ko-KR" altLang="en-US" sz="2400" dirty="0">
                <a:solidFill>
                  <a:srgbClr val="53585F"/>
                </a:solidFill>
                <a:latin typeface="Spoqa Han Sans Neo" panose="020B0500000000000000" pitchFamily="34" charset="-128"/>
                <a:ea typeface="Spoqa Han Sans Neo" panose="020B0500000000000000" pitchFamily="34" charset="-128"/>
              </a:rPr>
              <a:t>하여 해결한다</a:t>
            </a:r>
            <a:r>
              <a:rPr lang="en-US" altLang="ko-KR" sz="2400" dirty="0">
                <a:solidFill>
                  <a:srgbClr val="53585F"/>
                </a:solidFill>
                <a:latin typeface="Spoqa Han Sans Neo" panose="020B0500000000000000" pitchFamily="34" charset="-128"/>
                <a:ea typeface="Spoqa Han Sans Neo" panose="020B0500000000000000" pitchFamily="34" charset="-128"/>
              </a:rPr>
              <a:t>.</a:t>
            </a:r>
            <a:endParaRPr lang="ko-KR" altLang="en-US" sz="2400" dirty="0">
              <a:solidFill>
                <a:srgbClr val="53585F"/>
              </a:solidFill>
              <a:latin typeface="Spoqa Han Sans Neo" panose="020B0500000000000000" pitchFamily="34" charset="-128"/>
              <a:ea typeface="Spoqa Han Sans Neo" panose="020B0500000000000000" pitchFamily="34" charset="-128"/>
            </a:endParaRPr>
          </a:p>
          <a:p>
            <a:pPr marL="914342" lvl="1" indent="-457200">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rPr>
              <a:t>Partitioning Optimizer States</a:t>
            </a:r>
          </a:p>
          <a:p>
            <a:pPr marL="914342" lvl="1" indent="-457200">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rPr>
              <a:t>Partitioning Gradients</a:t>
            </a:r>
          </a:p>
          <a:p>
            <a:pPr marL="914342" lvl="1" indent="-457200">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rPr>
              <a:t>Partitioning Parameters</a:t>
            </a:r>
          </a:p>
          <a:p>
            <a:pPr marL="457200" indent="-457200">
              <a:buFont typeface="Arial" panose="020B0604020202020204" pitchFamily="34" charset="0"/>
              <a:buChar char="•"/>
            </a:pPr>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ko-KR" altLang="en-US" sz="2400" dirty="0">
                <a:solidFill>
                  <a:srgbClr val="53585F"/>
                </a:solidFill>
                <a:latin typeface="Spoqa Han Sans Neo" panose="020B0500000000000000" pitchFamily="34" charset="-128"/>
                <a:ea typeface="Spoqa Han Sans Neo" panose="020B0500000000000000" pitchFamily="34" charset="-128"/>
              </a:rPr>
              <a:t>왜 잘될까</a:t>
            </a:r>
            <a:r>
              <a:rPr lang="en-US" altLang="ko-KR" sz="2400" dirty="0">
                <a:solidFill>
                  <a:srgbClr val="53585F"/>
                </a:solidFill>
                <a:latin typeface="Spoqa Han Sans Neo" panose="020B0500000000000000" pitchFamily="34" charset="-128"/>
                <a:ea typeface="Spoqa Han Sans Neo" panose="020B0500000000000000" pitchFamily="34" charset="-128"/>
              </a:rPr>
              <a:t>?</a:t>
            </a:r>
          </a:p>
          <a:p>
            <a:pPr marL="914342" lvl="1" indent="-457200">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rPr>
              <a:t>Data parallelism(DP)</a:t>
            </a:r>
            <a:r>
              <a:rPr lang="ko-KR" altLang="en-US" sz="2400" dirty="0">
                <a:solidFill>
                  <a:srgbClr val="53585F"/>
                </a:solidFill>
                <a:latin typeface="Spoqa Han Sans Neo" panose="020B0500000000000000" pitchFamily="34" charset="-128"/>
                <a:ea typeface="Spoqa Han Sans Neo" panose="020B0500000000000000" pitchFamily="34" charset="-128"/>
              </a:rPr>
              <a:t>은 </a:t>
            </a:r>
            <a:r>
              <a:rPr lang="en-US" altLang="ko-Kore-KR" sz="2400" dirty="0">
                <a:solidFill>
                  <a:srgbClr val="53585F"/>
                </a:solidFill>
                <a:latin typeface="Spoqa Han Sans Neo" panose="020B0500000000000000" pitchFamily="34" charset="-128"/>
                <a:ea typeface="Spoqa Han Sans Neo" panose="020B0500000000000000" pitchFamily="34" charset="-128"/>
              </a:rPr>
              <a:t>scaling efficiency</a:t>
            </a:r>
            <a:r>
              <a:rPr lang="ko-KR" altLang="en-US" sz="2400" dirty="0">
                <a:solidFill>
                  <a:srgbClr val="53585F"/>
                </a:solidFill>
                <a:latin typeface="Spoqa Han Sans Neo" panose="020B0500000000000000" pitchFamily="34" charset="-128"/>
                <a:ea typeface="Spoqa Han Sans Neo" panose="020B0500000000000000" pitchFamily="34" charset="-128"/>
              </a:rPr>
              <a:t>가 더 좋다</a:t>
            </a:r>
            <a:r>
              <a:rPr lang="en-US" altLang="ko-KR" sz="2400" dirty="0">
                <a:solidFill>
                  <a:srgbClr val="53585F"/>
                </a:solidFill>
                <a:latin typeface="Spoqa Han Sans Neo" panose="020B0500000000000000" pitchFamily="34" charset="-128"/>
                <a:ea typeface="Spoqa Han Sans Neo" panose="020B0500000000000000" pitchFamily="34" charset="-128"/>
              </a:rPr>
              <a:t>. </a:t>
            </a:r>
            <a:r>
              <a:rPr lang="ko-KR" altLang="en-US" sz="2400" dirty="0">
                <a:solidFill>
                  <a:srgbClr val="53585F"/>
                </a:solidFill>
                <a:latin typeface="Spoqa Han Sans Neo" panose="020B0500000000000000" pitchFamily="34" charset="-128"/>
                <a:ea typeface="Spoqa Han Sans Neo" panose="020B0500000000000000" pitchFamily="34" charset="-128"/>
              </a:rPr>
              <a:t>한편 </a:t>
            </a:r>
            <a:r>
              <a:rPr lang="en-US" altLang="ko-Kore-KR" sz="2400" dirty="0">
                <a:solidFill>
                  <a:srgbClr val="53585F"/>
                </a:solidFill>
                <a:latin typeface="Spoqa Han Sans Neo" panose="020B0500000000000000" pitchFamily="34" charset="-128"/>
                <a:ea typeface="Spoqa Han Sans Neo" panose="020B0500000000000000" pitchFamily="34" charset="-128"/>
              </a:rPr>
              <a:t>model parallelism</a:t>
            </a:r>
            <a:r>
              <a:rPr lang="ko-KR" altLang="en-US" sz="2400" dirty="0">
                <a:solidFill>
                  <a:srgbClr val="53585F"/>
                </a:solidFill>
                <a:latin typeface="Spoqa Han Sans Neo" panose="020B0500000000000000" pitchFamily="34" charset="-128"/>
                <a:ea typeface="Spoqa Han Sans Neo" panose="020B0500000000000000" pitchFamily="34" charset="-128"/>
              </a:rPr>
              <a:t>은 </a:t>
            </a:r>
            <a:r>
              <a:rPr lang="en-US" altLang="ko-Kore-KR" sz="2400" dirty="0">
                <a:solidFill>
                  <a:srgbClr val="53585F"/>
                </a:solidFill>
                <a:latin typeface="Spoqa Han Sans Neo" panose="020B0500000000000000" pitchFamily="34" charset="-128"/>
                <a:ea typeface="Spoqa Han Sans Neo" panose="020B0500000000000000" pitchFamily="34" charset="-128"/>
              </a:rPr>
              <a:t>computing</a:t>
            </a:r>
            <a:r>
              <a:rPr lang="ko-KR" altLang="en-US" sz="2400" dirty="0">
                <a:solidFill>
                  <a:srgbClr val="53585F"/>
                </a:solidFill>
                <a:latin typeface="Spoqa Han Sans Neo" panose="020B0500000000000000" pitchFamily="34" charset="-128"/>
                <a:ea typeface="Spoqa Han Sans Neo" panose="020B0500000000000000" pitchFamily="34" charset="-128"/>
              </a:rPr>
              <a:t>을 복잡하게 만들면서 </a:t>
            </a:r>
            <a:r>
              <a:rPr lang="en-US" altLang="ko-Kore-KR" sz="2400" dirty="0">
                <a:solidFill>
                  <a:srgbClr val="53585F"/>
                </a:solidFill>
                <a:latin typeface="Spoqa Han Sans Neo" panose="020B0500000000000000" pitchFamily="34" charset="-128"/>
                <a:ea typeface="Spoqa Han Sans Neo" panose="020B0500000000000000" pitchFamily="34" charset="-128"/>
              </a:rPr>
              <a:t>communication overhead</a:t>
            </a:r>
            <a:r>
              <a:rPr lang="ko-KR" altLang="en-US" sz="2400" dirty="0" err="1">
                <a:solidFill>
                  <a:srgbClr val="53585F"/>
                </a:solidFill>
                <a:latin typeface="Spoqa Han Sans Neo" panose="020B0500000000000000" pitchFamily="34" charset="-128"/>
                <a:ea typeface="Spoqa Han Sans Neo" panose="020B0500000000000000" pitchFamily="34" charset="-128"/>
              </a:rPr>
              <a:t>를</a:t>
            </a:r>
            <a:r>
              <a:rPr lang="ko-KR" altLang="en-US" sz="2400" dirty="0">
                <a:solidFill>
                  <a:srgbClr val="53585F"/>
                </a:solidFill>
                <a:latin typeface="Spoqa Han Sans Neo" panose="020B0500000000000000" pitchFamily="34" charset="-128"/>
                <a:ea typeface="Spoqa Han Sans Neo" panose="020B0500000000000000" pitchFamily="34" charset="-128"/>
              </a:rPr>
              <a:t> 늘린다</a:t>
            </a:r>
            <a:r>
              <a:rPr lang="en-US" altLang="ko-KR" sz="2400" dirty="0">
                <a:solidFill>
                  <a:srgbClr val="53585F"/>
                </a:solidFill>
                <a:latin typeface="Spoqa Han Sans Neo" panose="020B0500000000000000" pitchFamily="34" charset="-128"/>
                <a:ea typeface="Spoqa Han Sans Neo" panose="020B0500000000000000" pitchFamily="34" charset="-128"/>
              </a:rPr>
              <a:t>. </a:t>
            </a:r>
            <a:endParaRPr lang="ko-KR" altLang="en-US" sz="2400" dirty="0">
              <a:solidFill>
                <a:srgbClr val="53585F"/>
              </a:solidFill>
              <a:latin typeface="Spoqa Han Sans Neo" panose="020B0500000000000000" pitchFamily="34" charset="-128"/>
              <a:ea typeface="Spoqa Han Sans Neo" panose="020B0500000000000000" pitchFamily="34" charset="-128"/>
            </a:endParaRPr>
          </a:p>
          <a:p>
            <a:pPr marL="914342" lvl="1" indent="-457200">
              <a:buFont typeface="Arial" panose="020B0604020202020204" pitchFamily="34" charset="0"/>
              <a:buChar char="•"/>
            </a:pPr>
            <a:r>
              <a:rPr lang="en-US" altLang="ko-KR" sz="2400" dirty="0">
                <a:solidFill>
                  <a:srgbClr val="53585F"/>
                </a:solidFill>
                <a:latin typeface="Spoqa Han Sans Neo" panose="020B0500000000000000" pitchFamily="34" charset="-128"/>
                <a:ea typeface="Spoqa Han Sans Neo" panose="020B0500000000000000" pitchFamily="34" charset="-128"/>
              </a:rPr>
              <a:t>DP</a:t>
            </a:r>
            <a:r>
              <a:rPr lang="ko-Kore-KR" altLang="en-US" sz="2400" dirty="0">
                <a:solidFill>
                  <a:srgbClr val="53585F"/>
                </a:solidFill>
                <a:latin typeface="Spoqa Han Sans Neo" panose="020B0500000000000000" pitchFamily="34" charset="-128"/>
                <a:ea typeface="Spoqa Han Sans Neo" panose="020B0500000000000000" pitchFamily="34" charset="-128"/>
              </a:rPr>
              <a:t>는</a:t>
            </a:r>
            <a:r>
              <a:rPr lang="ko-KR" altLang="en-US" sz="2400" dirty="0">
                <a:solidFill>
                  <a:srgbClr val="53585F"/>
                </a:solidFill>
                <a:latin typeface="Spoqa Han Sans Neo" panose="020B0500000000000000" pitchFamily="34" charset="-128"/>
                <a:ea typeface="Spoqa Han Sans Neo" panose="020B0500000000000000" pitchFamily="34" charset="-128"/>
              </a:rPr>
              <a:t> </a:t>
            </a:r>
            <a:r>
              <a:rPr lang="en-US" altLang="ko-Kore-KR" sz="2400" dirty="0">
                <a:solidFill>
                  <a:srgbClr val="53585F"/>
                </a:solidFill>
                <a:latin typeface="Spoqa Han Sans Neo" panose="020B0500000000000000" pitchFamily="34" charset="-128"/>
                <a:ea typeface="Spoqa Han Sans Neo" panose="020B0500000000000000" pitchFamily="34" charset="-128"/>
              </a:rPr>
              <a:t>model states</a:t>
            </a:r>
            <a:r>
              <a:rPr lang="ko-KR" altLang="en-US" sz="2400" dirty="0" err="1">
                <a:solidFill>
                  <a:srgbClr val="53585F"/>
                </a:solidFill>
                <a:latin typeface="Spoqa Han Sans Neo" panose="020B0500000000000000" pitchFamily="34" charset="-128"/>
                <a:ea typeface="Spoqa Han Sans Neo" panose="020B0500000000000000" pitchFamily="34" charset="-128"/>
              </a:rPr>
              <a:t>를</a:t>
            </a:r>
            <a:r>
              <a:rPr lang="ko-KR" altLang="en-US" sz="2400" dirty="0">
                <a:solidFill>
                  <a:srgbClr val="53585F"/>
                </a:solidFill>
                <a:latin typeface="Spoqa Han Sans Neo" panose="020B0500000000000000" pitchFamily="34" charset="-128"/>
                <a:ea typeface="Spoqa Han Sans Neo" panose="020B0500000000000000" pitchFamily="34" charset="-128"/>
              </a:rPr>
              <a:t> 전부 다 저장하기 때문에 </a:t>
            </a:r>
            <a:r>
              <a:rPr lang="en-US" altLang="ko-Kore-KR" sz="2400" dirty="0">
                <a:solidFill>
                  <a:srgbClr val="53585F"/>
                </a:solidFill>
                <a:latin typeface="Spoqa Han Sans Neo" panose="020B0500000000000000" pitchFamily="34" charset="-128"/>
                <a:ea typeface="Spoqa Han Sans Neo" panose="020B0500000000000000" pitchFamily="34" charset="-128"/>
              </a:rPr>
              <a:t>memory inefficient</a:t>
            </a:r>
            <a:r>
              <a:rPr lang="ko-KR" altLang="en-US" sz="2400" dirty="0">
                <a:solidFill>
                  <a:srgbClr val="53585F"/>
                </a:solidFill>
                <a:latin typeface="Spoqa Han Sans Neo" panose="020B0500000000000000" pitchFamily="34" charset="-128"/>
                <a:ea typeface="Spoqa Han Sans Neo" panose="020B0500000000000000" pitchFamily="34" charset="-128"/>
              </a:rPr>
              <a:t>하다</a:t>
            </a:r>
            <a:r>
              <a:rPr lang="en-US" altLang="ko-KR" sz="2400" dirty="0">
                <a:solidFill>
                  <a:srgbClr val="53585F"/>
                </a:solidFill>
                <a:latin typeface="Spoqa Han Sans Neo" panose="020B0500000000000000" pitchFamily="34" charset="-128"/>
                <a:ea typeface="Spoqa Han Sans Neo" panose="020B0500000000000000" pitchFamily="34" charset="-128"/>
              </a:rPr>
              <a:t>. </a:t>
            </a:r>
          </a:p>
          <a:p>
            <a:pPr lvl="2"/>
            <a:r>
              <a:rPr lang="ko-Kore-KR" altLang="en-US" sz="2400" dirty="0">
                <a:solidFill>
                  <a:srgbClr val="53585F"/>
                </a:solidFill>
                <a:latin typeface="Spoqa Han Sans Neo" panose="020B0500000000000000" pitchFamily="34" charset="-128"/>
                <a:ea typeface="Spoqa Han Sans Neo" panose="020B0500000000000000" pitchFamily="34" charset="-128"/>
              </a:rPr>
              <a:t>반면에</a:t>
            </a:r>
            <a:r>
              <a:rPr lang="en-US" altLang="ko-Kore-KR" sz="2400" dirty="0">
                <a:solidFill>
                  <a:srgbClr val="53585F"/>
                </a:solidFill>
                <a:latin typeface="Spoqa Han Sans Neo" panose="020B0500000000000000" pitchFamily="34" charset="-128"/>
                <a:ea typeface="Spoqa Han Sans Neo" panose="020B0500000000000000" pitchFamily="34" charset="-128"/>
              </a:rPr>
              <a:t>, Model Parallelism</a:t>
            </a:r>
            <a:r>
              <a:rPr lang="ko-KR" altLang="en-US" sz="2400" dirty="0">
                <a:solidFill>
                  <a:srgbClr val="53585F"/>
                </a:solidFill>
                <a:latin typeface="Spoqa Han Sans Neo" panose="020B0500000000000000" pitchFamily="34" charset="-128"/>
                <a:ea typeface="Spoqa Han Sans Neo" panose="020B0500000000000000" pitchFamily="34" charset="-128"/>
              </a:rPr>
              <a:t>은 </a:t>
            </a:r>
            <a:r>
              <a:rPr lang="en-US" altLang="ko-Kore-KR" sz="2400" dirty="0">
                <a:solidFill>
                  <a:srgbClr val="53585F"/>
                </a:solidFill>
                <a:latin typeface="Spoqa Han Sans Neo" panose="020B0500000000000000" pitchFamily="34" charset="-128"/>
                <a:ea typeface="Spoqa Han Sans Neo" panose="020B0500000000000000" pitchFamily="34" charset="-128"/>
              </a:rPr>
              <a:t>Memory Efficient</a:t>
            </a:r>
            <a:r>
              <a:rPr lang="ko-KR" altLang="en-US" sz="2400" dirty="0">
                <a:solidFill>
                  <a:srgbClr val="53585F"/>
                </a:solidFill>
                <a:latin typeface="Spoqa Han Sans Neo" panose="020B0500000000000000" pitchFamily="34" charset="-128"/>
                <a:ea typeface="Spoqa Han Sans Neo" panose="020B0500000000000000" pitchFamily="34" charset="-128"/>
              </a:rPr>
              <a:t>하다</a:t>
            </a:r>
            <a:r>
              <a:rPr lang="en-US" altLang="ko-KR" sz="2400" dirty="0">
                <a:solidFill>
                  <a:srgbClr val="53585F"/>
                </a:solidFill>
                <a:latin typeface="Spoqa Han Sans Neo" panose="020B0500000000000000" pitchFamily="34" charset="-128"/>
                <a:ea typeface="Spoqa Han Sans Neo" panose="020B0500000000000000" pitchFamily="34" charset="-128"/>
              </a:rPr>
              <a:t>.</a:t>
            </a:r>
          </a:p>
          <a:p>
            <a:pPr marL="914342" lvl="1" indent="-457200">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rPr>
              <a:t>MP</a:t>
            </a:r>
            <a:r>
              <a:rPr lang="ko-Kore-KR" altLang="en-US" sz="2400" dirty="0">
                <a:solidFill>
                  <a:srgbClr val="53585F"/>
                </a:solidFill>
                <a:latin typeface="Spoqa Han Sans Neo" panose="020B0500000000000000" pitchFamily="34" charset="-128"/>
                <a:ea typeface="Spoqa Han Sans Neo" panose="020B0500000000000000" pitchFamily="34" charset="-128"/>
              </a:rPr>
              <a:t>와</a:t>
            </a:r>
            <a:r>
              <a:rPr lang="ko-KR" altLang="en-US" sz="2400" dirty="0">
                <a:solidFill>
                  <a:srgbClr val="53585F"/>
                </a:solidFill>
                <a:latin typeface="Spoqa Han Sans Neo" panose="020B0500000000000000" pitchFamily="34" charset="-128"/>
                <a:ea typeface="Spoqa Han Sans Neo" panose="020B0500000000000000" pitchFamily="34" charset="-128"/>
              </a:rPr>
              <a:t> </a:t>
            </a:r>
            <a:r>
              <a:rPr lang="en-US" altLang="ko-Kore-KR" sz="2400" dirty="0">
                <a:solidFill>
                  <a:srgbClr val="53585F"/>
                </a:solidFill>
                <a:latin typeface="Spoqa Han Sans Neo" panose="020B0500000000000000" pitchFamily="34" charset="-128"/>
                <a:ea typeface="Spoqa Han Sans Neo" panose="020B0500000000000000" pitchFamily="34" charset="-128"/>
              </a:rPr>
              <a:t>DP</a:t>
            </a:r>
            <a:r>
              <a:rPr lang="ko-KR" altLang="en-US" sz="2400" dirty="0">
                <a:solidFill>
                  <a:srgbClr val="53585F"/>
                </a:solidFill>
                <a:latin typeface="Spoqa Han Sans Neo" panose="020B0500000000000000" pitchFamily="34" charset="-128"/>
                <a:ea typeface="Spoqa Han Sans Neo" panose="020B0500000000000000" pitchFamily="34" charset="-128"/>
              </a:rPr>
              <a:t>는 </a:t>
            </a:r>
            <a:r>
              <a:rPr lang="en-US" altLang="ko-Kore-KR" sz="2400" dirty="0">
                <a:solidFill>
                  <a:srgbClr val="53585F"/>
                </a:solidFill>
                <a:latin typeface="Spoqa Han Sans Neo" panose="020B0500000000000000" pitchFamily="34" charset="-128"/>
                <a:ea typeface="Spoqa Han Sans Neo" panose="020B0500000000000000" pitchFamily="34" charset="-128"/>
              </a:rPr>
              <a:t>Model States</a:t>
            </a:r>
            <a:r>
              <a:rPr lang="ko-KR" altLang="en-US" sz="2400" dirty="0" err="1">
                <a:solidFill>
                  <a:srgbClr val="53585F"/>
                </a:solidFill>
                <a:latin typeface="Spoqa Han Sans Neo" panose="020B0500000000000000" pitchFamily="34" charset="-128"/>
                <a:ea typeface="Spoqa Han Sans Neo" panose="020B0500000000000000" pitchFamily="34" charset="-128"/>
              </a:rPr>
              <a:t>를</a:t>
            </a:r>
            <a:r>
              <a:rPr lang="ko-KR" altLang="en-US" sz="2400" dirty="0">
                <a:solidFill>
                  <a:srgbClr val="53585F"/>
                </a:solidFill>
                <a:latin typeface="Spoqa Han Sans Neo" panose="020B0500000000000000" pitchFamily="34" charset="-128"/>
                <a:ea typeface="Spoqa Han Sans Neo" panose="020B0500000000000000" pitchFamily="34" charset="-128"/>
              </a:rPr>
              <a:t> </a:t>
            </a:r>
            <a:r>
              <a:rPr lang="en-US" altLang="ko-Kore-KR" sz="2400" dirty="0">
                <a:solidFill>
                  <a:srgbClr val="53585F"/>
                </a:solidFill>
                <a:latin typeface="Spoqa Han Sans Neo" panose="020B0500000000000000" pitchFamily="34" charset="-128"/>
                <a:ea typeface="Spoqa Han Sans Neo" panose="020B0500000000000000" pitchFamily="34" charset="-128"/>
              </a:rPr>
              <a:t>training time</a:t>
            </a:r>
            <a:r>
              <a:rPr lang="ko-KR" altLang="en-US" sz="2400" dirty="0">
                <a:solidFill>
                  <a:srgbClr val="53585F"/>
                </a:solidFill>
                <a:latin typeface="Spoqa Han Sans Neo" panose="020B0500000000000000" pitchFamily="34" charset="-128"/>
                <a:ea typeface="Spoqa Han Sans Neo" panose="020B0500000000000000" pitchFamily="34" charset="-128"/>
              </a:rPr>
              <a:t>동안 전부 저장한다</a:t>
            </a:r>
            <a:r>
              <a:rPr lang="en-US" altLang="ko-KR" sz="2400" dirty="0">
                <a:solidFill>
                  <a:srgbClr val="53585F"/>
                </a:solidFill>
                <a:latin typeface="Spoqa Han Sans Neo" panose="020B0500000000000000" pitchFamily="34" charset="-128"/>
                <a:ea typeface="Spoqa Han Sans Neo" panose="020B0500000000000000" pitchFamily="34" charset="-128"/>
              </a:rPr>
              <a:t>. </a:t>
            </a:r>
            <a:r>
              <a:rPr lang="ko-KR" altLang="en-US" sz="2400" dirty="0">
                <a:solidFill>
                  <a:srgbClr val="53585F"/>
                </a:solidFill>
                <a:latin typeface="Spoqa Han Sans Neo" panose="020B0500000000000000" pitchFamily="34" charset="-128"/>
                <a:ea typeface="Spoqa Han Sans Neo" panose="020B0500000000000000" pitchFamily="34" charset="-128"/>
              </a:rPr>
              <a:t>하지만 계속해서 매 시간마다 필요한 것은 아니다</a:t>
            </a:r>
            <a:r>
              <a:rPr lang="en-US" altLang="ko-KR" sz="2400" dirty="0">
                <a:solidFill>
                  <a:srgbClr val="53585F"/>
                </a:solidFill>
                <a:latin typeface="Spoqa Han Sans Neo" panose="020B0500000000000000" pitchFamily="34" charset="-128"/>
                <a:ea typeface="Spoqa Han Sans Neo" panose="020B0500000000000000" pitchFamily="34" charset="-128"/>
              </a:rPr>
              <a:t>.</a:t>
            </a:r>
          </a:p>
          <a:p>
            <a:pPr lvl="2"/>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 OGP</a:t>
            </a:r>
            <a:r>
              <a:rPr lang="ko-KR" altLang="en-US" sz="24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replication</a:t>
            </a:r>
            <a:r>
              <a:rPr lang="ko-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하는게 아닌 </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partitioning</a:t>
            </a:r>
            <a:r>
              <a:rPr lang="ko-KR" altLang="en-US" sz="2400" dirty="0">
                <a:solidFill>
                  <a:srgbClr val="53585F"/>
                </a:solidFill>
                <a:latin typeface="Spoqa Han Sans Neo" panose="020B0500000000000000" pitchFamily="34" charset="-128"/>
                <a:ea typeface="Spoqa Han Sans Neo" panose="020B0500000000000000" pitchFamily="34" charset="-128"/>
                <a:sym typeface="Wingdings" pitchFamily="2" charset="2"/>
              </a:rPr>
              <a:t>한다</a:t>
            </a:r>
            <a:r>
              <a:rPr lang="en-US" altLang="ko-KR" sz="24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US" altLang="ko-Kore-KR" sz="2400" dirty="0" err="1">
                <a:solidFill>
                  <a:srgbClr val="53585F"/>
                </a:solidFill>
                <a:latin typeface="Spoqa Han Sans Neo" panose="020B0500000000000000" pitchFamily="34" charset="-128"/>
                <a:ea typeface="Spoqa Han Sans Neo" panose="020B0500000000000000" pitchFamily="34" charset="-128"/>
              </a:rPr>
              <a:t>ZeRO</a:t>
            </a:r>
            <a:r>
              <a:rPr lang="ko-KR" altLang="en-US" sz="2400" dirty="0">
                <a:solidFill>
                  <a:srgbClr val="53585F"/>
                </a:solidFill>
                <a:latin typeface="Spoqa Han Sans Neo" panose="020B0500000000000000" pitchFamily="34" charset="-128"/>
                <a:ea typeface="Spoqa Han Sans Neo" panose="020B0500000000000000" pitchFamily="34" charset="-128"/>
              </a:rPr>
              <a:t>에서 </a:t>
            </a:r>
            <a:r>
              <a:rPr lang="en-US" altLang="ko-Kore-KR" sz="2400" dirty="0">
                <a:solidFill>
                  <a:srgbClr val="53585F"/>
                </a:solidFill>
                <a:latin typeface="Spoqa Han Sans Neo" panose="020B0500000000000000" pitchFamily="34" charset="-128"/>
                <a:ea typeface="Spoqa Han Sans Neo" panose="020B0500000000000000" pitchFamily="34" charset="-128"/>
              </a:rPr>
              <a:t>Optimizer States</a:t>
            </a:r>
            <a:r>
              <a:rPr lang="ko-KR" altLang="en-US" sz="2400" dirty="0">
                <a:solidFill>
                  <a:srgbClr val="53585F"/>
                </a:solidFill>
                <a:latin typeface="Spoqa Han Sans Neo" panose="020B0500000000000000" pitchFamily="34" charset="-128"/>
                <a:ea typeface="Spoqa Han Sans Neo" panose="020B0500000000000000" pitchFamily="34" charset="-128"/>
              </a:rPr>
              <a:t>만 최적화한 것을 </a:t>
            </a:r>
            <a:r>
              <a:rPr lang="en-US" altLang="ko-Kore-KR" sz="2400" dirty="0" err="1">
                <a:solidFill>
                  <a:srgbClr val="53585F"/>
                </a:solidFill>
                <a:latin typeface="Spoqa Han Sans Neo" panose="020B0500000000000000" pitchFamily="34" charset="-128"/>
                <a:ea typeface="Spoqa Han Sans Neo" panose="020B0500000000000000" pitchFamily="34" charset="-128"/>
              </a:rPr>
              <a:t>ZeRO</a:t>
            </a:r>
            <a:r>
              <a:rPr lang="en-US" altLang="ko-Kore-KR" sz="2400" dirty="0">
                <a:solidFill>
                  <a:srgbClr val="53585F"/>
                </a:solidFill>
                <a:latin typeface="Spoqa Han Sans Neo" panose="020B0500000000000000" pitchFamily="34" charset="-128"/>
                <a:ea typeface="Spoqa Han Sans Neo" panose="020B0500000000000000" pitchFamily="34" charset="-128"/>
              </a:rPr>
              <a:t>-OS</a:t>
            </a:r>
            <a:r>
              <a:rPr lang="ko-Kore-KR" altLang="en-US" sz="2400" dirty="0">
                <a:solidFill>
                  <a:srgbClr val="53585F"/>
                </a:solidFill>
                <a:latin typeface="Spoqa Han Sans Neo" panose="020B0500000000000000" pitchFamily="34" charset="-128"/>
                <a:ea typeface="Spoqa Han Sans Neo" panose="020B0500000000000000" pitchFamily="34" charset="-128"/>
              </a:rPr>
              <a:t>라 부른다</a:t>
            </a:r>
            <a:r>
              <a:rPr lang="en-US" altLang="ko-Kore-KR" sz="2400" dirty="0">
                <a:solidFill>
                  <a:srgbClr val="53585F"/>
                </a:solidFill>
                <a:latin typeface="Spoqa Han Sans Neo" panose="020B0500000000000000" pitchFamily="34" charset="-128"/>
                <a:ea typeface="Spoqa Han Sans Neo" panose="020B0500000000000000" pitchFamily="34" charset="-128"/>
              </a:rPr>
              <a:t>.</a:t>
            </a:r>
          </a:p>
          <a:p>
            <a:pPr marL="457200" indent="-457200">
              <a:buFont typeface="Arial" panose="020B0604020202020204" pitchFamily="34" charset="0"/>
              <a:buChar char="•"/>
            </a:pPr>
            <a:endParaRPr lang="en" altLang="ko-Kore-KR" sz="2400" dirty="0">
              <a:solidFill>
                <a:srgbClr val="53585F"/>
              </a:solidFill>
              <a:latin typeface="Spoqa Han Sans Neo" panose="020B0500000000000000" pitchFamily="34" charset="-128"/>
              <a:ea typeface="Spoqa Han Sans Neo" panose="020B0500000000000000" pitchFamily="34" charset="-128"/>
            </a:endParaRPr>
          </a:p>
        </p:txBody>
      </p:sp>
      <p:sp>
        <p:nvSpPr>
          <p:cNvPr id="4" name="직사각형 3">
            <a:extLst>
              <a:ext uri="{FF2B5EF4-FFF2-40B4-BE49-F238E27FC236}">
                <a16:creationId xmlns:a16="http://schemas.microsoft.com/office/drawing/2014/main" id="{9B09439C-7CCC-8D4A-805C-ACB9D26AC08F}"/>
              </a:ext>
            </a:extLst>
          </p:cNvPr>
          <p:cNvSpPr/>
          <p:nvPr/>
        </p:nvSpPr>
        <p:spPr>
          <a:xfrm>
            <a:off x="8600186" y="12811334"/>
            <a:ext cx="4653838" cy="307777"/>
          </a:xfrm>
          <a:prstGeom prst="rect">
            <a:avLst/>
          </a:prstGeom>
        </p:spPr>
        <p:txBody>
          <a:bodyPr wrap="none">
            <a:spAutoFit/>
          </a:bodyPr>
          <a:lstStyle/>
          <a:p>
            <a:r>
              <a:rPr lang="ko-Kore-KR" altLang="en-US" sz="1400" dirty="0">
                <a:latin typeface="Spoqa Han Sans Neo" panose="020B0500000000000000" pitchFamily="34" charset="-128"/>
                <a:ea typeface="Spoqa Han Sans Neo" panose="020B0500000000000000" pitchFamily="34" charset="-128"/>
              </a:rPr>
              <a:t>https://huggingface.co/transformers/parallelism.html</a:t>
            </a:r>
          </a:p>
        </p:txBody>
      </p:sp>
      <p:pic>
        <p:nvPicPr>
          <p:cNvPr id="68610" name="Picture 2" descr="DeepSpeed-Image-1">
            <a:extLst>
              <a:ext uri="{FF2B5EF4-FFF2-40B4-BE49-F238E27FC236}">
                <a16:creationId xmlns:a16="http://schemas.microsoft.com/office/drawing/2014/main" id="{FC3C9B31-07D3-5B4A-AD7F-C0BDFF6F2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4713" y="3113286"/>
            <a:ext cx="12077700" cy="49784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54CA9BEE-033E-A944-8207-7A097628E11D}"/>
              </a:ext>
            </a:extLst>
          </p:cNvPr>
          <p:cNvSpPr/>
          <p:nvPr/>
        </p:nvSpPr>
        <p:spPr>
          <a:xfrm>
            <a:off x="4893722" y="13039773"/>
            <a:ext cx="12188825" cy="307777"/>
          </a:xfrm>
          <a:prstGeom prst="rect">
            <a:avLst/>
          </a:prstGeom>
        </p:spPr>
        <p:txBody>
          <a:bodyPr>
            <a:spAutoFit/>
          </a:bodyPr>
          <a:lstStyle/>
          <a:p>
            <a:r>
              <a:rPr lang="en" altLang="ko-Kore-KR" sz="1400" dirty="0" err="1">
                <a:solidFill>
                  <a:srgbClr val="222222"/>
                </a:solidFill>
                <a:latin typeface="Spoqa Han Sans Neo" panose="020B0500000000000000" pitchFamily="34" charset="-128"/>
                <a:ea typeface="Spoqa Han Sans Neo" panose="020B0500000000000000" pitchFamily="34" charset="-128"/>
              </a:rPr>
              <a:t>Rajbhandari</a:t>
            </a:r>
            <a:r>
              <a:rPr lang="en" altLang="ko-Kore-KR" sz="1400" dirty="0">
                <a:solidFill>
                  <a:srgbClr val="222222"/>
                </a:solidFill>
                <a:latin typeface="Spoqa Han Sans Neo" panose="020B0500000000000000" pitchFamily="34" charset="-128"/>
                <a:ea typeface="Spoqa Han Sans Neo" panose="020B0500000000000000" pitchFamily="34" charset="-128"/>
              </a:rPr>
              <a:t>, S., et al. "</a:t>
            </a:r>
            <a:r>
              <a:rPr lang="en" altLang="ko-Kore-KR" sz="1400" dirty="0" err="1">
                <a:solidFill>
                  <a:srgbClr val="222222"/>
                </a:solidFill>
                <a:latin typeface="Spoqa Han Sans Neo" panose="020B0500000000000000" pitchFamily="34" charset="-128"/>
                <a:ea typeface="Spoqa Han Sans Neo" panose="020B0500000000000000" pitchFamily="34" charset="-128"/>
              </a:rPr>
              <a:t>ZeRO</a:t>
            </a:r>
            <a:r>
              <a:rPr lang="en" altLang="ko-Kore-KR" sz="1400" dirty="0">
                <a:solidFill>
                  <a:srgbClr val="222222"/>
                </a:solidFill>
                <a:latin typeface="Spoqa Han Sans Neo" panose="020B0500000000000000" pitchFamily="34" charset="-128"/>
                <a:ea typeface="Spoqa Han Sans Neo" panose="020B0500000000000000" pitchFamily="34" charset="-128"/>
              </a:rPr>
              <a:t>: memory optimization towards training a trillion parameter models. </a:t>
            </a:r>
            <a:r>
              <a:rPr lang="en" altLang="ko-Kore-KR" sz="1400" dirty="0" err="1">
                <a:solidFill>
                  <a:srgbClr val="222222"/>
                </a:solidFill>
                <a:latin typeface="Spoqa Han Sans Neo" panose="020B0500000000000000" pitchFamily="34" charset="-128"/>
                <a:ea typeface="Spoqa Han Sans Neo" panose="020B0500000000000000" pitchFamily="34" charset="-128"/>
              </a:rPr>
              <a:t>arXiv</a:t>
            </a:r>
            <a:r>
              <a:rPr lang="en" altLang="ko-Kore-KR" sz="1400" dirty="0">
                <a:solidFill>
                  <a:srgbClr val="222222"/>
                </a:solidFill>
                <a:latin typeface="Spoqa Han Sans Neo" panose="020B0500000000000000" pitchFamily="34" charset="-128"/>
                <a:ea typeface="Spoqa Han Sans Neo" panose="020B0500000000000000" pitchFamily="34" charset="-128"/>
              </a:rPr>
              <a:t> e-prints </a:t>
            </a:r>
            <a:r>
              <a:rPr lang="en" altLang="ko-Kore-KR" sz="1400" dirty="0" err="1">
                <a:solidFill>
                  <a:srgbClr val="222222"/>
                </a:solidFill>
                <a:latin typeface="Spoqa Han Sans Neo" panose="020B0500000000000000" pitchFamily="34" charset="-128"/>
                <a:ea typeface="Spoqa Han Sans Neo" panose="020B0500000000000000" pitchFamily="34" charset="-128"/>
              </a:rPr>
              <a:t>arXiv</a:t>
            </a:r>
            <a:r>
              <a:rPr lang="en" altLang="ko-Kore-KR" sz="1400" dirty="0">
                <a:solidFill>
                  <a:srgbClr val="222222"/>
                </a:solidFill>
                <a:latin typeface="Spoqa Han Sans Neo" panose="020B0500000000000000" pitchFamily="34" charset="-128"/>
                <a:ea typeface="Spoqa Han Sans Neo" panose="020B0500000000000000" pitchFamily="34" charset="-128"/>
              </a:rPr>
              <a:t>: 11910.02054 (2019)." (1910).</a:t>
            </a:r>
            <a:endParaRPr lang="ko-Kore-KR" altLang="en-US" sz="1400" dirty="0">
              <a:latin typeface="Spoqa Han Sans Neo" panose="020B0500000000000000" pitchFamily="34" charset="-128"/>
              <a:ea typeface="Spoqa Han Sans Neo" panose="020B0500000000000000" pitchFamily="34" charset="-128"/>
            </a:endParaRPr>
          </a:p>
        </p:txBody>
      </p:sp>
      <p:pic>
        <p:nvPicPr>
          <p:cNvPr id="68612" name="Picture 4" descr="chart">
            <a:extLst>
              <a:ext uri="{FF2B5EF4-FFF2-40B4-BE49-F238E27FC236}">
                <a16:creationId xmlns:a16="http://schemas.microsoft.com/office/drawing/2014/main" id="{4AA615B8-6B91-2C42-BB77-C6DF5CF74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6237" y="8191088"/>
            <a:ext cx="6123146" cy="282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0627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Parallelism Libraries</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109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직사각형 12">
            <a:extLst>
              <a:ext uri="{FF2B5EF4-FFF2-40B4-BE49-F238E27FC236}">
                <a16:creationId xmlns:a16="http://schemas.microsoft.com/office/drawing/2014/main" id="{E7B35807-E8DB-0746-A511-7F8A1487AFDF}"/>
              </a:ext>
            </a:extLst>
          </p:cNvPr>
          <p:cNvSpPr/>
          <p:nvPr/>
        </p:nvSpPr>
        <p:spPr>
          <a:xfrm>
            <a:off x="3022407" y="3359831"/>
            <a:ext cx="11815482" cy="1200329"/>
          </a:xfrm>
          <a:prstGeom prst="rect">
            <a:avLst/>
          </a:prstGeom>
        </p:spPr>
        <p:txBody>
          <a:bodyPr wrap="square">
            <a:spAutoFit/>
          </a:bodyPr>
          <a:lstStyle/>
          <a:p>
            <a:pPr marL="457200" indent="-457200">
              <a:buFont typeface="Arial" panose="020B0604020202020204" pitchFamily="34" charset="0"/>
              <a:buChar char="•"/>
            </a:pPr>
            <a:r>
              <a:rPr lang="en-US" altLang="ko-Kore-KR" sz="2400" dirty="0">
                <a:solidFill>
                  <a:srgbClr val="53585F"/>
                </a:solidFill>
                <a:latin typeface="Spoqa Han Sans Neo" panose="020B0500000000000000" pitchFamily="34" charset="-128"/>
                <a:ea typeface="Spoqa Han Sans Neo" panose="020B0500000000000000" pitchFamily="34" charset="-128"/>
              </a:rPr>
              <a:t>MS Deep Speed, Pytorch Fair Scale, </a:t>
            </a:r>
            <a:r>
              <a:rPr lang="en-US" altLang="ko-Kore-KR" sz="2400" dirty="0" err="1">
                <a:solidFill>
                  <a:srgbClr val="53585F"/>
                </a:solidFill>
                <a:latin typeface="Spoqa Han Sans Neo" panose="020B0500000000000000" pitchFamily="34" charset="-128"/>
                <a:ea typeface="Spoqa Han Sans Neo" panose="020B0500000000000000" pitchFamily="34" charset="-128"/>
              </a:rPr>
              <a:t>Horovod</a:t>
            </a:r>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endParaRPr lang="en-US" altLang="ko-Kore-KR" sz="24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endParaRPr lang="en" altLang="ko-Kore-KR" sz="2400" dirty="0">
              <a:solidFill>
                <a:srgbClr val="53585F"/>
              </a:solidFill>
              <a:latin typeface="Spoqa Han Sans Neo" panose="020B0500000000000000" pitchFamily="34" charset="-128"/>
              <a:ea typeface="Spoqa Han Sans Neo" panose="020B0500000000000000" pitchFamily="34" charset="-128"/>
            </a:endParaRPr>
          </a:p>
        </p:txBody>
      </p:sp>
      <p:pic>
        <p:nvPicPr>
          <p:cNvPr id="70658" name="Picture 2" descr="FairScale Logo">
            <a:extLst>
              <a:ext uri="{FF2B5EF4-FFF2-40B4-BE49-F238E27FC236}">
                <a16:creationId xmlns:a16="http://schemas.microsoft.com/office/drawing/2014/main" id="{8790CAB0-F3E2-4248-BB8F-E6E3C1224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2971" y="4383021"/>
            <a:ext cx="7506494" cy="1626407"/>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47A11C42-E260-1242-8CDA-4EED1E324FC7}"/>
              </a:ext>
            </a:extLst>
          </p:cNvPr>
          <p:cNvPicPr>
            <a:picLocks noChangeAspect="1"/>
          </p:cNvPicPr>
          <p:nvPr/>
        </p:nvPicPr>
        <p:blipFill>
          <a:blip r:embed="rId5"/>
          <a:stretch>
            <a:fillRect/>
          </a:stretch>
        </p:blipFill>
        <p:spPr>
          <a:xfrm>
            <a:off x="3417994" y="4293127"/>
            <a:ext cx="7375512" cy="8265365"/>
          </a:xfrm>
          <a:prstGeom prst="rect">
            <a:avLst/>
          </a:prstGeom>
        </p:spPr>
      </p:pic>
      <p:pic>
        <p:nvPicPr>
          <p:cNvPr id="70660" name="Picture 4" descr="Logo">
            <a:extLst>
              <a:ext uri="{FF2B5EF4-FFF2-40B4-BE49-F238E27FC236}">
                <a16:creationId xmlns:a16="http://schemas.microsoft.com/office/drawing/2014/main" id="{CEE3FB82-D5A2-664A-91D3-3B37FE58C6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4918" y="6834672"/>
            <a:ext cx="4773613" cy="4773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346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구성요소</a:t>
            </a:r>
            <a:endParaRPr lang="en-US" altLang="ko-Kore-KR" b="1" dirty="0"/>
          </a:p>
          <a:p>
            <a:pPr>
              <a:spcBef>
                <a:spcPts val="1000"/>
              </a:spcBef>
              <a:defRPr sz="3000" spc="-59">
                <a:latin typeface="SpoqaHanSans-Bold"/>
                <a:ea typeface="SpoqaHanSans-Bold"/>
                <a:cs typeface="SpoqaHanSans-Bold"/>
                <a:sym typeface="SpoqaHanSans-Bold"/>
              </a:defRPr>
            </a:pPr>
            <a:r>
              <a:rPr lang="en-US" altLang="ko-KR" dirty="0"/>
              <a:t>1. </a:t>
            </a:r>
            <a:r>
              <a:rPr lang="ko-KR" altLang="en-US" dirty="0" err="1"/>
              <a:t>합성곱</a:t>
            </a:r>
            <a:r>
              <a:rPr lang="ko-KR" altLang="en-US" dirty="0"/>
              <a:t> 층 </a:t>
            </a:r>
            <a:r>
              <a:rPr lang="en-US" altLang="ko-KR" dirty="0"/>
              <a:t>(convolutional layer) – </a:t>
            </a:r>
            <a:r>
              <a:rPr lang="ko-KR" altLang="en-US" dirty="0"/>
              <a:t>국소적 연결 </a:t>
            </a:r>
            <a:r>
              <a:rPr lang="en-US" altLang="ko-KR" dirty="0"/>
              <a:t>(local connectivity)</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34" name="슬라이드 번호 개체 틀 4">
            <a:extLst>
              <a:ext uri="{FF2B5EF4-FFF2-40B4-BE49-F238E27FC236}">
                <a16:creationId xmlns:a16="http://schemas.microsoft.com/office/drawing/2014/main" id="{908893F3-4070-C742-9FB0-381C466B0D88}"/>
              </a:ext>
            </a:extLst>
          </p:cNvPr>
          <p:cNvSpPr>
            <a:spLocks noGrp="1"/>
          </p:cNvSpPr>
          <p:nvPr>
            <p:ph type="sldNum" sz="quarter" idx="12"/>
          </p:nvPr>
        </p:nvSpPr>
        <p:spPr>
          <a:xfrm>
            <a:off x="4446167" y="10843152"/>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1" name="TextBox 40">
            <a:extLst>
              <a:ext uri="{FF2B5EF4-FFF2-40B4-BE49-F238E27FC236}">
                <a16:creationId xmlns:a16="http://schemas.microsoft.com/office/drawing/2014/main" id="{E5941327-1440-BD48-9BE3-16C527547022}"/>
              </a:ext>
            </a:extLst>
          </p:cNvPr>
          <p:cNvSpPr txBox="1"/>
          <p:nvPr/>
        </p:nvSpPr>
        <p:spPr>
          <a:xfrm>
            <a:off x="13348397" y="3866759"/>
            <a:ext cx="10019603" cy="7294305"/>
          </a:xfrm>
          <a:prstGeom prst="rect">
            <a:avLst/>
          </a:prstGeom>
          <a:noFill/>
        </p:spPr>
        <p:txBody>
          <a:bodyPr wrap="square" rtlCol="0">
            <a:spAutoFit/>
          </a:bodyPr>
          <a:lstStyle/>
          <a:p>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각 뉴런이 이전 층과 연결될 때</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모든 부분과 연결</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(fully-connected)</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되는 것이 아닌</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작은 국소적인 일부 영역에 연결</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(local connected)</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한다</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è"/>
            </a:pP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근접한 영역의 픽셀</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피처</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들에 집중하여</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특징을 더 잘 관찰하는 효과</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è"/>
            </a:pPr>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è"/>
            </a:pP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메모리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&amp;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컴퓨팅 코스트를 </a:t>
            </a:r>
            <a:b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줄이는 효과</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3" name="그림 2">
            <a:extLst>
              <a:ext uri="{FF2B5EF4-FFF2-40B4-BE49-F238E27FC236}">
                <a16:creationId xmlns:a16="http://schemas.microsoft.com/office/drawing/2014/main" id="{C8A37091-DB21-3144-B769-8FB33C921ACA}"/>
              </a:ext>
            </a:extLst>
          </p:cNvPr>
          <p:cNvPicPr>
            <a:picLocks noChangeAspect="1"/>
          </p:cNvPicPr>
          <p:nvPr/>
        </p:nvPicPr>
        <p:blipFill>
          <a:blip r:embed="rId4"/>
          <a:stretch>
            <a:fillRect/>
          </a:stretch>
        </p:blipFill>
        <p:spPr>
          <a:xfrm>
            <a:off x="1524000" y="3622348"/>
            <a:ext cx="11614465" cy="9046100"/>
          </a:xfrm>
          <a:prstGeom prst="rect">
            <a:avLst/>
          </a:prstGeom>
        </p:spPr>
      </p:pic>
      <p:sp>
        <p:nvSpPr>
          <p:cNvPr id="5" name="직사각형 4">
            <a:extLst>
              <a:ext uri="{FF2B5EF4-FFF2-40B4-BE49-F238E27FC236}">
                <a16:creationId xmlns:a16="http://schemas.microsoft.com/office/drawing/2014/main" id="{D22CAD52-0452-4F44-A3BF-A1F0898D2962}"/>
              </a:ext>
            </a:extLst>
          </p:cNvPr>
          <p:cNvSpPr/>
          <p:nvPr/>
        </p:nvSpPr>
        <p:spPr>
          <a:xfrm>
            <a:off x="2009702" y="12864391"/>
            <a:ext cx="11614466" cy="646331"/>
          </a:xfrm>
          <a:prstGeom prst="rect">
            <a:avLst/>
          </a:prstGeom>
        </p:spPr>
        <p:txBody>
          <a:bodyPr wrap="square">
            <a:spAutoFit/>
          </a:bodyPr>
          <a:lstStyle/>
          <a:p>
            <a:r>
              <a:rPr lang="en" altLang="ko-Kore-KR" dirty="0">
                <a:solidFill>
                  <a:srgbClr val="222222"/>
                </a:solidFill>
                <a:latin typeface="Arial" panose="020B0604020202020204" pitchFamily="34" charset="0"/>
              </a:rPr>
              <a:t>The image is from  Hayat, </a:t>
            </a:r>
            <a:r>
              <a:rPr lang="en" altLang="ko-Kore-KR" dirty="0" err="1">
                <a:solidFill>
                  <a:srgbClr val="222222"/>
                </a:solidFill>
                <a:latin typeface="Arial" panose="020B0604020202020204" pitchFamily="34" charset="0"/>
              </a:rPr>
              <a:t>Khizar</a:t>
            </a:r>
            <a:r>
              <a:rPr lang="en" altLang="ko-Kore-KR" dirty="0">
                <a:solidFill>
                  <a:srgbClr val="222222"/>
                </a:solidFill>
                <a:latin typeface="Arial" panose="020B0604020202020204" pitchFamily="34" charset="0"/>
              </a:rPr>
              <a:t>. "Multimedia super-resolution via deep learning: A survey." </a:t>
            </a:r>
            <a:r>
              <a:rPr lang="en" altLang="ko-Kore-KR" i="1" dirty="0">
                <a:solidFill>
                  <a:srgbClr val="222222"/>
                </a:solidFill>
                <a:latin typeface="Arial" panose="020B0604020202020204" pitchFamily="34" charset="0"/>
              </a:rPr>
              <a:t>Digital Signal Processing</a:t>
            </a:r>
            <a:r>
              <a:rPr lang="en" altLang="ko-Kore-KR" dirty="0">
                <a:solidFill>
                  <a:srgbClr val="222222"/>
                </a:solidFill>
                <a:latin typeface="Arial" panose="020B0604020202020204" pitchFamily="34" charset="0"/>
              </a:rPr>
              <a:t> 81 (2018): 198-217.</a:t>
            </a:r>
            <a:endParaRPr lang="ko-Kore-KR" altLang="en-US" dirty="0"/>
          </a:p>
        </p:txBody>
      </p:sp>
      <p:sp>
        <p:nvSpPr>
          <p:cNvPr id="26" name="슬라이드 번호 개체 틀 4">
            <a:extLst>
              <a:ext uri="{FF2B5EF4-FFF2-40B4-BE49-F238E27FC236}">
                <a16:creationId xmlns:a16="http://schemas.microsoft.com/office/drawing/2014/main" id="{08435568-D839-5842-88EA-431797FCDEEC}"/>
              </a:ext>
            </a:extLst>
          </p:cNvPr>
          <p:cNvSpPr txBox="1">
            <a:spLocks/>
          </p:cNvSpPr>
          <p:nvPr/>
        </p:nvSpPr>
        <p:spPr>
          <a:xfrm>
            <a:off x="9448184" y="12996000"/>
            <a:ext cx="5486043" cy="720000"/>
          </a:xfrm>
          <a:prstGeom prst="rect">
            <a:avLst/>
          </a:prstGeom>
        </p:spPr>
        <p:txBody>
          <a:bodyPr vert="horz" lIns="91440" tIns="45720" rIns="91440" bIns="45720" rtlCol="0" anchor="ctr"/>
          <a:lstStyle>
            <a:defPPr>
              <a:defRPr lang="en-US"/>
            </a:defPPr>
            <a:lvl1pPr marL="0" algn="r" defTabSz="457142" rtl="0" eaLnBrk="1" latinLnBrk="0" hangingPunct="1">
              <a:defRPr sz="2400" kern="1200">
                <a:solidFill>
                  <a:schemeClr val="tx1">
                    <a:tint val="75000"/>
                  </a:schemeClr>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7381229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3861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SpoqaHanSans-Bold" panose="020B0500000000000000" pitchFamily="34" charset="-128"/>
                <a:ea typeface="SpoqaHanSans-Bold" panose="020B0500000000000000" pitchFamily="34" charset="-128"/>
              </a:rPr>
              <a:t>Practice Session: </a:t>
            </a:r>
            <a:r>
              <a:rPr lang="en-US" altLang="ko-KR" b="1" dirty="0">
                <a:solidFill>
                  <a:schemeClr val="bg1"/>
                </a:solidFill>
                <a:latin typeface="SpoqaHanSans-Bold" panose="020B0500000000000000" pitchFamily="34" charset="-128"/>
                <a:ea typeface="SpoqaHanSans-Bold" panose="020B0500000000000000" pitchFamily="34" charset="-128"/>
              </a:rPr>
              <a:t>CNN</a:t>
            </a: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rPr>
              <a:t>1. Convolution Network </a:t>
            </a:r>
            <a:r>
              <a:rPr lang="ko-KR" altLang="en-US" dirty="0">
                <a:solidFill>
                  <a:schemeClr val="bg1"/>
                </a:solidFill>
              </a:rPr>
              <a:t>실습</a:t>
            </a: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110</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7235971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3861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SpoqaHanSans-Bold" panose="020B0500000000000000" pitchFamily="34" charset="-128"/>
                <a:ea typeface="SpoqaHanSans-Bold" panose="020B0500000000000000" pitchFamily="34" charset="-128"/>
              </a:rPr>
              <a:t>Practice Session: </a:t>
            </a:r>
            <a:r>
              <a:rPr lang="en-US" altLang="ko-KR" b="1" dirty="0">
                <a:solidFill>
                  <a:schemeClr val="bg1"/>
                </a:solidFill>
                <a:latin typeface="SpoqaHanSans-Bold" panose="020B0500000000000000" pitchFamily="34" charset="-128"/>
                <a:ea typeface="SpoqaHanSans-Bold" panose="020B0500000000000000" pitchFamily="34" charset="-128"/>
              </a:rPr>
              <a:t>CNN</a:t>
            </a: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rPr>
              <a:t>2. Efficient Net + Finetune </a:t>
            </a:r>
            <a:r>
              <a:rPr lang="ko-KR" altLang="en-US" dirty="0">
                <a:solidFill>
                  <a:schemeClr val="bg1"/>
                </a:solidFill>
              </a:rPr>
              <a:t>실습</a:t>
            </a: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111</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29479861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3861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a:solidFill>
                  <a:schemeClr val="bg1"/>
                </a:solidFill>
                <a:latin typeface="SpoqaHanSans-Bold" panose="020B0500000000000000" pitchFamily="34" charset="-128"/>
                <a:ea typeface="SpoqaHanSans-Bold" panose="020B0500000000000000" pitchFamily="34" charset="-128"/>
              </a:rPr>
              <a:t>Practice Session: </a:t>
            </a:r>
            <a:r>
              <a:rPr lang="en-US" altLang="ko-KR" b="1" dirty="0">
                <a:solidFill>
                  <a:schemeClr val="bg1"/>
                </a:solidFill>
                <a:latin typeface="SpoqaHanSans-Bold" panose="020B0500000000000000" pitchFamily="34" charset="-128"/>
                <a:ea typeface="SpoqaHanSans-Bold" panose="020B0500000000000000" pitchFamily="34" charset="-128"/>
              </a:rPr>
              <a:t>CNN</a:t>
            </a: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endParaRPr lang="ko-KR" altLang="en-US" b="1" dirty="0">
              <a:solidFill>
                <a:schemeClr val="bg1"/>
              </a:solidFill>
              <a:latin typeface="SpoqaHanSans-Bold" panose="020B0500000000000000" pitchFamily="34" charset="-128"/>
              <a:ea typeface="SpoqaHanSans-Bold" panose="020B0500000000000000" pitchFamily="34" charset="-128"/>
            </a:endParaRPr>
          </a:p>
          <a:p>
            <a:pPr algn="r">
              <a:lnSpc>
                <a:spcPct val="80000"/>
              </a:lnSpc>
              <a:defRPr sz="4000" spc="-39">
                <a:solidFill>
                  <a:srgbClr val="FFFFFF"/>
                </a:solidFill>
                <a:latin typeface="SpoqaHanSans-Bold"/>
                <a:ea typeface="SpoqaHanSans-Bold"/>
                <a:cs typeface="SpoqaHanSans-Bold"/>
                <a:sym typeface="SpoqaHanSans-Bold"/>
              </a:defRPr>
            </a:pPr>
            <a:r>
              <a:rPr lang="en-US" altLang="ko-KR" dirty="0">
                <a:solidFill>
                  <a:schemeClr val="bg1"/>
                </a:solidFill>
              </a:rPr>
              <a:t>3. Hydra &amp; Pytorch-lightning </a:t>
            </a:r>
            <a:r>
              <a:rPr lang="ko-KR" altLang="en-US" dirty="0">
                <a:solidFill>
                  <a:schemeClr val="bg1"/>
                </a:solidFill>
              </a:rPr>
              <a:t>실습</a:t>
            </a:r>
          </a:p>
        </p:txBody>
      </p:sp>
      <p:sp>
        <p:nvSpPr>
          <p:cNvPr id="5" name="슬라이드 번호 개체 틀 4">
            <a:extLst>
              <a:ext uri="{FF2B5EF4-FFF2-40B4-BE49-F238E27FC236}">
                <a16:creationId xmlns:a16="http://schemas.microsoft.com/office/drawing/2014/main" id="{54FA70D0-7CB9-A54D-A240-9BF010CE6957}"/>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112</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7212315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a:t>
            </a:r>
            <a:r>
              <a:rPr lang="ko-KR" altLang="en-US" b="1" dirty="0"/>
              <a:t>심화학습</a:t>
            </a:r>
            <a:r>
              <a:rPr lang="en-US" altLang="ko-KR" b="1" dirty="0"/>
              <a:t>] </a:t>
            </a:r>
            <a:r>
              <a:rPr lang="ko-KR" altLang="en-US" b="1" dirty="0"/>
              <a:t>참고하면 좋은 자료들</a:t>
            </a:r>
            <a:endParaRPr lang="en-US" altLang="ko-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1966068" y="3262731"/>
            <a:ext cx="17930070" cy="1013610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400" dirty="0">
                <a:latin typeface="Spoqa Han Sans Neo" panose="020B0500000000000000" pitchFamily="34" charset="-128"/>
                <a:ea typeface="Spoqa Han Sans Neo" panose="020B0500000000000000" pitchFamily="34" charset="-128"/>
                <a:hlinkClick r:id=""/>
              </a:rPr>
              <a:t>Zhang, Aston, et al. "Dive into deep learning." arXiv preprint arXiv:2106.11342 (2021).</a:t>
            </a: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400" dirty="0">
                <a:latin typeface="Spoqa Han Sans Neo" panose="020B0500000000000000" pitchFamily="34" charset="-128"/>
                <a:ea typeface="Spoqa Han Sans Neo" panose="020B0500000000000000" pitchFamily="34" charset="-128"/>
                <a:hlinkClick r:id=""/>
              </a:rPr>
              <a:t>https://d2l.ai/</a:t>
            </a:r>
            <a:r>
              <a:rPr kumimoji="1" lang="en-US" altLang="ko-Kore-KR" sz="2400" dirty="0">
                <a:latin typeface="Spoqa Han Sans Neo" panose="020B0500000000000000" pitchFamily="34" charset="-128"/>
                <a:ea typeface="Spoqa Han Sans Neo" panose="020B0500000000000000" pitchFamily="34" charset="-128"/>
              </a:rPr>
              <a:t>  [Chapter </a:t>
            </a:r>
            <a:r>
              <a:rPr kumimoji="1" lang="en-US" altLang="ko-KR" sz="2400" dirty="0">
                <a:latin typeface="Spoqa Han Sans Neo" panose="020B0500000000000000" pitchFamily="34" charset="-128"/>
                <a:ea typeface="Spoqa Han Sans Neo" panose="020B0500000000000000" pitchFamily="34" charset="-128"/>
              </a:rPr>
              <a:t>6, 13</a:t>
            </a:r>
            <a:r>
              <a:rPr kumimoji="1" lang="en-US" altLang="ko-Kore-KR" sz="2400" dirty="0">
                <a:latin typeface="Spoqa Han Sans Neo" panose="020B0500000000000000" pitchFamily="34" charset="-128"/>
                <a:ea typeface="Spoqa Han Sans Neo" panose="020B0500000000000000" pitchFamily="34" charset="-128"/>
              </a:rPr>
              <a:t>]</a:t>
            </a:r>
          </a:p>
          <a:p>
            <a:pPr marL="457200"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2400" dirty="0">
                <a:latin typeface="Spoqa Han Sans Neo" panose="020B0500000000000000" pitchFamily="34" charset="-128"/>
                <a:ea typeface="Spoqa Han Sans Neo" panose="020B0500000000000000" pitchFamily="34" charset="-128"/>
              </a:rPr>
              <a:t>관련 논문</a:t>
            </a:r>
            <a:endParaRPr kumimoji="1" lang="en-US" altLang="ko-Kore-KR" sz="24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Krizhevsky</a:t>
            </a:r>
            <a:r>
              <a:rPr lang="en" altLang="ko-Kore-KR" sz="2400" dirty="0">
                <a:latin typeface="Spoqa Han Sans Neo" panose="020B0500000000000000" pitchFamily="34" charset="-128"/>
                <a:ea typeface="Spoqa Han Sans Neo" panose="020B0500000000000000" pitchFamily="34" charset="-128"/>
              </a:rPr>
              <a:t>, Alex, Ilya </a:t>
            </a:r>
            <a:r>
              <a:rPr lang="en" altLang="ko-Kore-KR" sz="2400" dirty="0" err="1">
                <a:latin typeface="Spoqa Han Sans Neo" panose="020B0500000000000000" pitchFamily="34" charset="-128"/>
                <a:ea typeface="Spoqa Han Sans Neo" panose="020B0500000000000000" pitchFamily="34" charset="-128"/>
              </a:rPr>
              <a:t>Sutskever</a:t>
            </a:r>
            <a:r>
              <a:rPr lang="en" altLang="ko-Kore-KR" sz="2400" dirty="0">
                <a:latin typeface="Spoqa Han Sans Neo" panose="020B0500000000000000" pitchFamily="34" charset="-128"/>
                <a:ea typeface="Spoqa Han Sans Neo" panose="020B0500000000000000" pitchFamily="34" charset="-128"/>
              </a:rPr>
              <a:t>, and Geoffrey E. Hinton. "</a:t>
            </a:r>
            <a:r>
              <a:rPr lang="en" altLang="ko-Kore-KR" sz="2400" dirty="0" err="1">
                <a:latin typeface="Spoqa Han Sans Neo" panose="020B0500000000000000" pitchFamily="34" charset="-128"/>
                <a:ea typeface="Spoqa Han Sans Neo" panose="020B0500000000000000" pitchFamily="34" charset="-128"/>
              </a:rPr>
              <a:t>Imagenet</a:t>
            </a:r>
            <a:r>
              <a:rPr lang="en" altLang="ko-Kore-KR" sz="2400" dirty="0">
                <a:latin typeface="Spoqa Han Sans Neo" panose="020B0500000000000000" pitchFamily="34" charset="-128"/>
                <a:ea typeface="Spoqa Han Sans Neo" panose="020B0500000000000000" pitchFamily="34" charset="-128"/>
              </a:rPr>
              <a:t> classification with deep convolutional neural networks." Advances in neural information processing systems 25 (2012): 1097-1105.</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M. Lin, Q. Chen, and S. Yen, Network In Network, arXiv:1312.4400, 2013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Simonyan</a:t>
            </a:r>
            <a:r>
              <a:rPr lang="en" altLang="ko-Kore-KR" sz="2400" dirty="0">
                <a:latin typeface="Spoqa Han Sans Neo" panose="020B0500000000000000" pitchFamily="34" charset="-128"/>
                <a:ea typeface="Spoqa Han Sans Neo" panose="020B0500000000000000" pitchFamily="34" charset="-128"/>
              </a:rPr>
              <a:t>, Karen, and Andrew Zisserman. "Very deep convolutional networks for large-scale image recognition." </a:t>
            </a:r>
            <a:r>
              <a:rPr lang="en" altLang="ko-Kore-KR" sz="2400" dirty="0" err="1">
                <a:latin typeface="Spoqa Han Sans Neo" panose="020B0500000000000000" pitchFamily="34" charset="-128"/>
                <a:ea typeface="Spoqa Han Sans Neo" panose="020B0500000000000000" pitchFamily="34" charset="-128"/>
              </a:rPr>
              <a:t>arXiv</a:t>
            </a:r>
            <a:r>
              <a:rPr lang="en" altLang="ko-Kore-KR" sz="2400" dirty="0">
                <a:latin typeface="Spoqa Han Sans Neo" panose="020B0500000000000000" pitchFamily="34" charset="-128"/>
                <a:ea typeface="Spoqa Han Sans Neo" panose="020B0500000000000000" pitchFamily="34" charset="-128"/>
              </a:rPr>
              <a:t> preprint arXiv:1409.1556 (2014).</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Szegedy</a:t>
            </a:r>
            <a:r>
              <a:rPr lang="en" altLang="ko-Kore-KR" sz="2400" dirty="0">
                <a:latin typeface="Spoqa Han Sans Neo" panose="020B0500000000000000" pitchFamily="34" charset="-128"/>
                <a:ea typeface="Spoqa Han Sans Neo" panose="020B0500000000000000" pitchFamily="34" charset="-128"/>
              </a:rPr>
              <a:t>, Christian, et al. "Going deeper with convolutions." Proceedings of the IEEE conference on computer vision and pattern recognition. 2015.</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He, </a:t>
            </a:r>
            <a:r>
              <a:rPr lang="en" altLang="ko-Kore-KR" sz="2400" dirty="0" err="1">
                <a:latin typeface="Spoqa Han Sans Neo" panose="020B0500000000000000" pitchFamily="34" charset="-128"/>
                <a:ea typeface="Spoqa Han Sans Neo" panose="020B0500000000000000" pitchFamily="34" charset="-128"/>
              </a:rPr>
              <a:t>Kaiming</a:t>
            </a:r>
            <a:r>
              <a:rPr lang="en" altLang="ko-Kore-KR" sz="2400" dirty="0">
                <a:latin typeface="Spoqa Han Sans Neo" panose="020B0500000000000000" pitchFamily="34" charset="-128"/>
                <a:ea typeface="Spoqa Han Sans Neo" panose="020B0500000000000000" pitchFamily="34" charset="-128"/>
              </a:rPr>
              <a:t>, et al. "Deep residual learning for image recognition." Proceedings of the IEEE conference on computer vision and pattern recognition. 2016.</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Huang, Gao, et al. "Densely connected convolutional networks." Proceedings of the IEEE conference on computer vision and pattern recognition. 2017.</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Sabour</a:t>
            </a:r>
            <a:r>
              <a:rPr lang="en" altLang="ko-Kore-KR" sz="2400" dirty="0">
                <a:latin typeface="Spoqa Han Sans Neo" panose="020B0500000000000000" pitchFamily="34" charset="-128"/>
                <a:ea typeface="Spoqa Han Sans Neo" panose="020B0500000000000000" pitchFamily="34" charset="-128"/>
              </a:rPr>
              <a:t>, Sara, Nicholas </a:t>
            </a:r>
            <a:r>
              <a:rPr lang="en" altLang="ko-Kore-KR" sz="2400" dirty="0" err="1">
                <a:latin typeface="Spoqa Han Sans Neo" panose="020B0500000000000000" pitchFamily="34" charset="-128"/>
                <a:ea typeface="Spoqa Han Sans Neo" panose="020B0500000000000000" pitchFamily="34" charset="-128"/>
              </a:rPr>
              <a:t>Frosst</a:t>
            </a:r>
            <a:r>
              <a:rPr lang="en" altLang="ko-Kore-KR" sz="2400" dirty="0">
                <a:latin typeface="Spoqa Han Sans Neo" panose="020B0500000000000000" pitchFamily="34" charset="-128"/>
                <a:ea typeface="Spoqa Han Sans Neo" panose="020B0500000000000000" pitchFamily="34" charset="-128"/>
              </a:rPr>
              <a:t>, and Geoffrey E. Hinton. "Dynamic routing between capsules." </a:t>
            </a:r>
            <a:r>
              <a:rPr lang="en" altLang="ko-Kore-KR" sz="2400" dirty="0" err="1">
                <a:latin typeface="Spoqa Han Sans Neo" panose="020B0500000000000000" pitchFamily="34" charset="-128"/>
                <a:ea typeface="Spoqa Han Sans Neo" panose="020B0500000000000000" pitchFamily="34" charset="-128"/>
              </a:rPr>
              <a:t>arXiv</a:t>
            </a:r>
            <a:r>
              <a:rPr lang="en" altLang="ko-Kore-KR" sz="2400" dirty="0">
                <a:latin typeface="Spoqa Han Sans Neo" panose="020B0500000000000000" pitchFamily="34" charset="-128"/>
                <a:ea typeface="Spoqa Han Sans Neo" panose="020B0500000000000000" pitchFamily="34" charset="-128"/>
              </a:rPr>
              <a:t> preprint arXiv:1710.09829 (2017).</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Hu, </a:t>
            </a:r>
            <a:r>
              <a:rPr lang="en" altLang="ko-Kore-KR" sz="2400" dirty="0" err="1">
                <a:latin typeface="Spoqa Han Sans Neo" panose="020B0500000000000000" pitchFamily="34" charset="-128"/>
                <a:ea typeface="Spoqa Han Sans Neo" panose="020B0500000000000000" pitchFamily="34" charset="-128"/>
              </a:rPr>
              <a:t>Jie</a:t>
            </a:r>
            <a:r>
              <a:rPr lang="en" altLang="ko-Kore-KR" sz="2400" dirty="0">
                <a:latin typeface="Spoqa Han Sans Neo" panose="020B0500000000000000" pitchFamily="34" charset="-128"/>
                <a:ea typeface="Spoqa Han Sans Neo" panose="020B0500000000000000" pitchFamily="34" charset="-128"/>
              </a:rPr>
              <a:t>, Li Shen, and Gang Sun. "Squeeze-and-excitation networks." Proceedings of the IEEE conference on computer vision and pattern recognition. 2018.</a:t>
            </a:r>
            <a:endParaRPr lang="en" altLang="ko-Kore-KR" sz="18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956776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a:t>
            </a:r>
            <a:r>
              <a:rPr lang="ko-KR" altLang="en-US" b="1" dirty="0"/>
              <a:t>심화학습</a:t>
            </a:r>
            <a:r>
              <a:rPr lang="en-US" altLang="ko-KR" b="1" dirty="0"/>
              <a:t>] </a:t>
            </a:r>
            <a:r>
              <a:rPr lang="ko-KR" altLang="en-US" b="1" dirty="0"/>
              <a:t>참고하면 좋은 자료들</a:t>
            </a:r>
            <a:endParaRPr lang="en-US" altLang="ko-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1966068" y="3262731"/>
            <a:ext cx="17930070" cy="1052852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457200"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2400" dirty="0">
                <a:latin typeface="Spoqa Han Sans Neo" panose="020B0500000000000000" pitchFamily="34" charset="-128"/>
                <a:ea typeface="Spoqa Han Sans Neo" panose="020B0500000000000000" pitchFamily="34" charset="-128"/>
              </a:rPr>
              <a:t>관련 논문</a:t>
            </a:r>
            <a:endParaRPr kumimoji="1" lang="en-US" altLang="ko-Kore-KR" sz="24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Tan, </a:t>
            </a:r>
            <a:r>
              <a:rPr lang="en" altLang="ko-Kore-KR" sz="2400" dirty="0" err="1">
                <a:latin typeface="Spoqa Han Sans Neo" panose="020B0500000000000000" pitchFamily="34" charset="-128"/>
                <a:ea typeface="Spoqa Han Sans Neo" panose="020B0500000000000000" pitchFamily="34" charset="-128"/>
              </a:rPr>
              <a:t>Mingxing</a:t>
            </a:r>
            <a:r>
              <a:rPr lang="en" altLang="ko-Kore-KR" sz="2400" dirty="0">
                <a:latin typeface="Spoqa Han Sans Neo" panose="020B0500000000000000" pitchFamily="34" charset="-128"/>
                <a:ea typeface="Spoqa Han Sans Neo" panose="020B0500000000000000" pitchFamily="34" charset="-128"/>
              </a:rPr>
              <a:t>, and Quoc Le. "</a:t>
            </a:r>
            <a:r>
              <a:rPr lang="en" altLang="ko-Kore-KR" sz="2400" dirty="0" err="1">
                <a:latin typeface="Spoqa Han Sans Neo" panose="020B0500000000000000" pitchFamily="34" charset="-128"/>
                <a:ea typeface="Spoqa Han Sans Neo" panose="020B0500000000000000" pitchFamily="34" charset="-128"/>
              </a:rPr>
              <a:t>Efficientnet</a:t>
            </a:r>
            <a:r>
              <a:rPr lang="en" altLang="ko-Kore-KR" sz="2400" dirty="0">
                <a:latin typeface="Spoqa Han Sans Neo" panose="020B0500000000000000" pitchFamily="34" charset="-128"/>
                <a:ea typeface="Spoqa Han Sans Neo" panose="020B0500000000000000" pitchFamily="34" charset="-128"/>
              </a:rPr>
              <a:t>: Rethinking model scaling for convolutional neural networks." International Conference on Machine Learning. PMLR, 2019.</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Xie</a:t>
            </a:r>
            <a:r>
              <a:rPr lang="en" altLang="ko-Kore-KR" sz="2400" dirty="0">
                <a:latin typeface="Spoqa Han Sans Neo" panose="020B0500000000000000" pitchFamily="34" charset="-128"/>
                <a:ea typeface="Spoqa Han Sans Neo" panose="020B0500000000000000" pitchFamily="34" charset="-128"/>
              </a:rPr>
              <a:t>, </a:t>
            </a:r>
            <a:r>
              <a:rPr lang="en" altLang="ko-Kore-KR" sz="2400" dirty="0" err="1">
                <a:latin typeface="Spoqa Han Sans Neo" panose="020B0500000000000000" pitchFamily="34" charset="-128"/>
                <a:ea typeface="Spoqa Han Sans Neo" panose="020B0500000000000000" pitchFamily="34" charset="-128"/>
              </a:rPr>
              <a:t>Qizhe</a:t>
            </a:r>
            <a:r>
              <a:rPr lang="en" altLang="ko-Kore-KR" sz="2400" dirty="0">
                <a:latin typeface="Spoqa Han Sans Neo" panose="020B0500000000000000" pitchFamily="34" charset="-128"/>
                <a:ea typeface="Spoqa Han Sans Neo" panose="020B0500000000000000" pitchFamily="34" charset="-128"/>
              </a:rPr>
              <a:t>, et al. "Self-training with noisy student improves </a:t>
            </a:r>
            <a:r>
              <a:rPr lang="en" altLang="ko-Kore-KR" sz="2400" dirty="0" err="1">
                <a:latin typeface="Spoqa Han Sans Neo" panose="020B0500000000000000" pitchFamily="34" charset="-128"/>
                <a:ea typeface="Spoqa Han Sans Neo" panose="020B0500000000000000" pitchFamily="34" charset="-128"/>
              </a:rPr>
              <a:t>imagenet</a:t>
            </a:r>
            <a:r>
              <a:rPr lang="en" altLang="ko-Kore-KR" sz="2400" dirty="0">
                <a:latin typeface="Spoqa Han Sans Neo" panose="020B0500000000000000" pitchFamily="34" charset="-128"/>
                <a:ea typeface="Spoqa Han Sans Neo" panose="020B0500000000000000" pitchFamily="34" charset="-128"/>
              </a:rPr>
              <a:t> classification." Proceedings of the IEEE/CVF Conference on Computer Vision and Pattern Recognition. 2020.</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Lee, Dong-Hyun. "Pseudo-label: The simple and efficient semi-supervised learning method for deep neural networks." Workshop on challenges in representation learning, ICML. Vol. 3. No. 2. 2013.</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Pham, </a:t>
            </a:r>
            <a:r>
              <a:rPr lang="en" altLang="ko-Kore-KR" sz="2400" dirty="0" err="1">
                <a:latin typeface="Spoqa Han Sans Neo" panose="020B0500000000000000" pitchFamily="34" charset="-128"/>
                <a:ea typeface="Spoqa Han Sans Neo" panose="020B0500000000000000" pitchFamily="34" charset="-128"/>
              </a:rPr>
              <a:t>Hieu</a:t>
            </a:r>
            <a:r>
              <a:rPr lang="en" altLang="ko-Kore-KR" sz="2400" dirty="0">
                <a:latin typeface="Spoqa Han Sans Neo" panose="020B0500000000000000" pitchFamily="34" charset="-128"/>
                <a:ea typeface="Spoqa Han Sans Neo" panose="020B0500000000000000" pitchFamily="34" charset="-128"/>
              </a:rPr>
              <a:t>, et al. "Meta pseudo labels." Proceedings of the IEEE/CVF Conference on Computer Vision and Pattern Recognition. 2021.</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Li, </a:t>
            </a:r>
            <a:r>
              <a:rPr lang="en" altLang="ko-Kore-KR" sz="2400" dirty="0" err="1">
                <a:latin typeface="Spoqa Han Sans Neo" panose="020B0500000000000000" pitchFamily="34" charset="-128"/>
                <a:ea typeface="Spoqa Han Sans Neo" panose="020B0500000000000000" pitchFamily="34" charset="-128"/>
              </a:rPr>
              <a:t>Xinzhe</a:t>
            </a:r>
            <a:r>
              <a:rPr lang="en" altLang="ko-Kore-KR" sz="2400" dirty="0">
                <a:latin typeface="Spoqa Han Sans Neo" panose="020B0500000000000000" pitchFamily="34" charset="-128"/>
                <a:ea typeface="Spoqa Han Sans Neo" panose="020B0500000000000000" pitchFamily="34" charset="-128"/>
              </a:rPr>
              <a:t>, et al. "Learning to self-train for semi-supervised few-shot classification." Advances in Neural Information Processing Systems 32 (2019): 10276-10286.</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Liu, Li, et al. "Deep learning for generic object detection: A survey." International journal of computer vision 128.2 (2020): 261-318.</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 </a:t>
            </a:r>
            <a:r>
              <a:rPr lang="en" altLang="ko-Kore-KR" sz="2400" dirty="0" err="1">
                <a:latin typeface="Spoqa Han Sans Neo" panose="020B0500000000000000" pitchFamily="34" charset="-128"/>
                <a:ea typeface="Spoqa Han Sans Neo" panose="020B0500000000000000" pitchFamily="34" charset="-128"/>
              </a:rPr>
              <a:t>Uijlings</a:t>
            </a:r>
            <a:r>
              <a:rPr lang="en" altLang="ko-Kore-KR" sz="2400" dirty="0">
                <a:latin typeface="Spoqa Han Sans Neo" panose="020B0500000000000000" pitchFamily="34" charset="-128"/>
                <a:ea typeface="Spoqa Han Sans Neo" panose="020B0500000000000000" pitchFamily="34" charset="-128"/>
              </a:rPr>
              <a:t>, Jasper RR, et al. "Selective search for object recognition." International journal of computer vision 104.2 (2013): 154-171</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Girshick</a:t>
            </a:r>
            <a:r>
              <a:rPr lang="en" altLang="ko-Kore-KR" sz="2400" dirty="0">
                <a:latin typeface="Spoqa Han Sans Neo" panose="020B0500000000000000" pitchFamily="34" charset="-128"/>
                <a:ea typeface="Spoqa Han Sans Neo" panose="020B0500000000000000" pitchFamily="34" charset="-128"/>
              </a:rPr>
              <a:t>, Ross, et al. "Rich feature hierarchies for accurate object detection and semantic segmentation." Proceedings of the IEEE conference on computer vision and pattern recognition. 2014.</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He, </a:t>
            </a:r>
            <a:r>
              <a:rPr lang="en" altLang="ko-Kore-KR" sz="2400" dirty="0" err="1">
                <a:latin typeface="Spoqa Han Sans Neo" panose="020B0500000000000000" pitchFamily="34" charset="-128"/>
                <a:ea typeface="Spoqa Han Sans Neo" panose="020B0500000000000000" pitchFamily="34" charset="-128"/>
              </a:rPr>
              <a:t>Kaiming</a:t>
            </a:r>
            <a:r>
              <a:rPr lang="en" altLang="ko-Kore-KR" sz="2400" dirty="0">
                <a:latin typeface="Spoqa Han Sans Neo" panose="020B0500000000000000" pitchFamily="34" charset="-128"/>
                <a:ea typeface="Spoqa Han Sans Neo" panose="020B0500000000000000" pitchFamily="34" charset="-128"/>
              </a:rPr>
              <a:t>, et al. "Spatial pyramid pooling in deep convolutional networks for visual recognition." IEEE transactions on pattern analysis and machine intelligence 37.9 (2015): 1904-1916.</a:t>
            </a:r>
          </a:p>
        </p:txBody>
      </p:sp>
    </p:spTree>
    <p:extLst>
      <p:ext uri="{BB962C8B-B14F-4D97-AF65-F5344CB8AC3E}">
        <p14:creationId xmlns:p14="http://schemas.microsoft.com/office/powerpoint/2010/main" val="2921921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a:t>
            </a:r>
            <a:r>
              <a:rPr lang="ko-KR" altLang="en-US" b="1" dirty="0"/>
              <a:t>심화학습</a:t>
            </a:r>
            <a:r>
              <a:rPr lang="en-US" altLang="ko-KR" b="1" dirty="0"/>
              <a:t>] </a:t>
            </a:r>
            <a:r>
              <a:rPr lang="ko-KR" altLang="en-US" b="1" dirty="0"/>
              <a:t>참고하면 좋은 자료들</a:t>
            </a:r>
            <a:endParaRPr lang="en-US" altLang="ko-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1966068" y="3262731"/>
            <a:ext cx="17930070" cy="9789859"/>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marL="457200"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2400" dirty="0">
                <a:latin typeface="Spoqa Han Sans Neo" panose="020B0500000000000000" pitchFamily="34" charset="-128"/>
                <a:ea typeface="Spoqa Han Sans Neo" panose="020B0500000000000000" pitchFamily="34" charset="-128"/>
              </a:rPr>
              <a:t>관련 논문</a:t>
            </a:r>
            <a:endParaRPr kumimoji="1" lang="en-US" altLang="ko-Kore-KR" sz="24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Girshick</a:t>
            </a:r>
            <a:r>
              <a:rPr lang="en" altLang="ko-Kore-KR" sz="2400" dirty="0">
                <a:latin typeface="Spoqa Han Sans Neo" panose="020B0500000000000000" pitchFamily="34" charset="-128"/>
                <a:ea typeface="Spoqa Han Sans Neo" panose="020B0500000000000000" pitchFamily="34" charset="-128"/>
              </a:rPr>
              <a:t>, Ross. "Fast r-</a:t>
            </a:r>
            <a:r>
              <a:rPr lang="en" altLang="ko-Kore-KR" sz="2400" dirty="0" err="1">
                <a:latin typeface="Spoqa Han Sans Neo" panose="020B0500000000000000" pitchFamily="34" charset="-128"/>
                <a:ea typeface="Spoqa Han Sans Neo" panose="020B0500000000000000" pitchFamily="34" charset="-128"/>
              </a:rPr>
              <a:t>cnn</a:t>
            </a:r>
            <a:r>
              <a:rPr lang="en" altLang="ko-Kore-KR" sz="2400" dirty="0">
                <a:latin typeface="Spoqa Han Sans Neo" panose="020B0500000000000000" pitchFamily="34" charset="-128"/>
                <a:ea typeface="Spoqa Han Sans Neo" panose="020B0500000000000000" pitchFamily="34" charset="-128"/>
              </a:rPr>
              <a:t>." Proceedings of the IEEE international conference on computer vision. 2015.</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Lazebnik</a:t>
            </a:r>
            <a:r>
              <a:rPr lang="en" altLang="ko-Kore-KR" sz="2400" dirty="0">
                <a:latin typeface="Spoqa Han Sans Neo" panose="020B0500000000000000" pitchFamily="34" charset="-128"/>
                <a:ea typeface="Spoqa Han Sans Neo" panose="020B0500000000000000" pitchFamily="34" charset="-128"/>
              </a:rPr>
              <a:t>, Svetlana, Cordelia Schmid, and Jean Ponce. "Beyond bags of features: Spatial pyramid matching for recognizing natural scene categories." 2006 IEEE Computer Society Conference on Computer Vision and Pattern Recognition (CVPR'06). Vol. 2. IEEE, 2006.</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Ren, </a:t>
            </a:r>
            <a:r>
              <a:rPr lang="en" altLang="ko-Kore-KR" sz="2400" dirty="0" err="1">
                <a:latin typeface="Spoqa Han Sans Neo" panose="020B0500000000000000" pitchFamily="34" charset="-128"/>
                <a:ea typeface="Spoqa Han Sans Neo" panose="020B0500000000000000" pitchFamily="34" charset="-128"/>
              </a:rPr>
              <a:t>Shaoqing</a:t>
            </a:r>
            <a:r>
              <a:rPr lang="en" altLang="ko-Kore-KR" sz="2400" dirty="0">
                <a:latin typeface="Spoqa Han Sans Neo" panose="020B0500000000000000" pitchFamily="34" charset="-128"/>
                <a:ea typeface="Spoqa Han Sans Neo" panose="020B0500000000000000" pitchFamily="34" charset="-128"/>
              </a:rPr>
              <a:t>, et al. "Faster r-</a:t>
            </a:r>
            <a:r>
              <a:rPr lang="en" altLang="ko-Kore-KR" sz="2400" dirty="0" err="1">
                <a:latin typeface="Spoqa Han Sans Neo" panose="020B0500000000000000" pitchFamily="34" charset="-128"/>
                <a:ea typeface="Spoqa Han Sans Neo" panose="020B0500000000000000" pitchFamily="34" charset="-128"/>
              </a:rPr>
              <a:t>cnn</a:t>
            </a:r>
            <a:r>
              <a:rPr lang="en" altLang="ko-Kore-KR" sz="2400" dirty="0">
                <a:latin typeface="Spoqa Han Sans Neo" panose="020B0500000000000000" pitchFamily="34" charset="-128"/>
                <a:ea typeface="Spoqa Han Sans Neo" panose="020B0500000000000000" pitchFamily="34" charset="-128"/>
              </a:rPr>
              <a:t>: Towards real-time object detection with region proposal networks." Advances in neural information processing systems 28 (2015): 91-99.</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Redmon, Joseph, et al. "You only look once: Unified, real-time object detection." Proceedings of the IEEE conference on computer vision and pattern recognition. 2016.</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Liu, Wei, et al. "</a:t>
            </a:r>
            <a:r>
              <a:rPr lang="en" altLang="ko-Kore-KR" sz="2400" dirty="0" err="1">
                <a:latin typeface="Spoqa Han Sans Neo" panose="020B0500000000000000" pitchFamily="34" charset="-128"/>
                <a:ea typeface="Spoqa Han Sans Neo" panose="020B0500000000000000" pitchFamily="34" charset="-128"/>
              </a:rPr>
              <a:t>Ssd</a:t>
            </a:r>
            <a:r>
              <a:rPr lang="en" altLang="ko-Kore-KR" sz="2400" dirty="0">
                <a:latin typeface="Spoqa Han Sans Neo" panose="020B0500000000000000" pitchFamily="34" charset="-128"/>
                <a:ea typeface="Spoqa Han Sans Neo" panose="020B0500000000000000" pitchFamily="34" charset="-128"/>
              </a:rPr>
              <a:t>: Single shot </a:t>
            </a:r>
            <a:r>
              <a:rPr lang="en" altLang="ko-Kore-KR" sz="2400" dirty="0" err="1">
                <a:latin typeface="Spoqa Han Sans Neo" panose="020B0500000000000000" pitchFamily="34" charset="-128"/>
                <a:ea typeface="Spoqa Han Sans Neo" panose="020B0500000000000000" pitchFamily="34" charset="-128"/>
              </a:rPr>
              <a:t>multibox</a:t>
            </a:r>
            <a:r>
              <a:rPr lang="en" altLang="ko-Kore-KR" sz="2400" dirty="0">
                <a:latin typeface="Spoqa Han Sans Neo" panose="020B0500000000000000" pitchFamily="34" charset="-128"/>
                <a:ea typeface="Spoqa Han Sans Neo" panose="020B0500000000000000" pitchFamily="34" charset="-128"/>
              </a:rPr>
              <a:t> detector." European conference on computer vision. Springer, Cham, 2016</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Lin, Tsung-Yi, et al. "Feature pyramid networks for object detection." Proceedings of the IEEE conference on computer vision and pattern recognition. 2017.</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Lin, Tsung-Yi, et al. "Focal loss for dense object detection." Proceedings of the IEEE international conference on computer vision. 2017.</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Tan, </a:t>
            </a:r>
            <a:r>
              <a:rPr lang="en" altLang="ko-Kore-KR" sz="2400" dirty="0" err="1">
                <a:latin typeface="Spoqa Han Sans Neo" panose="020B0500000000000000" pitchFamily="34" charset="-128"/>
                <a:ea typeface="Spoqa Han Sans Neo" panose="020B0500000000000000" pitchFamily="34" charset="-128"/>
              </a:rPr>
              <a:t>Mingxing</a:t>
            </a:r>
            <a:r>
              <a:rPr lang="en" altLang="ko-Kore-KR" sz="2400" dirty="0">
                <a:latin typeface="Spoqa Han Sans Neo" panose="020B0500000000000000" pitchFamily="34" charset="-128"/>
                <a:ea typeface="Spoqa Han Sans Neo" panose="020B0500000000000000" pitchFamily="34" charset="-128"/>
              </a:rPr>
              <a:t>, </a:t>
            </a:r>
            <a:r>
              <a:rPr lang="en" altLang="ko-Kore-KR" sz="2400" dirty="0" err="1">
                <a:latin typeface="Spoqa Han Sans Neo" panose="020B0500000000000000" pitchFamily="34" charset="-128"/>
                <a:ea typeface="Spoqa Han Sans Neo" panose="020B0500000000000000" pitchFamily="34" charset="-128"/>
              </a:rPr>
              <a:t>Ruoming</a:t>
            </a:r>
            <a:r>
              <a:rPr lang="en" altLang="ko-Kore-KR" sz="2400" dirty="0">
                <a:latin typeface="Spoqa Han Sans Neo" panose="020B0500000000000000" pitchFamily="34" charset="-128"/>
                <a:ea typeface="Spoqa Han Sans Neo" panose="020B0500000000000000" pitchFamily="34" charset="-128"/>
              </a:rPr>
              <a:t> Pang, and Quoc V. Le. "</a:t>
            </a:r>
            <a:r>
              <a:rPr lang="en" altLang="ko-Kore-KR" sz="2400" dirty="0" err="1">
                <a:latin typeface="Spoqa Han Sans Neo" panose="020B0500000000000000" pitchFamily="34" charset="-128"/>
                <a:ea typeface="Spoqa Han Sans Neo" panose="020B0500000000000000" pitchFamily="34" charset="-128"/>
              </a:rPr>
              <a:t>Efficientdet</a:t>
            </a:r>
            <a:r>
              <a:rPr lang="en" altLang="ko-Kore-KR" sz="2400" dirty="0">
                <a:latin typeface="Spoqa Han Sans Neo" panose="020B0500000000000000" pitchFamily="34" charset="-128"/>
                <a:ea typeface="Spoqa Han Sans Neo" panose="020B0500000000000000" pitchFamily="34" charset="-128"/>
              </a:rPr>
              <a:t>: Scalable and efficient object detection." Proceedings of the IEEE/CVF conference on computer vision and pattern recognition. 2020.</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Long, Jonathan, Evan </a:t>
            </a:r>
            <a:r>
              <a:rPr lang="en" altLang="ko-Kore-KR" sz="2400" dirty="0" err="1">
                <a:latin typeface="Spoqa Han Sans Neo" panose="020B0500000000000000" pitchFamily="34" charset="-128"/>
                <a:ea typeface="Spoqa Han Sans Neo" panose="020B0500000000000000" pitchFamily="34" charset="-128"/>
              </a:rPr>
              <a:t>Shelhamer</a:t>
            </a:r>
            <a:r>
              <a:rPr lang="en" altLang="ko-Kore-KR" sz="2400" dirty="0">
                <a:latin typeface="Spoqa Han Sans Neo" panose="020B0500000000000000" pitchFamily="34" charset="-128"/>
                <a:ea typeface="Spoqa Han Sans Neo" panose="020B0500000000000000" pitchFamily="34" charset="-128"/>
              </a:rPr>
              <a:t>, and Trevor Darrell. "Fully convolutional networks for semantic segmentation." Proceedings of the IEEE conference on computer vision and pattern recognition. 2015.</a:t>
            </a:r>
          </a:p>
        </p:txBody>
      </p:sp>
    </p:spTree>
    <p:extLst>
      <p:ext uri="{BB962C8B-B14F-4D97-AF65-F5344CB8AC3E}">
        <p14:creationId xmlns:p14="http://schemas.microsoft.com/office/powerpoint/2010/main" val="15331181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a:t>
            </a:r>
            <a:r>
              <a:rPr lang="ko-KR" altLang="en-US" b="1" dirty="0"/>
              <a:t>심화학습</a:t>
            </a:r>
            <a:r>
              <a:rPr lang="en-US" altLang="ko-KR" b="1" dirty="0"/>
              <a:t>] </a:t>
            </a:r>
            <a:r>
              <a:rPr lang="ko-KR" altLang="en-US" b="1" dirty="0"/>
              <a:t>참고하면 좋은 자료들</a:t>
            </a:r>
            <a:endParaRPr lang="en-US" altLang="ko-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Shape 133">
            <a:extLst>
              <a:ext uri="{FF2B5EF4-FFF2-40B4-BE49-F238E27FC236}">
                <a16:creationId xmlns:a16="http://schemas.microsoft.com/office/drawing/2014/main" id="{532795D6-942A-E645-8566-439D0C699540}"/>
              </a:ext>
            </a:extLst>
          </p:cNvPr>
          <p:cNvSpPr/>
          <p:nvPr/>
        </p:nvSpPr>
        <p:spPr>
          <a:xfrm>
            <a:off x="1966068" y="3262731"/>
            <a:ext cx="17930070" cy="9443611"/>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457200"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2400" dirty="0">
                <a:latin typeface="Spoqa Han Sans Neo" panose="020B0500000000000000" pitchFamily="34" charset="-128"/>
                <a:ea typeface="Spoqa Han Sans Neo" panose="020B0500000000000000" pitchFamily="34" charset="-128"/>
              </a:rPr>
              <a:t>관련 논문</a:t>
            </a:r>
            <a:endParaRPr kumimoji="1" lang="en-US" altLang="ko-Kore-KR" sz="24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Long, Jonathan, Evan </a:t>
            </a:r>
            <a:r>
              <a:rPr lang="en" altLang="ko-Kore-KR" sz="2400" dirty="0" err="1">
                <a:latin typeface="Spoqa Han Sans Neo" panose="020B0500000000000000" pitchFamily="34" charset="-128"/>
                <a:ea typeface="Spoqa Han Sans Neo" panose="020B0500000000000000" pitchFamily="34" charset="-128"/>
              </a:rPr>
              <a:t>Shelhamer</a:t>
            </a:r>
            <a:r>
              <a:rPr lang="en" altLang="ko-Kore-KR" sz="2400" dirty="0">
                <a:latin typeface="Spoqa Han Sans Neo" panose="020B0500000000000000" pitchFamily="34" charset="-128"/>
                <a:ea typeface="Spoqa Han Sans Neo" panose="020B0500000000000000" pitchFamily="34" charset="-128"/>
              </a:rPr>
              <a:t>, and Trevor Darrell. "Fully convolutional networks for semantic segmentation." Proceedings of the IEEE conference on computer vision and pattern recognition. 2015.</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Dumoulin, Vincent, and Francesco </a:t>
            </a:r>
            <a:r>
              <a:rPr lang="en" altLang="ko-Kore-KR" sz="2400" dirty="0" err="1">
                <a:latin typeface="Spoqa Han Sans Neo" panose="020B0500000000000000" pitchFamily="34" charset="-128"/>
                <a:ea typeface="Spoqa Han Sans Neo" panose="020B0500000000000000" pitchFamily="34" charset="-128"/>
              </a:rPr>
              <a:t>Visin</a:t>
            </a:r>
            <a:r>
              <a:rPr lang="en" altLang="ko-Kore-KR" sz="2400" dirty="0">
                <a:latin typeface="Spoqa Han Sans Neo" panose="020B0500000000000000" pitchFamily="34" charset="-128"/>
                <a:ea typeface="Spoqa Han Sans Neo" panose="020B0500000000000000" pitchFamily="34" charset="-128"/>
              </a:rPr>
              <a:t>. "A guide to convolution arithmetic for deep learning." </a:t>
            </a:r>
            <a:r>
              <a:rPr lang="en" altLang="ko-Kore-KR" sz="2400" dirty="0" err="1">
                <a:latin typeface="Spoqa Han Sans Neo" panose="020B0500000000000000" pitchFamily="34" charset="-128"/>
                <a:ea typeface="Spoqa Han Sans Neo" panose="020B0500000000000000" pitchFamily="34" charset="-128"/>
              </a:rPr>
              <a:t>arXiv</a:t>
            </a:r>
            <a:r>
              <a:rPr lang="en" altLang="ko-Kore-KR" sz="2400" dirty="0">
                <a:latin typeface="Spoqa Han Sans Neo" panose="020B0500000000000000" pitchFamily="34" charset="-128"/>
                <a:ea typeface="Spoqa Han Sans Neo" panose="020B0500000000000000" pitchFamily="34" charset="-128"/>
              </a:rPr>
              <a:t> preprint arXiv:1603.07285 (2016).</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Noh, </a:t>
            </a:r>
            <a:r>
              <a:rPr lang="en" altLang="ko-Kore-KR" sz="2400" dirty="0" err="1">
                <a:latin typeface="Spoqa Han Sans Neo" panose="020B0500000000000000" pitchFamily="34" charset="-128"/>
                <a:ea typeface="Spoqa Han Sans Neo" panose="020B0500000000000000" pitchFamily="34" charset="-128"/>
              </a:rPr>
              <a:t>Hyeonwoo</a:t>
            </a:r>
            <a:r>
              <a:rPr lang="en" altLang="ko-Kore-KR" sz="2400" dirty="0">
                <a:latin typeface="Spoqa Han Sans Neo" panose="020B0500000000000000" pitchFamily="34" charset="-128"/>
                <a:ea typeface="Spoqa Han Sans Neo" panose="020B0500000000000000" pitchFamily="34" charset="-128"/>
              </a:rPr>
              <a:t>, </a:t>
            </a:r>
            <a:r>
              <a:rPr lang="en" altLang="ko-Kore-KR" sz="2400" dirty="0" err="1">
                <a:latin typeface="Spoqa Han Sans Neo" panose="020B0500000000000000" pitchFamily="34" charset="-128"/>
                <a:ea typeface="Spoqa Han Sans Neo" panose="020B0500000000000000" pitchFamily="34" charset="-128"/>
              </a:rPr>
              <a:t>Seunghoon</a:t>
            </a:r>
            <a:r>
              <a:rPr lang="en" altLang="ko-Kore-KR" sz="2400" dirty="0">
                <a:latin typeface="Spoqa Han Sans Neo" panose="020B0500000000000000" pitchFamily="34" charset="-128"/>
                <a:ea typeface="Spoqa Han Sans Neo" panose="020B0500000000000000" pitchFamily="34" charset="-128"/>
              </a:rPr>
              <a:t> Hong, and </a:t>
            </a:r>
            <a:r>
              <a:rPr lang="en" altLang="ko-Kore-KR" sz="2400" dirty="0" err="1">
                <a:latin typeface="Spoqa Han Sans Neo" panose="020B0500000000000000" pitchFamily="34" charset="-128"/>
                <a:ea typeface="Spoqa Han Sans Neo" panose="020B0500000000000000" pitchFamily="34" charset="-128"/>
              </a:rPr>
              <a:t>Bohyung</a:t>
            </a:r>
            <a:r>
              <a:rPr lang="en" altLang="ko-Kore-KR" sz="2400" dirty="0">
                <a:latin typeface="Spoqa Han Sans Neo" panose="020B0500000000000000" pitchFamily="34" charset="-128"/>
                <a:ea typeface="Spoqa Han Sans Neo" panose="020B0500000000000000" pitchFamily="34" charset="-128"/>
              </a:rPr>
              <a:t> Han. "Learning deconvolution network for semantic segmentation." Proceedings of the IEEE international conference on computer vision. 2015.</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Ronneberger</a:t>
            </a:r>
            <a:r>
              <a:rPr lang="en" altLang="ko-Kore-KR" sz="2400" dirty="0">
                <a:latin typeface="Spoqa Han Sans Neo" panose="020B0500000000000000" pitchFamily="34" charset="-128"/>
                <a:ea typeface="Spoqa Han Sans Neo" panose="020B0500000000000000" pitchFamily="34" charset="-128"/>
              </a:rPr>
              <a:t>, Olaf, Philipp Fischer, and Thomas </a:t>
            </a:r>
            <a:r>
              <a:rPr lang="en" altLang="ko-Kore-KR" sz="2400" dirty="0" err="1">
                <a:latin typeface="Spoqa Han Sans Neo" panose="020B0500000000000000" pitchFamily="34" charset="-128"/>
                <a:ea typeface="Spoqa Han Sans Neo" panose="020B0500000000000000" pitchFamily="34" charset="-128"/>
              </a:rPr>
              <a:t>Brox</a:t>
            </a:r>
            <a:r>
              <a:rPr lang="en" altLang="ko-Kore-KR" sz="2400" dirty="0">
                <a:latin typeface="Spoqa Han Sans Neo" panose="020B0500000000000000" pitchFamily="34" charset="-128"/>
                <a:ea typeface="Spoqa Han Sans Neo" panose="020B0500000000000000" pitchFamily="34" charset="-128"/>
              </a:rPr>
              <a:t>. "U-net: Convolutional networks for biomedical image segmentation." International Conference on Medical image computing and computer-assisted intervention. Springer, Cham, 2015.</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Badrinarayanan</a:t>
            </a:r>
            <a:r>
              <a:rPr lang="en" altLang="ko-Kore-KR" sz="2400" dirty="0">
                <a:latin typeface="Spoqa Han Sans Neo" panose="020B0500000000000000" pitchFamily="34" charset="-128"/>
                <a:ea typeface="Spoqa Han Sans Neo" panose="020B0500000000000000" pitchFamily="34" charset="-128"/>
              </a:rPr>
              <a:t>, Vijay, Alex Kendall, and Roberto </a:t>
            </a:r>
            <a:r>
              <a:rPr lang="en" altLang="ko-Kore-KR" sz="2400" dirty="0" err="1">
                <a:latin typeface="Spoqa Han Sans Neo" panose="020B0500000000000000" pitchFamily="34" charset="-128"/>
                <a:ea typeface="Spoqa Han Sans Neo" panose="020B0500000000000000" pitchFamily="34" charset="-128"/>
              </a:rPr>
              <a:t>Cipolla</a:t>
            </a:r>
            <a:r>
              <a:rPr lang="en" altLang="ko-Kore-KR" sz="2400" dirty="0">
                <a:latin typeface="Spoqa Han Sans Neo" panose="020B0500000000000000" pitchFamily="34" charset="-128"/>
                <a:ea typeface="Spoqa Han Sans Neo" panose="020B0500000000000000" pitchFamily="34" charset="-128"/>
              </a:rPr>
              <a:t>. "</a:t>
            </a:r>
            <a:r>
              <a:rPr lang="en" altLang="ko-Kore-KR" sz="2400" dirty="0" err="1">
                <a:latin typeface="Spoqa Han Sans Neo" panose="020B0500000000000000" pitchFamily="34" charset="-128"/>
                <a:ea typeface="Spoqa Han Sans Neo" panose="020B0500000000000000" pitchFamily="34" charset="-128"/>
              </a:rPr>
              <a:t>Segnet</a:t>
            </a:r>
            <a:r>
              <a:rPr lang="en" altLang="ko-Kore-KR" sz="2400" dirty="0">
                <a:latin typeface="Spoqa Han Sans Neo" panose="020B0500000000000000" pitchFamily="34" charset="-128"/>
                <a:ea typeface="Spoqa Han Sans Neo" panose="020B0500000000000000" pitchFamily="34" charset="-128"/>
              </a:rPr>
              <a:t>: A deep convolutional encoder-decoder architecture for image segmentation." IEEE transactions on pattern analysis and machine intelligence 39.12 (2017): 2481-2495.</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Lim, Bee, et al. "Enhanced deep residual networks for single image super-resolution." Proceedings of the IEEE conference on computer vision and pattern recognition workshops. 2017.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Li, Shen, et al. "Pytorch distributed: Experiences on accelerating data parallel training." </a:t>
            </a:r>
            <a:r>
              <a:rPr lang="en" altLang="ko-Kore-KR" sz="2400" dirty="0" err="1">
                <a:latin typeface="Spoqa Han Sans Neo" panose="020B0500000000000000" pitchFamily="34" charset="-128"/>
                <a:ea typeface="Spoqa Han Sans Neo" panose="020B0500000000000000" pitchFamily="34" charset="-128"/>
              </a:rPr>
              <a:t>arXiv</a:t>
            </a:r>
            <a:r>
              <a:rPr lang="en" altLang="ko-Kore-KR" sz="2400" dirty="0">
                <a:latin typeface="Spoqa Han Sans Neo" panose="020B0500000000000000" pitchFamily="34" charset="-128"/>
                <a:ea typeface="Spoqa Han Sans Neo" panose="020B0500000000000000" pitchFamily="34" charset="-128"/>
              </a:rPr>
              <a:t> preprint arXiv:2006.15704 (2020).</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Rajbhandari</a:t>
            </a:r>
            <a:r>
              <a:rPr lang="en" altLang="ko-Kore-KR" sz="2400" dirty="0">
                <a:latin typeface="Spoqa Han Sans Neo" panose="020B0500000000000000" pitchFamily="34" charset="-128"/>
                <a:ea typeface="Spoqa Han Sans Neo" panose="020B0500000000000000" pitchFamily="34" charset="-128"/>
              </a:rPr>
              <a:t>, S., et al. "</a:t>
            </a:r>
            <a:r>
              <a:rPr lang="en" altLang="ko-Kore-KR" sz="2400" dirty="0" err="1">
                <a:latin typeface="Spoqa Han Sans Neo" panose="020B0500000000000000" pitchFamily="34" charset="-128"/>
                <a:ea typeface="Spoqa Han Sans Neo" panose="020B0500000000000000" pitchFamily="34" charset="-128"/>
              </a:rPr>
              <a:t>ZeRO</a:t>
            </a:r>
            <a:r>
              <a:rPr lang="en" altLang="ko-Kore-KR" sz="2400" dirty="0">
                <a:latin typeface="Spoqa Han Sans Neo" panose="020B0500000000000000" pitchFamily="34" charset="-128"/>
                <a:ea typeface="Spoqa Han Sans Neo" panose="020B0500000000000000" pitchFamily="34" charset="-128"/>
              </a:rPr>
              <a:t>: memory optimization towards training a trillion parameter models. </a:t>
            </a:r>
            <a:r>
              <a:rPr lang="en" altLang="ko-Kore-KR" sz="2400" dirty="0" err="1">
                <a:latin typeface="Spoqa Han Sans Neo" panose="020B0500000000000000" pitchFamily="34" charset="-128"/>
                <a:ea typeface="Spoqa Han Sans Neo" panose="020B0500000000000000" pitchFamily="34" charset="-128"/>
              </a:rPr>
              <a:t>arXiv</a:t>
            </a:r>
            <a:r>
              <a:rPr lang="en" altLang="ko-Kore-KR" sz="2400" dirty="0">
                <a:latin typeface="Spoqa Han Sans Neo" panose="020B0500000000000000" pitchFamily="34" charset="-128"/>
                <a:ea typeface="Spoqa Han Sans Neo" panose="020B0500000000000000" pitchFamily="34" charset="-128"/>
              </a:rPr>
              <a:t> e-prints </a:t>
            </a:r>
            <a:r>
              <a:rPr lang="en" altLang="ko-Kore-KR" sz="2400" dirty="0" err="1">
                <a:latin typeface="Spoqa Han Sans Neo" panose="020B0500000000000000" pitchFamily="34" charset="-128"/>
                <a:ea typeface="Spoqa Han Sans Neo" panose="020B0500000000000000" pitchFamily="34" charset="-128"/>
              </a:rPr>
              <a:t>arXiv</a:t>
            </a:r>
            <a:r>
              <a:rPr lang="en" altLang="ko-Kore-KR" sz="2400" dirty="0">
                <a:latin typeface="Spoqa Han Sans Neo" panose="020B0500000000000000" pitchFamily="34" charset="-128"/>
                <a:ea typeface="Spoqa Han Sans Neo" panose="020B0500000000000000" pitchFamily="34" charset="-128"/>
              </a:rPr>
              <a:t>: 11910.02054 (2019)." (1910).</a:t>
            </a:r>
          </a:p>
        </p:txBody>
      </p:sp>
    </p:spTree>
    <p:extLst>
      <p:ext uri="{BB962C8B-B14F-4D97-AF65-F5344CB8AC3E}">
        <p14:creationId xmlns:p14="http://schemas.microsoft.com/office/powerpoint/2010/main" val="15902486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Meta Pseudo Labels (2021)</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grpSp>
        <p:nvGrpSpPr>
          <p:cNvPr id="43" name="그룹 42">
            <a:extLst>
              <a:ext uri="{FF2B5EF4-FFF2-40B4-BE49-F238E27FC236}">
                <a16:creationId xmlns:a16="http://schemas.microsoft.com/office/drawing/2014/main" id="{8A45697A-97EA-7C42-968B-0B5A1295B184}"/>
              </a:ext>
            </a:extLst>
          </p:cNvPr>
          <p:cNvGrpSpPr/>
          <p:nvPr/>
        </p:nvGrpSpPr>
        <p:grpSpPr>
          <a:xfrm>
            <a:off x="19896138" y="8627020"/>
            <a:ext cx="4486275" cy="5083200"/>
            <a:chOff x="19896138" y="8627020"/>
            <a:chExt cx="4486275" cy="5083200"/>
          </a:xfrm>
        </p:grpSpPr>
        <p:sp>
          <p:nvSpPr>
            <p:cNvPr id="44" name="직사각형 43">
              <a:extLst>
                <a:ext uri="{FF2B5EF4-FFF2-40B4-BE49-F238E27FC236}">
                  <a16:creationId xmlns:a16="http://schemas.microsoft.com/office/drawing/2014/main" id="{5D853433-7A4E-A343-926C-31635304D6A7}"/>
                </a:ext>
              </a:extLst>
            </p:cNvPr>
            <p:cNvSpPr/>
            <p:nvPr/>
          </p:nvSpPr>
          <p:spPr>
            <a:xfrm>
              <a:off x="19896138" y="8627020"/>
              <a:ext cx="4486275" cy="50832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ko-Kore-KR" altLang="en-US" sz="2500" dirty="0">
                <a:latin typeface="SpoqaHanSans-Light" panose="020B0300000000000000" pitchFamily="34" charset="-128"/>
                <a:ea typeface="SpoqaHanSans-Light" panose="020B0300000000000000" pitchFamily="34" charset="-128"/>
              </a:endParaRPr>
            </a:p>
          </p:txBody>
        </p:sp>
        <p:sp>
          <p:nvSpPr>
            <p:cNvPr id="45" name="직사각형 44">
              <a:extLst>
                <a:ext uri="{FF2B5EF4-FFF2-40B4-BE49-F238E27FC236}">
                  <a16:creationId xmlns:a16="http://schemas.microsoft.com/office/drawing/2014/main" id="{B974352A-9013-7341-ACAD-FF0E5AE6FFEA}"/>
                </a:ext>
              </a:extLst>
            </p:cNvPr>
            <p:cNvSpPr/>
            <p:nvPr/>
          </p:nvSpPr>
          <p:spPr>
            <a:xfrm>
              <a:off x="20825613" y="8627020"/>
              <a:ext cx="3556800" cy="508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ko-KR" altLang="en-US" sz="2500" dirty="0">
                  <a:latin typeface="SpoqaHanSans-Light" panose="020B0300000000000000" pitchFamily="34" charset="-128"/>
                  <a:ea typeface="SpoqaHanSans-Light" panose="020B0300000000000000" pitchFamily="34" charset="-128"/>
                </a:rPr>
                <a:t>강사님 </a:t>
              </a:r>
              <a:r>
                <a:rPr kumimoji="1" lang="ko-KR" altLang="en-US" sz="2500" dirty="0" err="1">
                  <a:latin typeface="SpoqaHanSans-Light" panose="020B0300000000000000" pitchFamily="34" charset="-128"/>
                  <a:ea typeface="SpoqaHanSans-Light" panose="020B0300000000000000" pitchFamily="34" charset="-128"/>
                </a:rPr>
                <a:t>크로마키</a:t>
              </a:r>
              <a:endParaRPr kumimoji="1" lang="en-US" altLang="ko-KR" sz="2500" dirty="0">
                <a:latin typeface="SpoqaHanSans-Light" panose="020B0300000000000000" pitchFamily="34" charset="-128"/>
                <a:ea typeface="SpoqaHanSans-Light" panose="020B0300000000000000" pitchFamily="34" charset="-128"/>
              </a:endParaRPr>
            </a:p>
            <a:p>
              <a:pPr algn="ctr">
                <a:lnSpc>
                  <a:spcPct val="150000"/>
                </a:lnSpc>
              </a:pPr>
              <a:r>
                <a:rPr kumimoji="1" lang="en-US" altLang="ko-Kore-KR" sz="2500" dirty="0">
                  <a:latin typeface="SpoqaHanSans-Light" panose="020B0300000000000000" pitchFamily="34" charset="-128"/>
                  <a:ea typeface="SpoqaHanSans-Light" panose="020B0300000000000000" pitchFamily="34" charset="-128"/>
                </a:rPr>
                <a:t>280px * 400px</a:t>
              </a:r>
              <a:endParaRPr kumimoji="1" lang="ko-Kore-KR" altLang="en-US" sz="2500" dirty="0">
                <a:latin typeface="SpoqaHanSans-Light" panose="020B0300000000000000" pitchFamily="34" charset="-128"/>
                <a:ea typeface="SpoqaHanSans-Light" panose="020B0300000000000000" pitchFamily="34" charset="-128"/>
              </a:endParaRPr>
            </a:p>
          </p:txBody>
        </p:sp>
      </p:gr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a:t>Li, </a:t>
            </a:r>
            <a:r>
              <a:rPr lang="en" altLang="ko-Kore-KR" dirty="0" err="1"/>
              <a:t>Xinzhe</a:t>
            </a:r>
            <a:r>
              <a:rPr lang="en" altLang="ko-Kore-KR" dirty="0"/>
              <a:t>, et al. "Learning to self-train for semi-supervised few-shot classification." </a:t>
            </a:r>
            <a:r>
              <a:rPr lang="en" altLang="ko-Kore-KR" i="1" dirty="0"/>
              <a:t>Advances in Neural Information Processing Systems</a:t>
            </a:r>
            <a:r>
              <a:rPr lang="en" altLang="ko-Kore-KR" dirty="0"/>
              <a:t> 32 (2019): 10276-10286.</a:t>
            </a:r>
            <a:endParaRPr lang="ko-Kore-KR" altLang="en-US" dirty="0"/>
          </a:p>
        </p:txBody>
      </p:sp>
      <p:pic>
        <p:nvPicPr>
          <p:cNvPr id="76802" name="Picture 2">
            <a:extLst>
              <a:ext uri="{FF2B5EF4-FFF2-40B4-BE49-F238E27FC236}">
                <a16:creationId xmlns:a16="http://schemas.microsoft.com/office/drawing/2014/main" id="{58E3683B-5EDA-9948-8CD4-4A00019B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71219"/>
            <a:ext cx="8857554" cy="8392532"/>
          </a:xfrm>
          <a:prstGeom prst="rect">
            <a:avLst/>
          </a:prstGeom>
          <a:noFill/>
          <a:extLst>
            <a:ext uri="{909E8E84-426E-40DD-AFC4-6F175D3DCCD1}">
              <a14:hiddenFill xmlns:a14="http://schemas.microsoft.com/office/drawing/2010/main">
                <a:solidFill>
                  <a:srgbClr val="FFFFFF"/>
                </a:solidFill>
              </a14:hiddenFill>
            </a:ext>
          </a:extLst>
        </p:spPr>
      </p:pic>
      <p:pic>
        <p:nvPicPr>
          <p:cNvPr id="76804" name="Picture 4">
            <a:extLst>
              <a:ext uri="{FF2B5EF4-FFF2-40B4-BE49-F238E27FC236}">
                <a16:creationId xmlns:a16="http://schemas.microsoft.com/office/drawing/2014/main" id="{55A023D6-3F39-7641-B697-7CF0E1A3B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4519" y="3475782"/>
            <a:ext cx="9319415" cy="5335365"/>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3A134F0F-4ECF-B14B-8F67-B1677A04E541}"/>
              </a:ext>
            </a:extLst>
          </p:cNvPr>
          <p:cNvSpPr/>
          <p:nvPr/>
        </p:nvSpPr>
        <p:spPr>
          <a:xfrm>
            <a:off x="10824477" y="9420176"/>
            <a:ext cx="4729180" cy="523220"/>
          </a:xfrm>
          <a:prstGeom prst="rect">
            <a:avLst/>
          </a:prstGeom>
        </p:spPr>
        <p:txBody>
          <a:bodyPr wrap="none">
            <a:spAutoFit/>
          </a:bodyPr>
          <a:lstStyle/>
          <a:p>
            <a:r>
              <a:rPr lang="en-US" altLang="ko-Kore-KR" sz="2800" dirty="0">
                <a:latin typeface="Spoqa Han Sans Neo" panose="020B0500000000000000" pitchFamily="34" charset="-128"/>
                <a:ea typeface="Spoqa Han Sans Neo" panose="020B0500000000000000" pitchFamily="34" charset="-128"/>
              </a:rPr>
              <a:t>Noisy student</a:t>
            </a:r>
            <a:r>
              <a:rPr lang="ko-Kore-KR" altLang="en-US" sz="2800" dirty="0">
                <a:latin typeface="Spoqa Han Sans Neo" panose="020B0500000000000000" pitchFamily="34" charset="-128"/>
                <a:ea typeface="Spoqa Han Sans Neo" panose="020B0500000000000000" pitchFamily="34" charset="-128"/>
              </a:rPr>
              <a:t>보다 나은 성능</a:t>
            </a:r>
            <a:r>
              <a:rPr lang="en-US" altLang="ko-Kore-KR" sz="2800" dirty="0">
                <a:latin typeface="Spoqa Han Sans Neo" panose="020B0500000000000000" pitchFamily="34" charset="-128"/>
                <a:ea typeface="Spoqa Han Sans Neo" panose="020B0500000000000000" pitchFamily="34" charset="-128"/>
              </a:rPr>
              <a:t>!</a:t>
            </a:r>
            <a:endParaRPr lang="ko-Kore-KR" altLang="en-US" sz="28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2045125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a:t>
            </a:r>
            <a:r>
              <a:rPr lang="en-US" altLang="ko-Kore-KR" b="1" dirty="0"/>
              <a:t>visualization </a:t>
            </a:r>
            <a:r>
              <a:rPr lang="ko-Kore-KR" altLang="en-US" b="1" dirty="0"/>
              <a:t>기법</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0C3A8C95-8A9A-5742-9BA5-63A714D0DD93}"/>
              </a:ext>
            </a:extLst>
          </p:cNvPr>
          <p:cNvSpPr/>
          <p:nvPr/>
        </p:nvSpPr>
        <p:spPr>
          <a:xfrm>
            <a:off x="1225703" y="12250154"/>
            <a:ext cx="10965503" cy="646331"/>
          </a:xfrm>
          <a:prstGeom prst="rect">
            <a:avLst/>
          </a:prstGeom>
        </p:spPr>
        <p:txBody>
          <a:bodyPr wrap="square">
            <a:spAutoFit/>
          </a:bodyPr>
          <a:lstStyle/>
          <a:p>
            <a:r>
              <a:rPr lang="en" altLang="ko-Kore-KR" dirty="0">
                <a:latin typeface="Spoqa Han Sans Neo" panose="020B0500000000000000" pitchFamily="34" charset="-128"/>
                <a:ea typeface="Spoqa Han Sans Neo" panose="020B0500000000000000" pitchFamily="34" charset="-128"/>
              </a:rPr>
              <a:t>A. </a:t>
            </a:r>
            <a:r>
              <a:rPr lang="en" altLang="ko-Kore-KR" dirty="0" err="1">
                <a:latin typeface="Spoqa Han Sans Neo" panose="020B0500000000000000" pitchFamily="34" charset="-128"/>
                <a:ea typeface="Spoqa Han Sans Neo" panose="020B0500000000000000" pitchFamily="34" charset="-128"/>
              </a:rPr>
              <a:t>Krizhevsky</a:t>
            </a:r>
            <a:r>
              <a:rPr lang="en" altLang="ko-Kore-KR" dirty="0">
                <a:latin typeface="Spoqa Han Sans Neo" panose="020B0500000000000000" pitchFamily="34" charset="-128"/>
                <a:ea typeface="Spoqa Han Sans Neo" panose="020B0500000000000000" pitchFamily="34" charset="-128"/>
              </a:rPr>
              <a:t>, I. </a:t>
            </a:r>
            <a:r>
              <a:rPr lang="en" altLang="ko-Kore-KR" dirty="0" err="1">
                <a:latin typeface="Spoqa Han Sans Neo" panose="020B0500000000000000" pitchFamily="34" charset="-128"/>
                <a:ea typeface="Spoqa Han Sans Neo" panose="020B0500000000000000" pitchFamily="34" charset="-128"/>
              </a:rPr>
              <a:t>Sutskever</a:t>
            </a:r>
            <a:r>
              <a:rPr lang="en" altLang="ko-Kore-KR" dirty="0">
                <a:latin typeface="Spoqa Han Sans Neo" panose="020B0500000000000000" pitchFamily="34" charset="-128"/>
                <a:ea typeface="Spoqa Han Sans Neo" panose="020B0500000000000000" pitchFamily="34" charset="-128"/>
              </a:rPr>
              <a:t>, and G. Hinton, ImageNet Classification with Deep Convolutional Neural Networks, NIPS 2012 </a:t>
            </a:r>
            <a:endParaRPr lang="en" altLang="ko-Kore-KR" dirty="0">
              <a:effectLst/>
              <a:latin typeface="Spoqa Han Sans Neo" panose="020B0500000000000000" pitchFamily="34" charset="-128"/>
              <a:ea typeface="Spoqa Han Sans Neo" panose="020B0500000000000000" pitchFamily="34" charset="-128"/>
            </a:endParaRPr>
          </a:p>
        </p:txBody>
      </p:sp>
      <p:sp>
        <p:nvSpPr>
          <p:cNvPr id="15" name="직사각형 14">
            <a:extLst>
              <a:ext uri="{FF2B5EF4-FFF2-40B4-BE49-F238E27FC236}">
                <a16:creationId xmlns:a16="http://schemas.microsoft.com/office/drawing/2014/main" id="{386459A3-F213-034C-BA4F-63349AC29E54}"/>
              </a:ext>
            </a:extLst>
          </p:cNvPr>
          <p:cNvSpPr/>
          <p:nvPr/>
        </p:nvSpPr>
        <p:spPr>
          <a:xfrm>
            <a:off x="1744142" y="3583550"/>
            <a:ext cx="18966543" cy="6863417"/>
          </a:xfrm>
          <a:prstGeom prst="rect">
            <a:avLst/>
          </a:prstGeom>
        </p:spPr>
        <p:txBody>
          <a:bodyPr wrap="square">
            <a:spAutoFit/>
          </a:bodyPr>
          <a:lstStyle/>
          <a:p>
            <a:r>
              <a:rPr lang="en-US" altLang="ko-Kore-KR" sz="4000" dirty="0">
                <a:solidFill>
                  <a:srgbClr val="53585F"/>
                </a:solidFill>
                <a:latin typeface="Spoqa Han Sans Neo" panose="020B0500000000000000" pitchFamily="34" charset="-128"/>
                <a:ea typeface="Spoqa Han Sans Neo" panose="020B0500000000000000" pitchFamily="34" charset="-128"/>
              </a:rPr>
              <a:t>CNN</a:t>
            </a:r>
            <a:r>
              <a:rPr lang="ko-Kore-KR" altLang="en-US" sz="4000" dirty="0">
                <a:solidFill>
                  <a:srgbClr val="53585F"/>
                </a:solidFill>
                <a:latin typeface="Spoqa Han Sans Neo" panose="020B0500000000000000" pitchFamily="34" charset="-128"/>
                <a:ea typeface="Spoqa Han Sans Neo" panose="020B0500000000000000" pitchFamily="34" charset="-128"/>
              </a:rPr>
              <a:t>이 깊어지면</a:t>
            </a:r>
            <a:r>
              <a:rPr lang="en-US" altLang="ko-Kore-KR" sz="4000" dirty="0">
                <a:solidFill>
                  <a:srgbClr val="53585F"/>
                </a:solidFill>
                <a:latin typeface="Spoqa Han Sans Neo" panose="020B0500000000000000" pitchFamily="34" charset="-128"/>
                <a:ea typeface="Spoqa Han Sans Neo" panose="020B0500000000000000" pitchFamily="34" charset="-128"/>
              </a:rPr>
              <a:t>, </a:t>
            </a:r>
            <a:r>
              <a:rPr lang="ko-Kore-KR" altLang="en-US" sz="4000" dirty="0">
                <a:solidFill>
                  <a:srgbClr val="53585F"/>
                </a:solidFill>
                <a:latin typeface="Spoqa Han Sans Neo" panose="020B0500000000000000" pitchFamily="34" charset="-128"/>
                <a:ea typeface="Spoqa Han Sans Neo" panose="020B0500000000000000" pitchFamily="34" charset="-128"/>
              </a:rPr>
              <a:t>왜 성능이 잘나오는지</a:t>
            </a:r>
            <a:r>
              <a:rPr lang="en-US" altLang="ko-Kore-KR" sz="4000" dirty="0">
                <a:solidFill>
                  <a:srgbClr val="53585F"/>
                </a:solidFill>
                <a:latin typeface="Spoqa Han Sans Neo" panose="020B0500000000000000" pitchFamily="34" charset="-128"/>
                <a:ea typeface="Spoqa Han Sans Neo" panose="020B0500000000000000" pitchFamily="34" charset="-128"/>
              </a:rPr>
              <a:t>, </a:t>
            </a:r>
            <a:r>
              <a:rPr lang="ko-Kore-KR" altLang="en-US" sz="4000" dirty="0">
                <a:solidFill>
                  <a:srgbClr val="53585F"/>
                </a:solidFill>
                <a:latin typeface="Spoqa Han Sans Neo" panose="020B0500000000000000" pitchFamily="34" charset="-128"/>
                <a:ea typeface="Spoqa Han Sans Neo" panose="020B0500000000000000" pitchFamily="34" charset="-128"/>
              </a:rPr>
              <a:t>어떻게 하이퍼 파라미터 등을 튜닝 하여야 성능이 개선될 여지가 있는지 파악하기 어렵다 </a:t>
            </a:r>
            <a:r>
              <a:rPr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visualization </a:t>
            </a:r>
            <a:r>
              <a:rPr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을 하여 개선점을 파악한다</a:t>
            </a:r>
            <a:r>
              <a:rPr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 altLang="ko-Kore-KR" sz="4000" dirty="0">
                <a:solidFill>
                  <a:srgbClr val="53585F"/>
                </a:solidFill>
                <a:latin typeface="Spoqa Han Sans Neo" panose="020B0500000000000000" pitchFamily="34" charset="-128"/>
                <a:ea typeface="Spoqa Han Sans Neo" panose="020B0500000000000000" pitchFamily="34" charset="-128"/>
              </a:rPr>
              <a:t>CNN layer</a:t>
            </a:r>
            <a:r>
              <a:rPr lang="ko-KR" altLang="en-US" sz="4000" dirty="0">
                <a:solidFill>
                  <a:srgbClr val="53585F"/>
                </a:solidFill>
                <a:latin typeface="Spoqa Han Sans Neo" panose="020B0500000000000000" pitchFamily="34" charset="-128"/>
                <a:ea typeface="Spoqa Han Sans Neo" panose="020B0500000000000000" pitchFamily="34" charset="-128"/>
              </a:rPr>
              <a:t>들이 각 위치에 따라서 어떤 지식을 배우는지 </a:t>
            </a:r>
            <a:r>
              <a:rPr lang="en" altLang="ko-Kore-KR" sz="4000" dirty="0">
                <a:solidFill>
                  <a:srgbClr val="53585F"/>
                </a:solidFill>
                <a:latin typeface="Spoqa Han Sans Neo" panose="020B0500000000000000" pitchFamily="34" charset="-128"/>
                <a:ea typeface="Spoqa Han Sans Neo" panose="020B0500000000000000" pitchFamily="34" charset="-128"/>
              </a:rPr>
              <a:t>convolution</a:t>
            </a:r>
            <a:r>
              <a:rPr lang="ko-KR" altLang="en-US" sz="4000" dirty="0">
                <a:solidFill>
                  <a:srgbClr val="53585F"/>
                </a:solidFill>
                <a:latin typeface="Spoqa Han Sans Neo" panose="020B0500000000000000" pitchFamily="34" charset="-128"/>
                <a:ea typeface="Spoqa Han Sans Neo" panose="020B0500000000000000" pitchFamily="34" charset="-128"/>
              </a:rPr>
              <a:t>의 </a:t>
            </a:r>
            <a:r>
              <a:rPr lang="ko-KR" altLang="en-US" sz="4000" dirty="0" err="1">
                <a:solidFill>
                  <a:srgbClr val="53585F"/>
                </a:solidFill>
                <a:latin typeface="Spoqa Han Sans Neo" panose="020B0500000000000000" pitchFamily="34" charset="-128"/>
                <a:ea typeface="Spoqa Han Sans Neo" panose="020B0500000000000000" pitchFamily="34" charset="-128"/>
              </a:rPr>
              <a:t>역연산인</a:t>
            </a:r>
            <a:r>
              <a:rPr lang="ko-KR" altLang="en-US" sz="4000" dirty="0">
                <a:solidFill>
                  <a:srgbClr val="53585F"/>
                </a:solidFill>
                <a:latin typeface="Spoqa Han Sans Neo" panose="020B0500000000000000" pitchFamily="34" charset="-128"/>
                <a:ea typeface="Spoqa Han Sans Neo" panose="020B0500000000000000" pitchFamily="34" charset="-128"/>
              </a:rPr>
              <a:t> </a:t>
            </a:r>
            <a:r>
              <a:rPr lang="en" altLang="ko-Kore-KR" sz="4000" dirty="0">
                <a:solidFill>
                  <a:srgbClr val="53585F"/>
                </a:solidFill>
                <a:latin typeface="Spoqa Han Sans Neo" panose="020B0500000000000000" pitchFamily="34" charset="-128"/>
                <a:ea typeface="Spoqa Han Sans Neo" panose="020B0500000000000000" pitchFamily="34" charset="-128"/>
              </a:rPr>
              <a:t>deconvolution</a:t>
            </a:r>
            <a:r>
              <a:rPr lang="ko-KR" altLang="en-US" sz="4000" dirty="0">
                <a:solidFill>
                  <a:srgbClr val="53585F"/>
                </a:solidFill>
                <a:latin typeface="Spoqa Han Sans Neo" panose="020B0500000000000000" pitchFamily="34" charset="-128"/>
                <a:ea typeface="Spoqa Han Sans Neo" panose="020B0500000000000000" pitchFamily="34" charset="-128"/>
              </a:rPr>
              <a:t>을 이용해서 </a:t>
            </a:r>
            <a:r>
              <a:rPr lang="en" altLang="ko-Kore-KR" sz="4000" dirty="0">
                <a:solidFill>
                  <a:srgbClr val="53585F"/>
                </a:solidFill>
                <a:latin typeface="Spoqa Han Sans Neo" panose="020B0500000000000000" pitchFamily="34" charset="-128"/>
                <a:ea typeface="Spoqa Han Sans Neo" panose="020B0500000000000000" pitchFamily="34" charset="-128"/>
              </a:rPr>
              <a:t>visualization</a:t>
            </a:r>
            <a:r>
              <a:rPr lang="ko-KR" altLang="en-US" sz="4000" dirty="0">
                <a:solidFill>
                  <a:srgbClr val="53585F"/>
                </a:solidFill>
                <a:latin typeface="Spoqa Han Sans Neo" panose="020B0500000000000000" pitchFamily="34" charset="-128"/>
                <a:ea typeface="Spoqa Han Sans Neo" panose="020B0500000000000000" pitchFamily="34" charset="-128"/>
              </a:rPr>
              <a:t>을 시도한 연구가 있었다</a:t>
            </a:r>
          </a:p>
          <a:p>
            <a:r>
              <a:rPr lang="ko-KR" altLang="en-US" sz="4000" dirty="0">
                <a:solidFill>
                  <a:srgbClr val="53585F"/>
                </a:solidFill>
                <a:latin typeface="Spoqa Han Sans Neo" panose="020B0500000000000000" pitchFamily="34" charset="-128"/>
                <a:ea typeface="Spoqa Han Sans Neo" panose="020B0500000000000000" pitchFamily="34" charset="-128"/>
              </a:rPr>
              <a:t>이 연구를 통해서 낮은 계층에는 좀 더 방향성이 있는 선을 찾는 </a:t>
            </a:r>
            <a:r>
              <a:rPr lang="en" altLang="ko-Kore-KR" sz="4000" dirty="0">
                <a:solidFill>
                  <a:srgbClr val="53585F"/>
                </a:solidFill>
                <a:latin typeface="Spoqa Han Sans Neo" panose="020B0500000000000000" pitchFamily="34" charset="-128"/>
                <a:ea typeface="Spoqa Han Sans Neo" panose="020B0500000000000000" pitchFamily="34" charset="-128"/>
              </a:rPr>
              <a:t>filter</a:t>
            </a:r>
            <a:r>
              <a:rPr lang="ko-KR" altLang="en-US" sz="4000" dirty="0">
                <a:solidFill>
                  <a:srgbClr val="53585F"/>
                </a:solidFill>
                <a:latin typeface="Spoqa Han Sans Neo" panose="020B0500000000000000" pitchFamily="34" charset="-128"/>
                <a:ea typeface="Spoqa Han Sans Neo" panose="020B0500000000000000" pitchFamily="34" charset="-128"/>
              </a:rPr>
              <a:t>들 또는 동그란 블록을 찾는 기본적인 영상처리 필터들을 </a:t>
            </a:r>
            <a:r>
              <a:rPr lang="ko-KR" altLang="en-US" sz="4000" dirty="0" err="1">
                <a:solidFill>
                  <a:srgbClr val="53585F"/>
                </a:solidFill>
                <a:latin typeface="Spoqa Han Sans Neo" panose="020B0500000000000000" pitchFamily="34" charset="-128"/>
                <a:ea typeface="Spoqa Han Sans Neo" panose="020B0500000000000000" pitchFamily="34" charset="-128"/>
              </a:rPr>
              <a:t>찾는것을</a:t>
            </a:r>
            <a:r>
              <a:rPr lang="ko-KR" altLang="en-US" sz="4000" dirty="0">
                <a:solidFill>
                  <a:srgbClr val="53585F"/>
                </a:solidFill>
                <a:latin typeface="Spoqa Han Sans Neo" panose="020B0500000000000000" pitchFamily="34" charset="-128"/>
                <a:ea typeface="Spoqa Han Sans Neo" panose="020B0500000000000000" pitchFamily="34" charset="-128"/>
              </a:rPr>
              <a:t> 확인할 수 있었다</a:t>
            </a:r>
          </a:p>
          <a:p>
            <a:r>
              <a:rPr lang="ko-KR" altLang="en-US" sz="4000" dirty="0" err="1">
                <a:solidFill>
                  <a:srgbClr val="53585F"/>
                </a:solidFill>
                <a:latin typeface="Spoqa Han Sans Neo" panose="020B0500000000000000" pitchFamily="34" charset="-128"/>
                <a:ea typeface="Spoqa Han Sans Neo" panose="020B0500000000000000" pitchFamily="34" charset="-128"/>
              </a:rPr>
              <a:t>중간계층과</a:t>
            </a:r>
            <a:r>
              <a:rPr lang="ko-KR" altLang="en-US" sz="4000" dirty="0">
                <a:solidFill>
                  <a:srgbClr val="53585F"/>
                </a:solidFill>
                <a:latin typeface="Spoqa Han Sans Neo" panose="020B0500000000000000" pitchFamily="34" charset="-128"/>
                <a:ea typeface="Spoqa Han Sans Neo" panose="020B0500000000000000" pitchFamily="34" charset="-128"/>
              </a:rPr>
              <a:t> 더 나아가 높은 계층으로 갈수록 점점 </a:t>
            </a:r>
            <a:r>
              <a:rPr lang="en" altLang="ko-Kore-KR" sz="4000" dirty="0">
                <a:solidFill>
                  <a:srgbClr val="53585F"/>
                </a:solidFill>
                <a:latin typeface="Spoqa Han Sans Neo" panose="020B0500000000000000" pitchFamily="34" charset="-128"/>
                <a:ea typeface="Spoqa Han Sans Neo" panose="020B0500000000000000" pitchFamily="34" charset="-128"/>
              </a:rPr>
              <a:t>high level</a:t>
            </a:r>
            <a:r>
              <a:rPr lang="ko-KR" altLang="en-US" sz="4000" dirty="0">
                <a:solidFill>
                  <a:srgbClr val="53585F"/>
                </a:solidFill>
                <a:latin typeface="Spoqa Han Sans Neo" panose="020B0500000000000000" pitchFamily="34" charset="-128"/>
                <a:ea typeface="Spoqa Han Sans Neo" panose="020B0500000000000000" pitchFamily="34" charset="-128"/>
              </a:rPr>
              <a:t>에 의미가 있는 표현을 학습했다는 것을 파악할 수 있었다</a:t>
            </a:r>
          </a:p>
          <a:p>
            <a:endParaRPr lang="ko-Kore-KR" altLang="en-US" sz="4000" dirty="0">
              <a:solidFill>
                <a:srgbClr val="53585F"/>
              </a:solidFill>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3442896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42" name="Shape 224">
            <a:extLst>
              <a:ext uri="{FF2B5EF4-FFF2-40B4-BE49-F238E27FC236}">
                <a16:creationId xmlns:a16="http://schemas.microsoft.com/office/drawing/2014/main" id="{124D95E6-24DC-4F4A-AA67-58EE05ADA79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a:t>[</a:t>
            </a:r>
            <a:r>
              <a:rPr lang="ko-Kore-KR" altLang="en-US" b="1"/>
              <a:t>심화학습</a:t>
            </a:r>
            <a:r>
              <a:rPr lang="en-US" altLang="ko-Kore-KR" b="1"/>
              <a:t>] </a:t>
            </a:r>
            <a:r>
              <a:rPr lang="ko-Kore-KR" altLang="en-US" b="1"/>
              <a:t>참고하면 좋은 자료들</a:t>
            </a:r>
            <a:endParaRPr lang="en-US" altLang="ko-Kore-KR" b="1"/>
          </a:p>
        </p:txBody>
      </p:sp>
      <p:sp>
        <p:nvSpPr>
          <p:cNvPr id="18" name="슬라이드 번호 개체 틀 4">
            <a:extLst>
              <a:ext uri="{FF2B5EF4-FFF2-40B4-BE49-F238E27FC236}">
                <a16:creationId xmlns:a16="http://schemas.microsoft.com/office/drawing/2014/main" id="{7F4F0892-4739-CA48-8A0B-F26625D73323}"/>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119</a:t>
            </a:fld>
            <a:endParaRPr kumimoji="1" lang="ko-Kore-KR" altLang="en-US" sz="1500">
              <a:latin typeface="SpoqaHanSans-Light" panose="020B0300000000000000" pitchFamily="34" charset="-128"/>
              <a:ea typeface="SpoqaHanSans-Light" panose="020B0300000000000000" pitchFamily="34" charset="-128"/>
            </a:endParaRPr>
          </a:p>
        </p:txBody>
      </p:sp>
      <p:sp>
        <p:nvSpPr>
          <p:cNvPr id="13" name="Shape 133">
            <a:extLst>
              <a:ext uri="{FF2B5EF4-FFF2-40B4-BE49-F238E27FC236}">
                <a16:creationId xmlns:a16="http://schemas.microsoft.com/office/drawing/2014/main" id="{D4D2B9D6-CDF6-164A-8190-40E63A25C33C}"/>
              </a:ext>
            </a:extLst>
          </p:cNvPr>
          <p:cNvSpPr/>
          <p:nvPr/>
        </p:nvSpPr>
        <p:spPr>
          <a:xfrm>
            <a:off x="1966068" y="3262731"/>
            <a:ext cx="17930070" cy="9720610"/>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sym typeface="SpoqaHanSans-Bold"/>
              </a:rPr>
              <a:t>Goodfellow, Ian, </a:t>
            </a:r>
            <a:r>
              <a:rPr lang="en" altLang="ko-Kore-KR" sz="2400" dirty="0" err="1">
                <a:latin typeface="Spoqa Han Sans Neo" panose="020B0500000000000000" pitchFamily="34" charset="-128"/>
                <a:ea typeface="Spoqa Han Sans Neo" panose="020B0500000000000000" pitchFamily="34" charset="-128"/>
                <a:sym typeface="SpoqaHanSans-Bold"/>
              </a:rPr>
              <a:t>Yoshua</a:t>
            </a:r>
            <a:r>
              <a:rPr lang="en" altLang="ko-Kore-KR" sz="2400" dirty="0">
                <a:latin typeface="Spoqa Han Sans Neo" panose="020B0500000000000000" pitchFamily="34" charset="-128"/>
                <a:ea typeface="Spoqa Han Sans Neo" panose="020B0500000000000000" pitchFamily="34" charset="-128"/>
                <a:sym typeface="SpoqaHanSans-Bold"/>
              </a:rPr>
              <a:t> </a:t>
            </a:r>
            <a:r>
              <a:rPr lang="en" altLang="ko-Kore-KR" sz="2400" dirty="0" err="1">
                <a:latin typeface="Spoqa Han Sans Neo" panose="020B0500000000000000" pitchFamily="34" charset="-128"/>
                <a:ea typeface="Spoqa Han Sans Neo" panose="020B0500000000000000" pitchFamily="34" charset="-128"/>
                <a:sym typeface="SpoqaHanSans-Bold"/>
              </a:rPr>
              <a:t>Bengio</a:t>
            </a:r>
            <a:r>
              <a:rPr lang="en" altLang="ko-Kore-KR" sz="2400" dirty="0">
                <a:latin typeface="Spoqa Han Sans Neo" panose="020B0500000000000000" pitchFamily="34" charset="-128"/>
                <a:ea typeface="Spoqa Han Sans Neo" panose="020B0500000000000000" pitchFamily="34" charset="-128"/>
                <a:sym typeface="SpoqaHanSans-Bold"/>
              </a:rPr>
              <a:t>, and Aaron Courville. </a:t>
            </a:r>
            <a:r>
              <a:rPr lang="en" altLang="ko-Kore-KR" sz="2400" i="1" dirty="0">
                <a:latin typeface="Spoqa Han Sans Neo Bold" panose="020B0500000000000000" pitchFamily="34" charset="-128"/>
                <a:ea typeface="Spoqa Han Sans Neo Bold" panose="020B0500000000000000" pitchFamily="34" charset="-128"/>
                <a:sym typeface="SpoqaHanSans-Bold"/>
              </a:rPr>
              <a:t>Deep learning</a:t>
            </a:r>
            <a:r>
              <a:rPr lang="en" altLang="ko-Kore-KR" sz="2400" dirty="0">
                <a:latin typeface="Spoqa Han Sans Neo" panose="020B0500000000000000" pitchFamily="34" charset="-128"/>
                <a:ea typeface="Spoqa Han Sans Neo" panose="020B0500000000000000" pitchFamily="34" charset="-128"/>
                <a:sym typeface="SpoqaHanSans-Bold"/>
              </a:rPr>
              <a:t>. MIT press, 2016.</a:t>
            </a:r>
            <a:endParaRPr kumimoji="1" lang="en-US" altLang="ko-Kore-KR" sz="2400" dirty="0">
              <a:latin typeface="Spoqa Han Sans Neo" panose="020B0500000000000000" pitchFamily="34" charset="-128"/>
              <a:ea typeface="Spoqa Han Sans Neo" panose="020B0500000000000000" pitchFamily="34" charset="-128"/>
              <a:hlinkClick r:id="rId4">
                <a:extLst>
                  <a:ext uri="{A12FA001-AC4F-418D-AE19-62706E023703}">
                    <ahyp:hlinkClr xmlns:ahyp="http://schemas.microsoft.com/office/drawing/2018/hyperlinkcolor" val="tx"/>
                  </a:ext>
                </a:extLst>
              </a:hlinkClick>
            </a:endParaRP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400" dirty="0">
                <a:latin typeface="Spoqa Han Sans Neo" panose="020B0500000000000000" pitchFamily="34" charset="-128"/>
                <a:ea typeface="Spoqa Han Sans Neo" panose="020B0500000000000000" pitchFamily="34" charset="-128"/>
                <a:hlinkClick r:id="rId5">
                  <a:extLst>
                    <a:ext uri="{A12FA001-AC4F-418D-AE19-62706E023703}">
                      <ahyp:hlinkClr xmlns:ahyp="http://schemas.microsoft.com/office/drawing/2018/hyperlinkcolor" val="tx"/>
                    </a:ext>
                  </a:extLst>
                </a:hlinkClick>
              </a:rPr>
              <a:t>https://www.deeplearningbook.org</a:t>
            </a:r>
            <a:r>
              <a:rPr kumimoji="1" lang="en-US" altLang="ko-Kore-KR" sz="2400" dirty="0">
                <a:latin typeface="Spoqa Han Sans Neo" panose="020B0500000000000000" pitchFamily="34" charset="-128"/>
                <a:ea typeface="Spoqa Han Sans Neo" panose="020B0500000000000000" pitchFamily="34" charset="-128"/>
              </a:rPr>
              <a:t> [Chapter 8]</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400" dirty="0">
                <a:latin typeface="Spoqa Han Sans Neo" panose="020B0500000000000000" pitchFamily="34" charset="-128"/>
                <a:ea typeface="Spoqa Han Sans Neo" panose="020B0500000000000000" pitchFamily="34" charset="-128"/>
                <a:hlinkClick r:id="rId6"/>
              </a:rPr>
              <a:t>Zhang, Aston, et al. "Dive into deep learning." arXiv preprint arXiv:2106.11342 (2021).</a:t>
            </a:r>
          </a:p>
          <a:p>
            <a:pPr marL="1600087" lvl="2"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400" dirty="0">
                <a:latin typeface="Spoqa Han Sans Neo" panose="020B0500000000000000" pitchFamily="34" charset="-128"/>
                <a:ea typeface="Spoqa Han Sans Neo" panose="020B0500000000000000" pitchFamily="34" charset="-128"/>
                <a:hlinkClick r:id="rId6"/>
              </a:rPr>
              <a:t>https://d2l.ai/</a:t>
            </a:r>
            <a:r>
              <a:rPr kumimoji="1" lang="en-US" altLang="ko-Kore-KR" sz="2400" dirty="0">
                <a:latin typeface="Spoqa Han Sans Neo" panose="020B0500000000000000" pitchFamily="34" charset="-128"/>
                <a:ea typeface="Spoqa Han Sans Neo" panose="020B0500000000000000" pitchFamily="34" charset="-128"/>
              </a:rPr>
              <a:t>  [Chapter 11]</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en-US" altLang="ko-Kore-KR" sz="2400" dirty="0">
                <a:latin typeface="Spoqa Han Sans Neo" panose="020B0500000000000000" pitchFamily="34" charset="-128"/>
                <a:ea typeface="Spoqa Han Sans Neo" panose="020B0500000000000000" pitchFamily="34" charset="-128"/>
              </a:rPr>
              <a:t>Boyd, Stephen, Stephen P. Boyd, and Lieven </a:t>
            </a:r>
            <a:r>
              <a:rPr kumimoji="1" lang="en-US" altLang="ko-Kore-KR" sz="2400" dirty="0" err="1">
                <a:latin typeface="Spoqa Han Sans Neo" panose="020B0500000000000000" pitchFamily="34" charset="-128"/>
                <a:ea typeface="Spoqa Han Sans Neo" panose="020B0500000000000000" pitchFamily="34" charset="-128"/>
              </a:rPr>
              <a:t>Vandenberghe</a:t>
            </a:r>
            <a:r>
              <a:rPr kumimoji="1" lang="en-US" altLang="ko-Kore-KR" sz="2400" dirty="0">
                <a:latin typeface="Spoqa Han Sans Neo" panose="020B0500000000000000" pitchFamily="34" charset="-128"/>
                <a:ea typeface="Spoqa Han Sans Neo" panose="020B0500000000000000" pitchFamily="34" charset="-128"/>
              </a:rPr>
              <a:t>. Convex optimization. Cambridge university press, 2004.</a:t>
            </a:r>
          </a:p>
          <a:p>
            <a:pPr lvl="2" defTabSz="457200">
              <a:spcBef>
                <a:spcPts val="1200"/>
              </a:spcBef>
              <a:spcAft>
                <a:spcPts val="1500"/>
              </a:spcAft>
              <a:defRPr sz="4500" spc="-45">
                <a:solidFill>
                  <a:srgbClr val="53585F"/>
                </a:solidFill>
                <a:latin typeface="SpoqaHanSans-Bold"/>
                <a:ea typeface="SpoqaHanSans-Bold"/>
                <a:cs typeface="SpoqaHanSans-Bold"/>
                <a:sym typeface="SpoqaHanSans-Bold"/>
              </a:defRPr>
            </a:pPr>
            <a:r>
              <a:rPr kumimoji="1" lang="en-US" altLang="ko-Kore-KR" sz="2400" dirty="0">
                <a:latin typeface="Spoqa Han Sans Neo" panose="020B0500000000000000" pitchFamily="34" charset="-128"/>
                <a:ea typeface="Spoqa Han Sans Neo" panose="020B0500000000000000" pitchFamily="34" charset="-128"/>
              </a:rPr>
              <a:t>	</a:t>
            </a:r>
            <a:r>
              <a:rPr kumimoji="1" lang="ko-Kore-KR" altLang="en-US" sz="2400" dirty="0">
                <a:latin typeface="Spoqa Han Sans Neo" panose="020B0500000000000000" pitchFamily="34" charset="-128"/>
                <a:ea typeface="Spoqa Han Sans Neo" panose="020B0500000000000000" pitchFamily="34" charset="-128"/>
              </a:rPr>
              <a:t>추천</a:t>
            </a:r>
            <a:r>
              <a:rPr kumimoji="1" lang="en-US" altLang="ko-Kore-KR" sz="2400" dirty="0">
                <a:latin typeface="Spoqa Han Sans Neo" panose="020B0500000000000000" pitchFamily="34" charset="-128"/>
                <a:ea typeface="Spoqa Han Sans Neo" panose="020B0500000000000000" pitchFamily="34" charset="-128"/>
              </a:rPr>
              <a:t>: [Chapter 1-5, 9]</a:t>
            </a:r>
          </a:p>
          <a:p>
            <a:pPr marL="457200"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endParaRPr kumimoji="1" lang="en-US" altLang="ko-Kore-KR" sz="2400" dirty="0">
              <a:latin typeface="Spoqa Han Sans Neo" panose="020B0500000000000000" pitchFamily="34" charset="-128"/>
              <a:ea typeface="Spoqa Han Sans Neo" panose="020B0500000000000000" pitchFamily="34" charset="-128"/>
            </a:endParaRPr>
          </a:p>
          <a:p>
            <a:pPr marL="457200"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kumimoji="1" lang="ko-Kore-KR" altLang="en-US" sz="2400" dirty="0">
                <a:latin typeface="Spoqa Han Sans Neo" panose="020B0500000000000000" pitchFamily="34" charset="-128"/>
                <a:ea typeface="Spoqa Han Sans Neo" panose="020B0500000000000000" pitchFamily="34" charset="-128"/>
              </a:rPr>
              <a:t>관련 논문</a:t>
            </a:r>
            <a:endParaRPr kumimoji="1" lang="en-US" altLang="ko-Kore-KR" sz="2400" dirty="0">
              <a:latin typeface="Spoqa Han Sans Neo" panose="020B0500000000000000" pitchFamily="34" charset="-128"/>
              <a:ea typeface="Spoqa Han Sans Neo" panose="020B0500000000000000" pitchFamily="34" charset="-128"/>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D. P. </a:t>
            </a:r>
            <a:r>
              <a:rPr lang="en" altLang="ko-Kore-KR" sz="2400" dirty="0" err="1">
                <a:latin typeface="Spoqa Han Sans Neo" panose="020B0500000000000000" pitchFamily="34" charset="-128"/>
                <a:ea typeface="Spoqa Han Sans Neo" panose="020B0500000000000000" pitchFamily="34" charset="-128"/>
              </a:rPr>
              <a:t>Kingma</a:t>
            </a:r>
            <a:r>
              <a:rPr lang="en" altLang="ko-Kore-KR" sz="2400" dirty="0">
                <a:latin typeface="Spoqa Han Sans Neo" panose="020B0500000000000000" pitchFamily="34" charset="-128"/>
                <a:ea typeface="Spoqa Han Sans Neo" panose="020B0500000000000000" pitchFamily="34" charset="-128"/>
              </a:rPr>
              <a:t> and J. L. Ba, Adam: A Method for Stochastic Optimization, ICLR 2015 </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Liu, Liyuan, et al. "On the variance of the adaptive learning rate and beyond." </a:t>
            </a:r>
            <a:r>
              <a:rPr lang="en" altLang="ko-Kore-KR" sz="2400" dirty="0" err="1">
                <a:latin typeface="Spoqa Han Sans Neo" panose="020B0500000000000000" pitchFamily="34" charset="-128"/>
                <a:ea typeface="Spoqa Han Sans Neo" panose="020B0500000000000000" pitchFamily="34" charset="-128"/>
              </a:rPr>
              <a:t>arXiv</a:t>
            </a:r>
            <a:r>
              <a:rPr lang="en" altLang="ko-Kore-KR" sz="2400" dirty="0">
                <a:latin typeface="Spoqa Han Sans Neo" panose="020B0500000000000000" pitchFamily="34" charset="-128"/>
                <a:ea typeface="Spoqa Han Sans Neo" panose="020B0500000000000000" pitchFamily="34" charset="-128"/>
              </a:rPr>
              <a:t> preprint arXiv:1908.03265 (2019).</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Heo</a:t>
            </a:r>
            <a:r>
              <a:rPr lang="en" altLang="ko-Kore-KR" sz="2400" dirty="0">
                <a:latin typeface="Spoqa Han Sans Neo" panose="020B0500000000000000" pitchFamily="34" charset="-128"/>
                <a:ea typeface="Spoqa Han Sans Neo" panose="020B0500000000000000" pitchFamily="34" charset="-128"/>
              </a:rPr>
              <a:t>, </a:t>
            </a:r>
            <a:r>
              <a:rPr lang="en" altLang="ko-Kore-KR" sz="2400" dirty="0" err="1">
                <a:latin typeface="Spoqa Han Sans Neo" panose="020B0500000000000000" pitchFamily="34" charset="-128"/>
                <a:ea typeface="Spoqa Han Sans Neo" panose="020B0500000000000000" pitchFamily="34" charset="-128"/>
              </a:rPr>
              <a:t>Byeongho</a:t>
            </a:r>
            <a:r>
              <a:rPr lang="en" altLang="ko-Kore-KR" sz="2400" dirty="0">
                <a:latin typeface="Spoqa Han Sans Neo" panose="020B0500000000000000" pitchFamily="34" charset="-128"/>
                <a:ea typeface="Spoqa Han Sans Neo" panose="020B0500000000000000" pitchFamily="34" charset="-128"/>
              </a:rPr>
              <a:t>, et al. "</a:t>
            </a:r>
            <a:r>
              <a:rPr lang="en" altLang="ko-Kore-KR" sz="2400" dirty="0" err="1">
                <a:latin typeface="Spoqa Han Sans Neo" panose="020B0500000000000000" pitchFamily="34" charset="-128"/>
                <a:ea typeface="Spoqa Han Sans Neo" panose="020B0500000000000000" pitchFamily="34" charset="-128"/>
              </a:rPr>
              <a:t>AdamP</a:t>
            </a:r>
            <a:r>
              <a:rPr lang="en" altLang="ko-Kore-KR" sz="2400" dirty="0">
                <a:latin typeface="Spoqa Han Sans Neo" panose="020B0500000000000000" pitchFamily="34" charset="-128"/>
                <a:ea typeface="Spoqa Han Sans Neo" panose="020B0500000000000000" pitchFamily="34" charset="-128"/>
              </a:rPr>
              <a:t>: Slowing down the slowdown for momentum optimizers on scale-invariant weights." </a:t>
            </a:r>
            <a:r>
              <a:rPr lang="en" altLang="ko-Kore-KR" sz="2400" dirty="0" err="1">
                <a:latin typeface="Spoqa Han Sans Neo" panose="020B0500000000000000" pitchFamily="34" charset="-128"/>
                <a:ea typeface="Spoqa Han Sans Neo" panose="020B0500000000000000" pitchFamily="34" charset="-128"/>
              </a:rPr>
              <a:t>arXiv</a:t>
            </a:r>
            <a:r>
              <a:rPr lang="en" altLang="ko-Kore-KR" sz="2400" dirty="0">
                <a:latin typeface="Spoqa Han Sans Neo" panose="020B0500000000000000" pitchFamily="34" charset="-128"/>
                <a:ea typeface="Spoqa Han Sans Neo" panose="020B0500000000000000" pitchFamily="34" charset="-128"/>
              </a:rPr>
              <a:t> preprint arXiv:2006.08217 (2020).</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err="1">
                <a:latin typeface="Spoqa Han Sans Neo" panose="020B0500000000000000" pitchFamily="34" charset="-128"/>
                <a:ea typeface="Spoqa Han Sans Neo" panose="020B0500000000000000" pitchFamily="34" charset="-128"/>
              </a:rPr>
              <a:t>Santurkar</a:t>
            </a:r>
            <a:r>
              <a:rPr lang="en" altLang="ko-Kore-KR" sz="2400" dirty="0">
                <a:latin typeface="Spoqa Han Sans Neo" panose="020B0500000000000000" pitchFamily="34" charset="-128"/>
                <a:ea typeface="Spoqa Han Sans Neo" panose="020B0500000000000000" pitchFamily="34" charset="-128"/>
              </a:rPr>
              <a:t>, </a:t>
            </a:r>
            <a:r>
              <a:rPr lang="en" altLang="ko-Kore-KR" sz="2400" dirty="0" err="1">
                <a:latin typeface="Spoqa Han Sans Neo" panose="020B0500000000000000" pitchFamily="34" charset="-128"/>
                <a:ea typeface="Spoqa Han Sans Neo" panose="020B0500000000000000" pitchFamily="34" charset="-128"/>
              </a:rPr>
              <a:t>Shibani</a:t>
            </a:r>
            <a:r>
              <a:rPr lang="en" altLang="ko-Kore-KR" sz="2400" dirty="0">
                <a:latin typeface="Spoqa Han Sans Neo" panose="020B0500000000000000" pitchFamily="34" charset="-128"/>
                <a:ea typeface="Spoqa Han Sans Neo" panose="020B0500000000000000" pitchFamily="34" charset="-128"/>
              </a:rPr>
              <a:t>, et al. "How does batch normalization help optimization?." Proceedings of the 32nd international conference on neural information processing systems. 2018.</a:t>
            </a: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 altLang="ko-Kore-KR" sz="2400" dirty="0">
                <a:latin typeface="Spoqa Han Sans Neo" panose="020B0500000000000000" pitchFamily="34" charset="-128"/>
                <a:ea typeface="Spoqa Han Sans Neo" panose="020B0500000000000000" pitchFamily="34" charset="-128"/>
              </a:rPr>
              <a:t>Ba, Jimmy Lei, Jamie Ryan </a:t>
            </a:r>
            <a:r>
              <a:rPr lang="en" altLang="ko-Kore-KR" sz="2400" dirty="0" err="1">
                <a:latin typeface="Spoqa Han Sans Neo" panose="020B0500000000000000" pitchFamily="34" charset="-128"/>
                <a:ea typeface="Spoqa Han Sans Neo" panose="020B0500000000000000" pitchFamily="34" charset="-128"/>
              </a:rPr>
              <a:t>Kiros</a:t>
            </a:r>
            <a:r>
              <a:rPr lang="en" altLang="ko-Kore-KR" sz="2400" dirty="0">
                <a:latin typeface="Spoqa Han Sans Neo" panose="020B0500000000000000" pitchFamily="34" charset="-128"/>
                <a:ea typeface="Spoqa Han Sans Neo" panose="020B0500000000000000" pitchFamily="34" charset="-128"/>
              </a:rPr>
              <a:t>, and Geoffrey E. Hinton. "Layer normalization." </a:t>
            </a:r>
            <a:r>
              <a:rPr lang="en" altLang="ko-Kore-KR" sz="2400" dirty="0" err="1">
                <a:latin typeface="Spoqa Han Sans Neo" panose="020B0500000000000000" pitchFamily="34" charset="-128"/>
                <a:ea typeface="Spoqa Han Sans Neo" panose="020B0500000000000000" pitchFamily="34" charset="-128"/>
              </a:rPr>
              <a:t>arXiv</a:t>
            </a:r>
            <a:r>
              <a:rPr lang="en" altLang="ko-Kore-KR" sz="2400" dirty="0">
                <a:latin typeface="Spoqa Han Sans Neo" panose="020B0500000000000000" pitchFamily="34" charset="-128"/>
                <a:ea typeface="Spoqa Han Sans Neo" panose="020B0500000000000000" pitchFamily="34" charset="-128"/>
              </a:rPr>
              <a:t> preprint arXiv:1607.06450 (2016).</a:t>
            </a:r>
          </a:p>
        </p:txBody>
      </p:sp>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4</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0" name="Shape 223">
            <a:extLst>
              <a:ext uri="{FF2B5EF4-FFF2-40B4-BE49-F238E27FC236}">
                <a16:creationId xmlns:a16="http://schemas.microsoft.com/office/drawing/2014/main" id="{E1574121-DB90-E44C-B69D-04D93F18E423}"/>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최적화 </a:t>
            </a:r>
            <a:r>
              <a:rPr lang="en-US" altLang="ko-KR" dirty="0"/>
              <a:t>[Optimization]</a:t>
            </a:r>
            <a:endParaRPr lang="ko-KR" altLang="en-US" dirty="0"/>
          </a:p>
        </p:txBody>
      </p:sp>
    </p:spTree>
    <p:extLst>
      <p:ext uri="{BB962C8B-B14F-4D97-AF65-F5344CB8AC3E}">
        <p14:creationId xmlns:p14="http://schemas.microsoft.com/office/powerpoint/2010/main" val="278786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구성요소</a:t>
            </a:r>
            <a:endParaRPr lang="en-US" altLang="ko-Kore-KR" b="1" dirty="0"/>
          </a:p>
          <a:p>
            <a:pPr>
              <a:spcBef>
                <a:spcPts val="1000"/>
              </a:spcBef>
              <a:defRPr sz="3000" spc="-59">
                <a:latin typeface="SpoqaHanSans-Bold"/>
                <a:ea typeface="SpoqaHanSans-Bold"/>
                <a:cs typeface="SpoqaHanSans-Bold"/>
                <a:sym typeface="SpoqaHanSans-Bold"/>
              </a:defRPr>
            </a:pPr>
            <a:r>
              <a:rPr lang="en-US" altLang="ko-KR" dirty="0"/>
              <a:t>1. </a:t>
            </a:r>
            <a:r>
              <a:rPr lang="ko-KR" altLang="en-US" dirty="0" err="1"/>
              <a:t>합성곱</a:t>
            </a:r>
            <a:r>
              <a:rPr lang="ko-KR" altLang="en-US" dirty="0"/>
              <a:t> 층 </a:t>
            </a:r>
            <a:r>
              <a:rPr lang="en-US" altLang="ko-KR" dirty="0"/>
              <a:t>(convolutional layer) – </a:t>
            </a:r>
            <a:r>
              <a:rPr lang="ko-KR" altLang="en-US" dirty="0" err="1"/>
              <a:t>파라미터</a:t>
            </a:r>
            <a:r>
              <a:rPr lang="ko-KR" altLang="en-US" dirty="0"/>
              <a:t> 공유 </a:t>
            </a:r>
            <a:r>
              <a:rPr lang="en-US" altLang="ko-KR" dirty="0"/>
              <a:t>(parameter sharing) </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34" name="슬라이드 번호 개체 틀 4">
            <a:extLst>
              <a:ext uri="{FF2B5EF4-FFF2-40B4-BE49-F238E27FC236}">
                <a16:creationId xmlns:a16="http://schemas.microsoft.com/office/drawing/2014/main" id="{908893F3-4070-C742-9FB0-381C466B0D88}"/>
              </a:ext>
            </a:extLst>
          </p:cNvPr>
          <p:cNvSpPr>
            <a:spLocks noGrp="1"/>
          </p:cNvSpPr>
          <p:nvPr>
            <p:ph type="sldNum" sz="quarter" idx="12"/>
          </p:nvPr>
        </p:nvSpPr>
        <p:spPr>
          <a:xfrm>
            <a:off x="4446167" y="10843152"/>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2" name="TextBox 11">
            <a:extLst>
              <a:ext uri="{FF2B5EF4-FFF2-40B4-BE49-F238E27FC236}">
                <a16:creationId xmlns:a16="http://schemas.microsoft.com/office/drawing/2014/main" id="{72B4194E-A795-E04D-9306-48C559396052}"/>
              </a:ext>
            </a:extLst>
          </p:cNvPr>
          <p:cNvSpPr txBox="1"/>
          <p:nvPr/>
        </p:nvSpPr>
        <p:spPr>
          <a:xfrm>
            <a:off x="2082127" y="9187215"/>
            <a:ext cx="17600734" cy="4031873"/>
          </a:xfrm>
          <a:prstGeom prst="rect">
            <a:avLst/>
          </a:prstGeom>
          <a:noFill/>
        </p:spPr>
        <p:txBody>
          <a:bodyPr wrap="square" rtlCol="0">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Recap: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파라미터</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공유</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(weight tying):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만약</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우리가 미리 학습과정에서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번 이상 </a:t>
            </a:r>
            <a:r>
              <a:rPr kumimoji="1" lang="en"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weight</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사용해 표현</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en"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representation)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변환하는데</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 변환 과정이 서로 거의 같아야 한다는 사전 지식</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en"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prior knowledge)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있다면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이를 이용</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학습하여야 하는 </a:t>
            </a:r>
            <a:r>
              <a:rPr kumimoji="1" lang="ko-KR" altLang="en-US" sz="3200" b="1" dirty="0" err="1">
                <a:solidFill>
                  <a:srgbClr val="53585F"/>
                </a:solidFill>
                <a:latin typeface="Spoqa Han Sans Neo Bold" panose="020B0500000000000000" pitchFamily="34" charset="-128"/>
                <a:ea typeface="Spoqa Han Sans Neo Bold" panose="020B0500000000000000" pitchFamily="34" charset="-128"/>
                <a:sym typeface="Wingdings" pitchFamily="2" charset="2"/>
              </a:rPr>
              <a:t>파라미터를</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줄인다</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그렇기 때문에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에서 이미지 객체가 어떤 곳에 있든 그 객체의 특징을 일관되게 관찰할 수 있는 것이다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Translate invariant (</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병진 대칭</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하게 작동한다</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p>
        </p:txBody>
      </p:sp>
      <p:pic>
        <p:nvPicPr>
          <p:cNvPr id="11266" name="Picture 2" descr="Fig. 13.2 - Weight sharing">
            <a:extLst>
              <a:ext uri="{FF2B5EF4-FFF2-40B4-BE49-F238E27FC236}">
                <a16:creationId xmlns:a16="http://schemas.microsoft.com/office/drawing/2014/main" id="{870BD50A-3844-8042-B6F0-3093432E0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173" y="3295108"/>
            <a:ext cx="8391752" cy="537766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11F80ED-3712-C04E-A7B4-908DE1F9F139}"/>
              </a:ext>
            </a:extLst>
          </p:cNvPr>
          <p:cNvSpPr/>
          <p:nvPr/>
        </p:nvSpPr>
        <p:spPr>
          <a:xfrm>
            <a:off x="1998386" y="8705357"/>
            <a:ext cx="7753341" cy="369332"/>
          </a:xfrm>
          <a:prstGeom prst="rect">
            <a:avLst/>
          </a:prstGeom>
        </p:spPr>
        <p:txBody>
          <a:bodyPr wrap="none">
            <a:spAutoFit/>
          </a:bodyPr>
          <a:lstStyle/>
          <a:p>
            <a:r>
              <a:rPr lang="ko-Kore-KR" altLang="en-US" dirty="0"/>
              <a:t>https://www.kiv.zcu.cz/studies/predmety/uir/NS/Neocognitron/en/weights.html</a:t>
            </a:r>
          </a:p>
        </p:txBody>
      </p:sp>
      <p:pic>
        <p:nvPicPr>
          <p:cNvPr id="11268" name="Picture 4" descr="Translation invariance. Bottom panel (II): Example images from the two classes. The faces were obtained from the Max-Planck Institute dataset [80] and then contrast normalized and translated over a black background. Top panel (I): The left column shows the results of a test of translation invariance for faces and the right column shows the same test for random noise patterns. The view-based model (blue curve) was built using templates from class A in the top row and class B in the bottom row. The abscissa of each plot shows the maximum invariance range (a distance in pixels) over which target and distractor images were presented. The view-based model was never tested on any of the images that were used as templates. Error bars (+/- one standard deviation) were computed over 5 cross validation runs using different (always independent) template and testing images. ">
            <a:extLst>
              <a:ext uri="{FF2B5EF4-FFF2-40B4-BE49-F238E27FC236}">
                <a16:creationId xmlns:a16="http://schemas.microsoft.com/office/drawing/2014/main" id="{9101B50F-B1BC-8145-B3B4-CFBBD0FC0F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9012"/>
          <a:stretch/>
        </p:blipFill>
        <p:spPr bwMode="auto">
          <a:xfrm>
            <a:off x="11251242" y="3561817"/>
            <a:ext cx="7874000" cy="50832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68FCAF8-838A-914C-96F9-0616A0E01BB3}"/>
              </a:ext>
            </a:extLst>
          </p:cNvPr>
          <p:cNvSpPr/>
          <p:nvPr/>
        </p:nvSpPr>
        <p:spPr>
          <a:xfrm>
            <a:off x="11053058" y="8645017"/>
            <a:ext cx="9001659" cy="646331"/>
          </a:xfrm>
          <a:prstGeom prst="rect">
            <a:avLst/>
          </a:prstGeom>
        </p:spPr>
        <p:txBody>
          <a:bodyPr wrap="square">
            <a:spAutoFit/>
          </a:bodyPr>
          <a:lstStyle/>
          <a:p>
            <a:r>
              <a:rPr lang="en" altLang="ko-Kore-KR" dirty="0">
                <a:solidFill>
                  <a:srgbClr val="222222"/>
                </a:solidFill>
                <a:latin typeface="Arial" panose="020B0604020202020204" pitchFamily="34" charset="0"/>
              </a:rPr>
              <a:t>Image is from </a:t>
            </a:r>
            <a:r>
              <a:rPr lang="en" altLang="ko-Kore-KR" dirty="0" err="1">
                <a:solidFill>
                  <a:srgbClr val="222222"/>
                </a:solidFill>
                <a:latin typeface="Arial" panose="020B0604020202020204" pitchFamily="34" charset="0"/>
              </a:rPr>
              <a:t>Leibo</a:t>
            </a:r>
            <a:r>
              <a:rPr lang="en" altLang="ko-Kore-KR" dirty="0">
                <a:solidFill>
                  <a:srgbClr val="222222"/>
                </a:solidFill>
                <a:latin typeface="Arial" panose="020B0604020202020204" pitchFamily="34" charset="0"/>
              </a:rPr>
              <a:t>, Joel Z., et al. "The invariance hypothesis implies domain-specific regions in visual cortex." </a:t>
            </a:r>
            <a:r>
              <a:rPr lang="en" altLang="ko-Kore-KR" i="1" dirty="0" err="1">
                <a:solidFill>
                  <a:srgbClr val="222222"/>
                </a:solidFill>
                <a:latin typeface="Arial" panose="020B0604020202020204" pitchFamily="34" charset="0"/>
              </a:rPr>
              <a:t>PLoS</a:t>
            </a:r>
            <a:r>
              <a:rPr lang="en" altLang="ko-Kore-KR" i="1" dirty="0">
                <a:solidFill>
                  <a:srgbClr val="222222"/>
                </a:solidFill>
                <a:latin typeface="Arial" panose="020B0604020202020204" pitchFamily="34" charset="0"/>
              </a:rPr>
              <a:t> computational biology</a:t>
            </a:r>
            <a:r>
              <a:rPr lang="en" altLang="ko-Kore-KR" dirty="0">
                <a:solidFill>
                  <a:srgbClr val="222222"/>
                </a:solidFill>
                <a:latin typeface="Arial" panose="020B0604020202020204" pitchFamily="34" charset="0"/>
              </a:rPr>
              <a:t> 11.10 (2015): e1004390.</a:t>
            </a:r>
            <a:endParaRPr lang="ko-Kore-KR" altLang="en-US" dirty="0"/>
          </a:p>
        </p:txBody>
      </p:sp>
      <p:sp>
        <p:nvSpPr>
          <p:cNvPr id="20" name="슬라이드 번호 개체 틀 4">
            <a:extLst>
              <a:ext uri="{FF2B5EF4-FFF2-40B4-BE49-F238E27FC236}">
                <a16:creationId xmlns:a16="http://schemas.microsoft.com/office/drawing/2014/main" id="{3F11A185-CEBD-A04F-B3E2-BA14647E4F29}"/>
              </a:ext>
            </a:extLst>
          </p:cNvPr>
          <p:cNvSpPr txBox="1">
            <a:spLocks/>
          </p:cNvSpPr>
          <p:nvPr/>
        </p:nvSpPr>
        <p:spPr>
          <a:xfrm>
            <a:off x="9448184" y="12996000"/>
            <a:ext cx="5486043" cy="720000"/>
          </a:xfrm>
          <a:prstGeom prst="rect">
            <a:avLst/>
          </a:prstGeom>
        </p:spPr>
        <p:txBody>
          <a:bodyPr vert="horz" lIns="91440" tIns="45720" rIns="91440" bIns="45720" rtlCol="0" anchor="ctr"/>
          <a:lstStyle>
            <a:defPPr>
              <a:defRPr lang="en-US"/>
            </a:defPPr>
            <a:lvl1pPr marL="0" algn="r" defTabSz="457142" rtl="0" eaLnBrk="1" latinLnBrk="0" hangingPunct="1">
              <a:defRPr sz="2400" kern="1200">
                <a:solidFill>
                  <a:schemeClr val="tx1">
                    <a:tint val="75000"/>
                  </a:schemeClr>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12</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0923743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L2-norm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1863364" y="3051774"/>
                <a:ext cx="20655683" cy="10243895"/>
              </a:xfrm>
              <a:prstGeom prst="rect">
                <a:avLst/>
              </a:prstGeom>
              <a:noFill/>
            </p:spPr>
            <p:txBody>
              <a:bodyPr wrap="square" rtlCol="0">
                <a:spAutoFit/>
              </a:bodyPr>
              <a:lstStyle/>
              <a:p>
                <a:r>
                  <a:rPr kumimoji="1" lang="en-US" altLang="ko-KR" sz="4000" dirty="0">
                    <a:latin typeface="Spoqa Han Sans Neo" panose="020B0500000000000000" pitchFamily="34" charset="-128"/>
                    <a:ea typeface="Spoqa Han Sans Neo" panose="020B0500000000000000" pitchFamily="34" charset="-128"/>
                    <a:sym typeface="Wingdings" pitchFamily="2" charset="2"/>
                  </a:rPr>
                  <a:t>Recall: L2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는</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14:m>
                  <m:oMathPara xmlns:m="http://schemas.openxmlformats.org/officeDocument/2006/math">
                    <m:oMathParaPr>
                      <m:jc m:val="centerGroup"/>
                    </m:oMathParaPr>
                    <m:oMath xmlns:m="http://schemas.openxmlformats.org/officeDocument/2006/math">
                      <m:acc>
                        <m:accPr>
                          <m: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f>
                        <m:f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num>
                        <m:den>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라 표현할 수 있고</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pPr/>
                <a14:m>
                  <m:oMathPara xmlns:m="http://schemas.openxmlformats.org/officeDocument/2006/math">
                    <m:oMathParaPr>
                      <m:jc m:val="centerGroup"/>
                    </m:oMathParaPr>
                    <m:oMath xmlns:m="http://schemas.openxmlformats.org/officeDocument/2006/math">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r>
                        <a:rPr kumimoji="1" lang="en-US" altLang="ko-KR" sz="4000" b="0" i="1" smtClean="0">
                          <a:latin typeface="Cambria Math" panose="02040503050406030204" pitchFamily="18" charset="0"/>
                          <a:ea typeface="Cambria Math" panose="02040503050406030204" pitchFamily="18" charset="0"/>
                          <a:sym typeface="Wingdings" pitchFamily="2" charset="2"/>
                        </a:rPr>
                        <m:t>𝐽</m:t>
                      </m:r>
                      <m:d>
                        <m:d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dPr>
                        <m:e>
                          <m:r>
                            <a:rPr kumimoji="1" lang="en-US" altLang="ko-KR" sz="4000" b="0" i="1" smtClean="0">
                              <a:latin typeface="Cambria Math" panose="02040503050406030204" pitchFamily="18" charset="0"/>
                              <a:ea typeface="Cambria Math" panose="02040503050406030204" pitchFamily="18" charset="0"/>
                              <a:sym typeface="Wingdings" pitchFamily="2" charset="2"/>
                            </a:rPr>
                            <m:t>𝑤</m:t>
                          </m:r>
                        </m:e>
                      </m:d>
                      <m:r>
                        <a:rPr kumimoji="1" lang="en-US" altLang="ko-KR" sz="4000" b="0" i="1" smtClean="0">
                          <a:latin typeface="Cambria Math" panose="02040503050406030204" pitchFamily="18" charset="0"/>
                          <a:ea typeface="Cambria Math" panose="02040503050406030204" pitchFamily="18" charset="0"/>
                          <a:sym typeface="Wingdings" pitchFamily="2" charset="2"/>
                        </a:rPr>
                        <m:t>+</m:t>
                      </m:r>
                      <m:r>
                        <a:rPr kumimoji="1" lang="en-US" altLang="ko-KR" sz="4000" b="0" i="1" smtClean="0">
                          <a:latin typeface="Cambria Math" panose="02040503050406030204" pitchFamily="18" charset="0"/>
                          <a:ea typeface="Cambria Math" panose="02040503050406030204" pitchFamily="18" charset="0"/>
                          <a:sym typeface="Wingdings" pitchFamily="2" charset="2"/>
                        </a:rPr>
                        <m:t>𝛼</m:t>
                      </m:r>
                      <m:r>
                        <a:rPr kumimoji="1" lang="en-US" altLang="ko-KR" sz="4000" b="0" i="1" smtClean="0">
                          <a:latin typeface="Cambria Math" panose="02040503050406030204" pitchFamily="18" charset="0"/>
                          <a:ea typeface="Cambria Math" panose="02040503050406030204" pitchFamily="18" charset="0"/>
                          <a:sym typeface="Wingdings" pitchFamily="2" charset="2"/>
                        </a:rPr>
                        <m:t>𝑤</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학습에 의해 최적화하는 값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 </a:t>
                </a:r>
                <a14:m>
                  <m:oMath xmlns:m="http://schemas.openxmlformats.org/officeDocument/2006/math">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m:rPr>
                            <m:sty m:val="p"/>
                          </m:rPr>
                          <a:rPr kumimoji="1" lang="en-US" altLang="ko-KR" sz="4000">
                            <a:latin typeface="Cambria Math" panose="02040503050406030204" pitchFamily="18" charset="0"/>
                            <a:ea typeface="Spoqa Han Sans Neo Bold" panose="020B0500000000000000" pitchFamily="34" charset="-128"/>
                            <a:sym typeface="Wingdings" pitchFamily="2" charset="2"/>
                          </a:rPr>
                          <m:t>w</m:t>
                        </m:r>
                      </m:e>
                      <m:sup>
                        <m:r>
                          <a:rPr kumimoji="1" lang="en-US" altLang="ko-KR" sz="400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에 대해 최적화하는 목적</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함수가 있다고 해보자</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만약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파라미터들이 모두 선형이고 이를</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Taylor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근사 함수를 통해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차 식까지 근사하면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ct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 </m:t>
                      </m:r>
                      <m:r>
                        <a:rPr kumimoji="1" lang="en-US" altLang="ko-KR" sz="400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i="1">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a:latin typeface="Cambria Math" panose="02040503050406030204" pitchFamily="18" charset="0"/>
                              <a:ea typeface="Spoqa Han Sans Neo Bold" panose="020B0500000000000000" pitchFamily="34" charset="-128"/>
                              <a:sym typeface="Wingdings" pitchFamily="2" charset="2"/>
                            </a:rPr>
                            <m:t>1</m:t>
                          </m:r>
                        </m:num>
                        <m:den>
                          <m:r>
                            <a:rPr kumimoji="1" lang="en-US" altLang="ko-KR" sz="4000" i="1">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d>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oMath>
                  </m:oMathPara>
                </a14:m>
                <a:endParaRPr kumimoji="1" lang="en-US" altLang="ko-KR" sz="4000" dirty="0">
                  <a:latin typeface="Spoqa Han Sans Neo" panose="020B0500000000000000" pitchFamily="34" charset="-128"/>
                  <a:ea typeface="Spoqa Han Sans Neo Bold" panose="020B0500000000000000" pitchFamily="34" charset="-128"/>
                  <a:sym typeface="Wingdings" pitchFamily="2" charset="2"/>
                </a:endParaRPr>
              </a:p>
              <a:p>
                <a:br>
                  <a:rPr kumimoji="1" lang="en-US" altLang="ko-KR" sz="4000" dirty="0">
                    <a:latin typeface="Spoqa Han Sans Neo" panose="020B0500000000000000" pitchFamily="34" charset="-128"/>
                    <a:ea typeface="Spoqa Han Sans Neo" panose="020B0500000000000000" pitchFamily="34" charset="-128"/>
                    <a:sym typeface="Wingdings" pitchFamily="2" charset="2"/>
                  </a:rPr>
                </a:br>
                <a:r>
                  <a:rPr kumimoji="1" lang="ko-KR" altLang="en-US" sz="4000" dirty="0">
                    <a:latin typeface="Spoqa Han Sans Neo" panose="020B0500000000000000" pitchFamily="34" charset="-128"/>
                    <a:ea typeface="Spoqa Han Sans Neo" panose="020B0500000000000000" pitchFamily="34" charset="-128"/>
                    <a:sym typeface="Wingdings" pitchFamily="2" charset="2"/>
                  </a:rPr>
                  <a:t>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여기에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L2 </a:t>
                </a:r>
                <a:r>
                  <a:rPr kumimoji="1" lang="en-US" altLang="ko-KR" sz="4000" dirty="0" err="1">
                    <a:latin typeface="Spoqa Han Sans Neo" panose="020B0500000000000000" pitchFamily="34" charset="-128"/>
                    <a:ea typeface="Spoqa Han Sans Neo" panose="020B0500000000000000" pitchFamily="34" charset="-128"/>
                    <a:sym typeface="Wingdings" pitchFamily="2" charset="2"/>
                  </a:rPr>
                  <a:t>regularizer</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붙이면 아래와 같다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14:m>
                  <m:oMathPara xmlns:m="http://schemas.openxmlformats.org/officeDocument/2006/math">
                    <m:oMathParaPr>
                      <m:jc m:val="centerGroup"/>
                    </m:oMathParaPr>
                    <m:oMath xmlns:m="http://schemas.openxmlformats.org/officeDocument/2006/math">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i="1">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a:latin typeface="Cambria Math" panose="02040503050406030204" pitchFamily="18" charset="0"/>
                              <a:ea typeface="Spoqa Han Sans Neo Bold" panose="020B0500000000000000" pitchFamily="34" charset="-128"/>
                              <a:sym typeface="Wingdings" pitchFamily="2" charset="2"/>
                            </a:rPr>
                            <m:t>1</m:t>
                          </m:r>
                        </m:num>
                        <m:den>
                          <m:r>
                            <a:rPr kumimoji="1" lang="en-US" altLang="ko-KR" sz="4000" i="1">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d>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num>
                        <m:den>
                          <m:r>
                            <a:rPr kumimoji="1" lang="en-US" altLang="ko-KR" sz="4000" i="1" dirty="0">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우리는 </a:t>
                </a:r>
                <a14:m>
                  <m:oMath xmlns:m="http://schemas.openxmlformats.org/officeDocument/2006/math">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r>
                      <a:rPr kumimoji="1" lang="en-US" altLang="ko-KR" sz="4000" i="1">
                        <a:latin typeface="Cambria Math" panose="02040503050406030204" pitchFamily="18" charset="0"/>
                        <a:ea typeface="Cambria Math" panose="02040503050406030204" pitchFamily="18" charset="0"/>
                        <a:sym typeface="Wingdings" pitchFamily="2" charset="2"/>
                      </a:rPr>
                      <m:t> </m:t>
                    </m:r>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 되는 때를 구할 것이다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1863364" y="3051774"/>
                <a:ext cx="20655683" cy="10243895"/>
              </a:xfrm>
              <a:prstGeom prst="rect">
                <a:avLst/>
              </a:prstGeom>
              <a:blipFill>
                <a:blip r:embed="rId4"/>
                <a:stretch>
                  <a:fillRect l="-1044" t="-1115" r="-983" b="-1735"/>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42030727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1863364" y="3051774"/>
                <a:ext cx="20655683" cy="10522817"/>
              </a:xfrm>
              <a:prstGeom prst="rect">
                <a:avLst/>
              </a:prstGeom>
              <a:noFill/>
            </p:spPr>
            <p:txBody>
              <a:bodyPr wrap="square" rtlCol="0">
                <a:spAutoFit/>
              </a:bodyPr>
              <a:lstStyle/>
              <a:p>
                <a:pPr/>
                <a:br>
                  <a:rPr kumimoji="1" lang="en-US" altLang="ko-KR" sz="4000" dirty="0">
                    <a:latin typeface="Spoqa Han Sans Neo" panose="020B0500000000000000" pitchFamily="34" charset="-128"/>
                    <a:ea typeface="Spoqa Han Sans Neo" panose="020B0500000000000000" pitchFamily="34" charset="-128"/>
                    <a:sym typeface="Wingdings" pitchFamily="2" charset="2"/>
                  </a:rPr>
                </a:br>
                <a14:m>
                  <m:oMathPara xmlns:m="http://schemas.openxmlformats.org/officeDocument/2006/math">
                    <m:oMathParaPr>
                      <m:jc m:val="centerGroup"/>
                    </m:oMathParaPr>
                    <m:oMath xmlns:m="http://schemas.openxmlformats.org/officeDocument/2006/math">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i="1">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a:latin typeface="Cambria Math" panose="02040503050406030204" pitchFamily="18" charset="0"/>
                              <a:ea typeface="Spoqa Han Sans Neo Bold" panose="020B0500000000000000" pitchFamily="34" charset="-128"/>
                              <a:sym typeface="Wingdings" pitchFamily="2" charset="2"/>
                            </a:rPr>
                            <m:t>1</m:t>
                          </m:r>
                        </m:num>
                        <m:den>
                          <m:r>
                            <a:rPr kumimoji="1" lang="en-US" altLang="ko-KR" sz="4000" i="1">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d>
                      <m:d>
                        <m:d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r>
                            <a:rPr kumimoji="1" lang="en-US" altLang="ko-KR" sz="4000" i="1">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num>
                        <m:den>
                          <m:r>
                            <a:rPr kumimoji="1" lang="en-US" altLang="ko-KR" sz="4000" i="1" dirty="0">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우리는 </a:t>
                </a:r>
                <a14:m>
                  <m:oMath xmlns:m="http://schemas.openxmlformats.org/officeDocument/2006/math">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r>
                      <a:rPr kumimoji="1" lang="en-US" altLang="ko-KR" sz="4000" i="1">
                        <a:latin typeface="Cambria Math" panose="02040503050406030204" pitchFamily="18" charset="0"/>
                        <a:ea typeface="Cambria Math" panose="02040503050406030204" pitchFamily="18" charset="0"/>
                        <a:sym typeface="Wingdings" pitchFamily="2" charset="2"/>
                      </a:rPr>
                      <m:t> </m:t>
                    </m:r>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 되는 때를 구할 것이다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r>
                        <a:rPr kumimoji="1" lang="en-US" altLang="ko-KR" sz="4000" i="1">
                          <a:latin typeface="Cambria Math" panose="02040503050406030204" pitchFamily="18" charset="0"/>
                          <a:ea typeface="Cambria Math" panose="02040503050406030204" pitchFamily="18" charset="0"/>
                          <a:sym typeface="Wingdings" pitchFamily="2" charset="2"/>
                        </a:rPr>
                        <m:t> </m:t>
                      </m:r>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oMath>
                  </m:oMathPara>
                </a14:m>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ctr"/>
                <a14:m>
                  <m:oMathPara xmlns:m="http://schemas.openxmlformats.org/officeDocument/2006/math">
                    <m:oMathParaPr>
                      <m:jc m:val="centerGroup"/>
                    </m:oMathParaPr>
                    <m:oMath xmlns:m="http://schemas.openxmlformats.org/officeDocument/2006/math">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𝐻</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ctr"/>
                <a14:m>
                  <m:oMathPara xmlns:m="http://schemas.openxmlformats.org/officeDocument/2006/math">
                    <m:oMathParaPr>
                      <m:jc m:val="centerGroup"/>
                    </m:oMathParaPr>
                    <m:oMath xmlns:m="http://schemas.openxmlformats.org/officeDocument/2006/math">
                      <m:acc>
                        <m:accPr>
                          <m: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acc>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𝐻</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r>
                  <a:rPr kumimoji="1" lang="en-US" altLang="ko-KR" sz="4000" dirty="0">
                    <a:latin typeface="Spoqa Han Sans Neo" panose="020B0500000000000000" pitchFamily="34" charset="-128"/>
                    <a:ea typeface="Spoqa Han Sans Neo" panose="020B0500000000000000" pitchFamily="34" charset="-128"/>
                    <a:sym typeface="Wingdings" pitchFamily="2" charset="2"/>
                  </a:rPr>
                  <a:t>Eigenvalue decomposition</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에 의해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pPr algn="just"/>
                <a:endParaRPr kumimoji="1" lang="en-US" altLang="ko-KR" sz="4000" i="1" dirty="0">
                  <a:latin typeface="Cambria Math" panose="02040503050406030204" pitchFamily="18" charset="0"/>
                  <a:ea typeface="Spoqa Han Sans Neo Bold" panose="020B0500000000000000" pitchFamily="34" charset="-128"/>
                  <a:sym typeface="Wingdings" pitchFamily="2" charset="2"/>
                </a:endParaRPr>
              </a:p>
              <a:p>
                <a:pPr algn="just"/>
                <a14:m>
                  <m:oMathPara xmlns:m="http://schemas.openxmlformats.org/officeDocument/2006/math">
                    <m:oMathParaPr>
                      <m:jc m:val="centerGroup"/>
                    </m:oMathParaPr>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e>
                        <m:sup>
                          <m:r>
                            <m:rPr>
                              <m:sty m:val="p"/>
                            </m:rPr>
                            <a:rPr kumimoji="1" lang="en-US" altLang="ko-KR" sz="4000" b="0" i="0" dirty="0" smtClean="0">
                              <a:latin typeface="Cambria Math" panose="02040503050406030204" pitchFamily="18" charset="0"/>
                              <a:ea typeface="Spoqa Han Sans Neo Bold" panose="020B0500000000000000" pitchFamily="34" charset="-128"/>
                              <a:sym typeface="Wingdings" pitchFamily="2" charset="2"/>
                            </a:rPr>
                            <m:t>T</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oMath>
                  </m:oMathPara>
                </a14:m>
                <a:br>
                  <a:rPr kumimoji="1" lang="en-US" altLang="ko-KR" sz="4000" dirty="0">
                    <a:latin typeface="Spoqa Han Sans Neo" panose="020B0500000000000000" pitchFamily="34" charset="-128"/>
                    <a:ea typeface="Spoqa Han Sans Neo Bold" panose="020B0500000000000000" pitchFamily="34" charset="-128"/>
                    <a:sym typeface="Wingdings" pitchFamily="2" charset="2"/>
                  </a:rPr>
                </a:br>
                <a:endParaRPr kumimoji="1" lang="en-US" altLang="ko-KR" sz="4000" dirty="0">
                  <a:latin typeface="Spoqa Han Sans Neo" panose="020B0500000000000000" pitchFamily="34" charset="-128"/>
                  <a:ea typeface="Spoqa Han Sans Neo Bold" panose="020B0500000000000000" pitchFamily="34" charset="-128"/>
                  <a:sym typeface="Wingdings" pitchFamily="2" charset="2"/>
                </a:endParaRPr>
              </a:p>
              <a:p>
                <a:pPr algn="just"/>
                <a14:m>
                  <m:oMathPara xmlns:m="http://schemas.openxmlformats.org/officeDocument/2006/math">
                    <m:oMathParaPr>
                      <m:jc m:val="centerGroup"/>
                    </m:oMathParaPr>
                    <m:oMath xmlns:m="http://schemas.openxmlformats.org/officeDocument/2006/math">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𝑑𝑖𝑎𝑔𝑜𝑛𝑎𝑙</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 </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𝑚𝑎𝑡𝑟𝑖𝑥</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 </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𝑜𝑓</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 </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𝑒𝑖𝑔𝑒𝑛𝑣𝑎𝑙𝑢𝑒𝑠</m:t>
                      </m:r>
                    </m:oMath>
                  </m:oMathPara>
                </a14:m>
                <a:endParaRPr kumimoji="1" lang="en-US" altLang="ko-KR" sz="4000" b="0" dirty="0">
                  <a:latin typeface="Spoqa Han Sans Neo" panose="020B0500000000000000" pitchFamily="34" charset="-128"/>
                  <a:ea typeface="Cambria Math" panose="02040503050406030204" pitchFamily="18" charset="0"/>
                  <a:sym typeface="Wingdings" pitchFamily="2" charset="2"/>
                </a:endParaRPr>
              </a:p>
              <a:p>
                <a:pPr algn="just"/>
                <a14:m>
                  <m:oMathPara xmlns:m="http://schemas.openxmlformats.org/officeDocument/2006/math">
                    <m:oMathParaPr>
                      <m:jc m:val="centerGroup"/>
                    </m:oMathParaPr>
                    <m:oMath xmlns:m="http://schemas.openxmlformats.org/officeDocument/2006/math">
                      <m:r>
                        <a:rPr kumimoji="1" lang="en-US" altLang="ko-KR" sz="4000" b="0" i="1" smtClean="0">
                          <a:latin typeface="Cambria Math" panose="02040503050406030204" pitchFamily="18" charset="0"/>
                          <a:ea typeface="Cambria Math" panose="02040503050406030204" pitchFamily="18" charset="0"/>
                          <a:sym typeface="Wingdings" pitchFamily="2" charset="2"/>
                        </a:rPr>
                        <m:t>𝑄</m:t>
                      </m:r>
                      <m:r>
                        <a:rPr kumimoji="1" lang="en-US" altLang="ko-KR" sz="4000" b="0" i="1" smtClean="0">
                          <a:latin typeface="Cambria Math" panose="02040503050406030204" pitchFamily="18" charset="0"/>
                          <a:ea typeface="Cambria Math" panose="02040503050406030204" pitchFamily="18" charset="0"/>
                          <a:sym typeface="Wingdings" pitchFamily="2" charset="2"/>
                        </a:rPr>
                        <m:t>:</m:t>
                      </m:r>
                      <m:r>
                        <a:rPr kumimoji="1" lang="en-US" altLang="ko-KR" sz="4000" b="0" i="1" smtClean="0">
                          <a:latin typeface="Cambria Math" panose="02040503050406030204" pitchFamily="18" charset="0"/>
                          <a:ea typeface="Cambria Math" panose="02040503050406030204" pitchFamily="18" charset="0"/>
                          <a:sym typeface="Wingdings" pitchFamily="2" charset="2"/>
                        </a:rPr>
                        <m:t>𝑜𝑟𝑡h𝑜𝑛𝑜𝑟𝑚𝑎𝑙</m:t>
                      </m:r>
                      <m:r>
                        <a:rPr kumimoji="1" lang="en-US" altLang="ko-KR" sz="4000" b="0" i="1" smtClean="0">
                          <a:latin typeface="Cambria Math" panose="02040503050406030204" pitchFamily="18" charset="0"/>
                          <a:ea typeface="Cambria Math" panose="02040503050406030204" pitchFamily="18" charset="0"/>
                          <a:sym typeface="Wingdings" pitchFamily="2" charset="2"/>
                        </a:rPr>
                        <m:t> </m:t>
                      </m:r>
                      <m:r>
                        <a:rPr kumimoji="1" lang="en-US" altLang="ko-KR" sz="4000" b="0" i="1" smtClean="0">
                          <a:latin typeface="Cambria Math" panose="02040503050406030204" pitchFamily="18" charset="0"/>
                          <a:ea typeface="Cambria Math" panose="02040503050406030204" pitchFamily="18" charset="0"/>
                          <a:sym typeface="Wingdings" pitchFamily="2" charset="2"/>
                        </a:rPr>
                        <m:t>𝑚𝑎𝑡𝑟𝑖𝑥</m:t>
                      </m:r>
                      <m:r>
                        <a:rPr kumimoji="1" lang="en-US" altLang="ko-KR" sz="4000" b="0" i="1" smtClean="0">
                          <a:latin typeface="Cambria Math" panose="02040503050406030204" pitchFamily="18" charset="0"/>
                          <a:ea typeface="Cambria Math" panose="02040503050406030204" pitchFamily="18" charset="0"/>
                          <a:sym typeface="Wingdings" pitchFamily="2" charset="2"/>
                        </a:rPr>
                        <m:t> </m:t>
                      </m:r>
                      <m:r>
                        <a:rPr kumimoji="1" lang="en-US" altLang="ko-KR" sz="4000" b="0" i="1" smtClean="0">
                          <a:latin typeface="Cambria Math" panose="02040503050406030204" pitchFamily="18" charset="0"/>
                          <a:ea typeface="Cambria Math" panose="02040503050406030204" pitchFamily="18" charset="0"/>
                          <a:sym typeface="Wingdings" pitchFamily="2" charset="2"/>
                        </a:rPr>
                        <m:t>𝑜𝑓</m:t>
                      </m:r>
                      <m:r>
                        <a:rPr kumimoji="1" lang="en-US" altLang="ko-KR" sz="4000" b="0" i="1" smtClean="0">
                          <a:latin typeface="Cambria Math" panose="02040503050406030204" pitchFamily="18" charset="0"/>
                          <a:ea typeface="Cambria Math" panose="02040503050406030204" pitchFamily="18" charset="0"/>
                          <a:sym typeface="Wingdings" pitchFamily="2" charset="2"/>
                        </a:rPr>
                        <m:t> </m:t>
                      </m:r>
                      <m:r>
                        <a:rPr kumimoji="1" lang="en-US" altLang="ko-KR" sz="4000" b="0" i="1" smtClean="0">
                          <a:latin typeface="Cambria Math" panose="02040503050406030204" pitchFamily="18" charset="0"/>
                          <a:ea typeface="Cambria Math" panose="02040503050406030204" pitchFamily="18" charset="0"/>
                          <a:sym typeface="Wingdings" pitchFamily="2" charset="2"/>
                        </a:rPr>
                        <m:t>𝑒𝑖𝑔𝑒𝑛𝑣𝑎𝑙𝑢𝑒𝑠</m:t>
                      </m:r>
                    </m:oMath>
                  </m:oMathPara>
                </a14:m>
                <a:endParaRPr kumimoji="1" lang="en-US" altLang="ko-KR" sz="4000" b="0" dirty="0">
                  <a:latin typeface="Spoqa Han Sans Neo" panose="020B0500000000000000" pitchFamily="34" charset="-128"/>
                  <a:ea typeface="Cambria Math" panose="02040503050406030204" pitchFamily="18" charset="0"/>
                  <a:sym typeface="Wingdings" pitchFamily="2" charset="2"/>
                </a:endParaRPr>
              </a:p>
              <a:p>
                <a:pPr algn="just"/>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일</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때</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𝑄</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만족한다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1863364" y="3051774"/>
                <a:ext cx="20655683" cy="10522817"/>
              </a:xfrm>
              <a:prstGeom prst="rect">
                <a:avLst/>
              </a:prstGeom>
              <a:blipFill>
                <a:blip r:embed="rId4"/>
                <a:stretch>
                  <a:fillRect l="-1044" b="-1568"/>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850114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2279000" y="4509250"/>
                <a:ext cx="20655683" cy="6980437"/>
              </a:xfrm>
              <a:prstGeom prst="rect">
                <a:avLst/>
              </a:prstGeom>
              <a:noFill/>
            </p:spPr>
            <p:txBody>
              <a:bodyPr wrap="square" rtlCol="0">
                <a:spAutoFit/>
              </a:bodyPr>
              <a:lstStyle/>
              <a:p>
                <a:pPr/>
                <a:br>
                  <a:rPr kumimoji="1" lang="en-US" altLang="ko-KR" sz="4000" dirty="0">
                    <a:latin typeface="Spoqa Han Sans Neo" panose="020B0500000000000000" pitchFamily="34" charset="-128"/>
                    <a:ea typeface="Spoqa Han Sans Neo" panose="020B0500000000000000" pitchFamily="34" charset="-128"/>
                    <a:sym typeface="Wingdings" pitchFamily="2" charset="2"/>
                  </a:rPr>
                </a:br>
                <a14:m>
                  <m:oMathPara xmlns:m="http://schemas.openxmlformats.org/officeDocument/2006/math">
                    <m:oMathParaPr>
                      <m:jc m:val="centerGroup"/>
                    </m:oMathParaPr>
                    <m:oMath xmlns:m="http://schemas.openxmlformats.org/officeDocument/2006/math">
                      <m:acc>
                        <m:accPr>
                          <m: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acc>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𝑄</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14:m>
                  <m:oMath xmlns:m="http://schemas.openxmlformats.org/officeDocument/2006/math">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는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에 비례해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scaling</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되는데</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에 의해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decay</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효과가 있다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marL="571500" indent="-571500">
                  <a:buFont typeface="Wingdings" pitchFamily="2" charset="2"/>
                  <a:buChar char="à"/>
                </a:pP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즉</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H</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의 </a:t>
                </a:r>
                <a:r>
                  <a:rPr kumimoji="1" lang="en-US" altLang="ko-KR" sz="4000" dirty="0" err="1">
                    <a:latin typeface="Spoqa Han Sans Neo" panose="020B0500000000000000" pitchFamily="34" charset="-128"/>
                    <a:ea typeface="Spoqa Han Sans Neo" panose="020B0500000000000000" pitchFamily="34" charset="-128"/>
                    <a:sym typeface="Wingdings" pitchFamily="2" charset="2"/>
                  </a:rPr>
                  <a:t>i</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번째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eigenvector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b>
                      <m:sSubPr>
                        <m:ctrlPr>
                          <a:rPr kumimoji="1" lang="en-US" altLang="ko-KR" sz="4000" i="1" dirty="0">
                            <a:latin typeface="Cambria Math" panose="02040503050406030204" pitchFamily="18" charset="0"/>
                            <a:ea typeface="Cambria Math" panose="02040503050406030204" pitchFamily="18" charset="0"/>
                            <a:sym typeface="Wingdings" pitchFamily="2" charset="2"/>
                          </a:rPr>
                        </m:ctrlPr>
                      </m:sSubPr>
                      <m:e>
                        <m:r>
                          <a:rPr kumimoji="1" lang="en-US" altLang="ko-KR" sz="4000" i="1" dirty="0">
                            <a:latin typeface="Cambria Math" panose="02040503050406030204" pitchFamily="18" charset="0"/>
                            <a:ea typeface="Cambria Math" panose="02040503050406030204" pitchFamily="18" charset="0"/>
                            <a:sym typeface="Wingdings" pitchFamily="2" charset="2"/>
                          </a:rPr>
                          <m:t>𝜆</m:t>
                        </m:r>
                      </m:e>
                      <m:sub>
                        <m:r>
                          <a:rPr kumimoji="1" lang="en-US" altLang="ko-KR" sz="4000" i="1" dirty="0">
                            <a:latin typeface="Cambria Math" panose="02040503050406030204" pitchFamily="18" charset="0"/>
                            <a:ea typeface="Cambria Math" panose="02040503050406030204" pitchFamily="18" charset="0"/>
                            <a:sym typeface="Wingdings" pitchFamily="2" charset="2"/>
                          </a:rPr>
                          <m:t>𝑖</m:t>
                        </m:r>
                      </m:sub>
                    </m:sSub>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하면</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f>
                        <m:f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fPr>
                        <m:num>
                          <m:sSub>
                            <m:sSub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b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𝜆</m:t>
                              </m:r>
                            </m:e>
                            <m:sub>
                              <m:r>
                                <a:rPr kumimoji="1" lang="en-US" altLang="ko-KR" sz="4000" b="0" i="1" dirty="0" smtClean="0">
                                  <a:latin typeface="Cambria Math" panose="02040503050406030204" pitchFamily="18" charset="0"/>
                                  <a:ea typeface="Cambria Math" panose="02040503050406030204" pitchFamily="18" charset="0"/>
                                  <a:sym typeface="Wingdings" pitchFamily="2" charset="2"/>
                                </a:rPr>
                                <m:t>𝑖</m:t>
                              </m:r>
                            </m:sub>
                          </m:sSub>
                        </m:num>
                        <m:den>
                          <m:sSub>
                            <m:sSubPr>
                              <m:ctrlPr>
                                <a:rPr kumimoji="1" lang="en-US" altLang="ko-KR" sz="4000" i="1" dirty="0">
                                  <a:latin typeface="Cambria Math" panose="02040503050406030204" pitchFamily="18" charset="0"/>
                                  <a:ea typeface="Cambria Math" panose="02040503050406030204" pitchFamily="18" charset="0"/>
                                  <a:sym typeface="Wingdings" pitchFamily="2" charset="2"/>
                                </a:rPr>
                              </m:ctrlPr>
                            </m:sSubPr>
                            <m:e>
                              <m:r>
                                <a:rPr kumimoji="1" lang="en-US" altLang="ko-KR" sz="4000" i="1" dirty="0">
                                  <a:latin typeface="Cambria Math" panose="02040503050406030204" pitchFamily="18" charset="0"/>
                                  <a:ea typeface="Cambria Math" panose="02040503050406030204" pitchFamily="18" charset="0"/>
                                  <a:sym typeface="Wingdings" pitchFamily="2" charset="2"/>
                                </a:rPr>
                                <m:t>𝜆</m:t>
                              </m:r>
                            </m:e>
                            <m:sub>
                              <m:r>
                                <a:rPr kumimoji="1" lang="en-US" altLang="ko-KR" sz="4000" i="1" dirty="0">
                                  <a:latin typeface="Cambria Math" panose="02040503050406030204" pitchFamily="18" charset="0"/>
                                  <a:ea typeface="Cambria Math" panose="02040503050406030204" pitchFamily="18" charset="0"/>
                                  <a:sym typeface="Wingdings" pitchFamily="2" charset="2"/>
                                </a:rPr>
                                <m:t>𝑖</m:t>
                              </m:r>
                            </m:sub>
                          </m:sSub>
                          <m:r>
                            <a:rPr kumimoji="1" lang="en-US" altLang="ko-KR" sz="4000" b="0" i="1" dirty="0" smtClean="0">
                              <a:latin typeface="Cambria Math" panose="02040503050406030204" pitchFamily="18" charset="0"/>
                              <a:ea typeface="Cambria Math" panose="02040503050406030204" pitchFamily="18" charset="0"/>
                              <a:sym typeface="Wingdings" pitchFamily="2" charset="2"/>
                            </a:rPr>
                            <m:t>+</m:t>
                          </m:r>
                          <m:r>
                            <a:rPr kumimoji="1" lang="en-US" altLang="ko-KR" sz="4000" b="0" i="1" dirty="0" smtClean="0">
                              <a:latin typeface="Cambria Math" panose="02040503050406030204" pitchFamily="18" charset="0"/>
                              <a:ea typeface="Cambria Math" panose="02040503050406030204" pitchFamily="18" charset="0"/>
                              <a:sym typeface="Wingdings" pitchFamily="2" charset="2"/>
                            </a:rPr>
                            <m:t>𝛼</m:t>
                          </m:r>
                        </m:den>
                      </m:f>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다음과 같이 스케일링 된다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14:m>
                  <m:oMath xmlns:m="http://schemas.openxmlformats.org/officeDocument/2006/math">
                    <m:r>
                      <a:rPr kumimoji="1" lang="en-US" altLang="ko-KR" sz="4000" i="1" dirty="0">
                        <a:latin typeface="Cambria Math" panose="02040503050406030204" pitchFamily="18" charset="0"/>
                        <a:ea typeface="Cambria Math" panose="02040503050406030204" pitchFamily="18" charset="0"/>
                        <a:sym typeface="Wingdings" pitchFamily="2" charset="2"/>
                      </a:rPr>
                      <m:t>𝛼</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가 </a:t>
                </a:r>
                <a14:m>
                  <m:oMath xmlns:m="http://schemas.openxmlformats.org/officeDocument/2006/math">
                    <m:r>
                      <a:rPr kumimoji="1" lang="en-US" altLang="ko-KR" sz="4000" i="1" dirty="0">
                        <a:latin typeface="Cambria Math" panose="02040503050406030204" pitchFamily="18" charset="0"/>
                        <a:ea typeface="Cambria Math" panose="02040503050406030204" pitchFamily="18" charset="0"/>
                        <a:sym typeface="Wingdings" pitchFamily="2" charset="2"/>
                      </a:rPr>
                      <m:t>𝜆</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보다 클수록 큰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regularization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효과</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2279000" y="4509250"/>
                <a:ext cx="20655683" cy="6980437"/>
              </a:xfrm>
              <a:prstGeom prst="rect">
                <a:avLst/>
              </a:prstGeom>
              <a:blipFill>
                <a:blip r:embed="rId4"/>
                <a:stretch>
                  <a:fillRect l="-1045" b="-1818"/>
                </a:stretch>
              </a:blipFill>
            </p:spPr>
            <p:txBody>
              <a:bodyPr/>
              <a:lstStyle/>
              <a:p>
                <a:r>
                  <a:rPr lang="ko-Kore-KR" altLang="en-US">
                    <a:noFill/>
                  </a:rPr>
                  <a:t> </a:t>
                </a:r>
              </a:p>
            </p:txBody>
          </p:sp>
        </mc:Fallback>
      </mc:AlternateContent>
      <p:pic>
        <p:nvPicPr>
          <p:cNvPr id="11" name="그림 10">
            <a:extLst>
              <a:ext uri="{FF2B5EF4-FFF2-40B4-BE49-F238E27FC236}">
                <a16:creationId xmlns:a16="http://schemas.microsoft.com/office/drawing/2014/main" id="{9EB92F4C-7B3A-6145-A0FA-FBD3325E73D7}"/>
              </a:ext>
            </a:extLst>
          </p:cNvPr>
          <p:cNvPicPr>
            <a:picLocks noChangeAspect="1"/>
          </p:cNvPicPr>
          <p:nvPr/>
        </p:nvPicPr>
        <p:blipFill rotWithShape="1">
          <a:blip r:embed="rId5"/>
          <a:srcRect l="49756"/>
          <a:stretch/>
        </p:blipFill>
        <p:spPr>
          <a:xfrm>
            <a:off x="17456727" y="2995213"/>
            <a:ext cx="5147286" cy="5311386"/>
          </a:xfrm>
          <a:prstGeom prst="rect">
            <a:avLst/>
          </a:prstGeom>
        </p:spPr>
      </p:pic>
    </p:spTree>
    <p:extLst>
      <p:ext uri="{BB962C8B-B14F-4D97-AF65-F5344CB8AC3E}">
        <p14:creationId xmlns:p14="http://schemas.microsoft.com/office/powerpoint/2010/main" val="8050912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2210341" y="2965618"/>
                <a:ext cx="20648071" cy="10511852"/>
              </a:xfrm>
              <a:prstGeom prst="rect">
                <a:avLst/>
              </a:prstGeom>
              <a:noFill/>
            </p:spPr>
            <p:txBody>
              <a:bodyPr wrap="square" rtlCol="0">
                <a:spAutoFit/>
              </a:bodyPr>
              <a:lstStyle/>
              <a:p>
                <a:r>
                  <a:rPr kumimoji="1" lang="en-US" altLang="ko-KR" sz="4000" b="1" dirty="0">
                    <a:latin typeface="Spoqa Han Sans Neo Bold" panose="020B0500000000000000" pitchFamily="34" charset="-128"/>
                    <a:ea typeface="Spoqa Han Sans Neo Bold" panose="020B0500000000000000" pitchFamily="34" charset="-128"/>
                    <a:sym typeface="Wingdings" pitchFamily="2" charset="2"/>
                  </a:rPr>
                  <a:t>Early Stopping: </a:t>
                </a:r>
                <a:r>
                  <a:rPr kumimoji="1" lang="ko-KR" altLang="en-US" sz="4000" b="1" dirty="0" err="1">
                    <a:latin typeface="Spoqa Han Sans Neo Bold" panose="020B0500000000000000" pitchFamily="34" charset="-128"/>
                    <a:ea typeface="Spoqa Han Sans Neo Bold" panose="020B0500000000000000" pitchFamily="34" charset="-128"/>
                    <a:sym typeface="Wingdings" pitchFamily="2" charset="2"/>
                  </a:rPr>
                  <a:t>점화식으로</a:t>
                </a:r>
                <a:r>
                  <a:rPr kumimoji="1" lang="ko-KR" altLang="en-US" sz="4000" b="1" dirty="0">
                    <a:latin typeface="Spoqa Han Sans Neo Bold" panose="020B0500000000000000" pitchFamily="34" charset="-128"/>
                    <a:ea typeface="Spoqa Han Sans Neo Bold" panose="020B0500000000000000" pitchFamily="34" charset="-128"/>
                    <a:sym typeface="Wingdings" pitchFamily="2" charset="2"/>
                  </a:rPr>
                  <a:t> 보자</a:t>
                </a:r>
                <a:endParaRPr kumimoji="1" lang="en-US" altLang="ko-KR" sz="4000" b="1" dirty="0">
                  <a:latin typeface="Spoqa Han Sans Neo Bold" panose="020B0500000000000000" pitchFamily="34" charset="-128"/>
                  <a:ea typeface="Spoqa Han Sans Neo Bold"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학습에 의해 최적화하는 값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 </a:t>
                </a:r>
                <a14:m>
                  <m:oMath xmlns:m="http://schemas.openxmlformats.org/officeDocument/2006/math">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m:rPr>
                            <m:sty m:val="p"/>
                          </m:rPr>
                          <a:rPr kumimoji="1" lang="en-US" altLang="ko-KR" sz="4000" b="0" i="0">
                            <a:latin typeface="Cambria Math" panose="02040503050406030204" pitchFamily="18" charset="0"/>
                            <a:ea typeface="Spoqa Han Sans Neo Bold" panose="020B0500000000000000" pitchFamily="34" charset="-128"/>
                            <a:sym typeface="Wingdings" pitchFamily="2" charset="2"/>
                          </a:rPr>
                          <m:t>w</m:t>
                        </m:r>
                      </m:e>
                      <m:sup>
                        <m:r>
                          <a:rPr kumimoji="1" lang="en-US" altLang="ko-KR" sz="4000" b="0" i="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에 대해 최적화하는 목적</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함수가 있다고 해보자</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만약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weight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파라미터들이 모두 선형이고 이를</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Taylor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근사 함수를 통해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차 식까지 근사하면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b="0" i="1" dirty="0">
                  <a:latin typeface="Cambria Math" panose="02040503050406030204" pitchFamily="18" charset="0"/>
                  <a:ea typeface="Spoqa Han Sans Neo Bold"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acc>
                        <m:accPr>
                          <m: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𝐽</m:t>
                          </m:r>
                        </m:e>
                      </m:acc>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 </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𝐽</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i="1">
                          <a:latin typeface="Cambria Math" panose="02040503050406030204" pitchFamily="18" charset="0"/>
                          <a:ea typeface="Spoqa Han Sans Neo Bold" panose="020B0500000000000000" pitchFamily="34" charset="-128"/>
                          <a:sym typeface="Wingdings" pitchFamily="2" charset="2"/>
                        </a:rPr>
                        <m:t> </m:t>
                      </m:r>
                      <m:f>
                        <m:f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fPr>
                        <m:num>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1</m:t>
                          </m:r>
                        </m:num>
                        <m:den>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2</m:t>
                          </m:r>
                        </m:den>
                      </m:f>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up>
                              </m:sSup>
                            </m:e>
                          </m:d>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𝐻</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a:latin typeface="Cambria Math" panose="02040503050406030204" pitchFamily="18" charset="0"/>
                        <a:ea typeface="Cambria Math" panose="02040503050406030204" pitchFamily="18" charset="0"/>
                        <a:sym typeface="Wingdings" pitchFamily="2" charset="2"/>
                      </a:rPr>
                      <m:t>𝑤</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에 대해 미분하면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gradient(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변화도</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는</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b="0" i="1" dirty="0">
                  <a:latin typeface="Cambria Math" panose="02040503050406030204" pitchFamily="18" charset="0"/>
                  <a:ea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kumimoji="1" lang="en-US" altLang="ko-KR" sz="4000" b="0" i="1" smtClean="0">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b="0" i="1" smtClean="0">
                              <a:latin typeface="Cambria Math" panose="02040503050406030204" pitchFamily="18" charset="0"/>
                              <a:ea typeface="Cambria Math" panose="02040503050406030204" pitchFamily="18" charset="0"/>
                              <a:sym typeface="Wingdings" pitchFamily="2" charset="2"/>
                            </a:rPr>
                            <m:t>𝑤</m:t>
                          </m:r>
                        </m:sub>
                      </m:sSub>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m:rPr>
                              <m:sty m:val="p"/>
                            </m:rPr>
                            <a:rPr kumimoji="1" lang="en-US" altLang="ko-KR" sz="4000" i="1" dirty="0">
                              <a:latin typeface="Cambria Math" panose="02040503050406030204" pitchFamily="18" charset="0"/>
                              <a:ea typeface="Spoqa Han Sans Neo Bold" panose="020B0500000000000000" pitchFamily="34" charset="-128"/>
                              <a:sym typeface="Wingdings" pitchFamily="2" charset="2"/>
                            </a:rPr>
                            <m:t>J</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 −</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e>
                      </m:d>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가 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즉</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모델 업데이트 식은</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𝑡</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𝜂</m:t>
                    </m:r>
                    <m:sSub>
                      <m:sSubPr>
                        <m:ctrlPr>
                          <a:rPr kumimoji="1" lang="en-US" altLang="ko-KR" sz="4000" i="1">
                            <a:latin typeface="Cambria Math" panose="02040503050406030204" pitchFamily="18" charset="0"/>
                            <a:ea typeface="Cambria Math" panose="02040503050406030204" pitchFamily="18" charset="0"/>
                            <a:sym typeface="Wingdings" pitchFamily="2" charset="2"/>
                          </a:rPr>
                        </m:ctrlPr>
                      </m:sSubPr>
                      <m:e>
                        <m:r>
                          <m:rPr>
                            <m:sty m:val="p"/>
                          </m:rPr>
                          <a:rPr kumimoji="1" lang="en-US" altLang="ko-KR" sz="4000" i="1">
                            <a:latin typeface="Cambria Math" panose="02040503050406030204" pitchFamily="18" charset="0"/>
                            <a:ea typeface="Cambria Math" panose="02040503050406030204" pitchFamily="18" charset="0"/>
                            <a:sym typeface="Wingdings" pitchFamily="2" charset="2"/>
                          </a:rPr>
                          <m:t>∇</m:t>
                        </m:r>
                      </m:e>
                      <m:sub>
                        <m:r>
                          <a:rPr kumimoji="1" lang="en-US" altLang="ko-KR" sz="4000" i="1">
                            <a:latin typeface="Cambria Math" panose="02040503050406030204" pitchFamily="18" charset="0"/>
                            <a:ea typeface="Cambria Math" panose="02040503050406030204" pitchFamily="18" charset="0"/>
                            <a:sym typeface="Wingdings" pitchFamily="2" charset="2"/>
                          </a:rPr>
                          <m:t>𝑤</m:t>
                        </m:r>
                      </m:sub>
                    </m:sSub>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m:rPr>
                            <m:sty m:val="p"/>
                          </m:rPr>
                          <a:rPr kumimoji="1" lang="en-US" altLang="ko-KR" sz="4000" i="1" dirty="0">
                            <a:latin typeface="Cambria Math" panose="02040503050406030204" pitchFamily="18" charset="0"/>
                            <a:ea typeface="Spoqa Han Sans Neo Bold" panose="020B0500000000000000" pitchFamily="34" charset="-128"/>
                            <a:sym typeface="Wingdings" pitchFamily="2" charset="2"/>
                          </a:rPr>
                          <m:t>J</m:t>
                        </m:r>
                      </m:e>
                    </m:acc>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𝑡</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𝑡</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 −</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라 할 수 있다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양변에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빼고 정리하면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ct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이 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2210341" y="2965618"/>
                <a:ext cx="20648071" cy="10511852"/>
              </a:xfrm>
              <a:prstGeom prst="rect">
                <a:avLst/>
              </a:prstGeom>
              <a:blipFill>
                <a:blip r:embed="rId4"/>
                <a:stretch>
                  <a:fillRect l="-1106" t="-1086" r="-983" b="-1568"/>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3956280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1863364" y="3051774"/>
                <a:ext cx="20655683" cy="10556736"/>
              </a:xfrm>
              <a:prstGeom prst="rect">
                <a:avLst/>
              </a:prstGeom>
              <a:noFill/>
            </p:spPr>
            <p:txBody>
              <a:bodyPr wrap="square" rtlCol="0">
                <a:spAutoFit/>
              </a:bodyPr>
              <a:lstStyle/>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에서</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을</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en-US" altLang="ko-KR" sz="4000" dirty="0" err="1">
                    <a:latin typeface="Spoqa Han Sans Neo" panose="020B0500000000000000" pitchFamily="34" charset="-128"/>
                    <a:ea typeface="Spoqa Han Sans Neo" panose="020B0500000000000000" pitchFamily="34" charset="-128"/>
                    <a:sym typeface="Wingdings" pitchFamily="2" charset="2"/>
                  </a:rPr>
                  <a:t>eigendecomposition</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하고</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r>
                      <a:rPr kumimoji="1" lang="en-US" altLang="ko-KR" sz="4000" i="1" dirty="0">
                        <a:latin typeface="Cambria Math" panose="02040503050406030204" pitchFamily="18" charset="0"/>
                        <a:ea typeface="Cambria Math" panose="02040503050406030204" pitchFamily="18" charset="0"/>
                        <a:sym typeface="Wingdings" pitchFamily="2" charset="2"/>
                      </a:rPr>
                      <m:t>)</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양변에 </a:t>
                </a:r>
                <a14:m>
                  <m:oMath xmlns:m="http://schemas.openxmlformats.org/officeDocument/2006/math">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곱하면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다음과 같이 정리된다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b="0" i="1" dirty="0">
                  <a:latin typeface="Cambria Math" panose="02040503050406030204" pitchFamily="18" charset="0"/>
                  <a:ea typeface="Spoqa Han Sans Neo Bold" panose="020B0500000000000000" pitchFamily="34" charset="-128"/>
                  <a:sym typeface="Wingdings" pitchFamily="2" charset="2"/>
                </a:endParaRPr>
              </a:p>
              <a:p>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e>
                    </m:d>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e>
                    </m:d>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e>
                    </m:d>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𝑄</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𝑇</m:t>
                        </m:r>
                      </m:sup>
                    </m:sSup>
                  </m:oMath>
                </a14:m>
                <a:r>
                  <a:rPr kumimoji="1" lang="en-US" altLang="ko-KR" sz="4000" dirty="0">
                    <a:ea typeface="Spoqa Han Sans Neo Bold" panose="020B0500000000000000" pitchFamily="34" charset="-128"/>
                    <a:sym typeface="Wingdings" pitchFamily="2" charset="2"/>
                  </a:rPr>
                  <a:t> </a:t>
                </a:r>
                <a14:m>
                  <m:oMath xmlns:m="http://schemas.openxmlformats.org/officeDocument/2006/math">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𝑡</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r>
                  <a:rPr kumimoji="1" lang="ko-KR" altLang="en-US" sz="4000" dirty="0">
                    <a:latin typeface="Spoqa Han Sans Neo" panose="020B0500000000000000" pitchFamily="34" charset="-128"/>
                    <a:ea typeface="Spoqa Han Sans Neo" panose="020B0500000000000000" pitchFamily="34" charset="-128"/>
                    <a:sym typeface="Wingdings" pitchFamily="2" charset="2"/>
                  </a:rPr>
                  <a:t>위 등비</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수열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점화식에서</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그리고 </a:t>
                </a:r>
                <a14:m>
                  <m:oMath xmlns:m="http://schemas.openxmlformats.org/officeDocument/2006/math">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이 잘 골라져</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충분히 작게 </a:t>
                </a:r>
                <a14:m>
                  <m:oMath xmlns:m="http://schemas.openxmlformats.org/officeDocument/2006/math">
                    <m:d>
                      <m:dPr>
                        <m:begChr m:val="|"/>
                        <m:end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1−</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𝜂</m:t>
                        </m:r>
                        <m:sSub>
                          <m:sSub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b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𝜆</m:t>
                            </m:r>
                          </m:e>
                          <m:sub>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𝑖</m:t>
                            </m:r>
                          </m:sub>
                        </m:sSub>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&lt;1</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만족한다면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br>
                  <a:rPr kumimoji="1" lang="en-US" altLang="ko-KR" sz="4000" dirty="0">
                    <a:latin typeface="Spoqa Han Sans Neo" panose="020B0500000000000000" pitchFamily="34" charset="-128"/>
                    <a:ea typeface="Spoqa Han Sans Neo" panose="020B0500000000000000" pitchFamily="34" charset="-128"/>
                    <a:sym typeface="Wingdings" pitchFamily="2" charset="2"/>
                  </a:rPr>
                </a:br>
                <a:r>
                  <a:rPr kumimoji="1" lang="ko-KR" altLang="en-US" sz="4000" dirty="0">
                    <a:latin typeface="Spoqa Han Sans Neo" panose="020B0500000000000000" pitchFamily="34" charset="-128"/>
                    <a:ea typeface="Spoqa Han Sans Neo" panose="020B0500000000000000" pitchFamily="34" charset="-128"/>
                    <a:sym typeface="Wingdings" pitchFamily="2" charset="2"/>
                  </a:rPr>
                  <a:t>일반항을 구하면</a:t>
                </a:r>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14:m>
                  <m:oMathPara xmlns:m="http://schemas.openxmlformats.org/officeDocument/2006/math">
                    <m:oMathParaPr>
                      <m:jc m:val="centerGroup"/>
                    </m:oMathParaPr>
                    <m:oMath xmlns:m="http://schemas.openxmlformats.org/officeDocument/2006/math">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𝑇</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d>
                            <m:dPr>
                              <m:ctrlPr>
                                <a:rPr kumimoji="1" lang="en-US" altLang="ko-KR" sz="400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e>
                          </m:d>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𝑡</m:t>
                          </m:r>
                        </m:sup>
                      </m:sSup>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r>
                        <m:rPr>
                          <m:nor/>
                        </m:rPr>
                        <a:rPr kumimoji="1" lang="en-US" altLang="ko-KR" sz="4000" dirty="0">
                          <a:ea typeface="Spoqa Han Sans Neo Bold" panose="020B0500000000000000" pitchFamily="34" charset="-128"/>
                          <a:sym typeface="Wingdings" pitchFamily="2" charset="2"/>
                        </a:rPr>
                        <m:t> </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0</m:t>
                              </m:r>
                            </m:sup>
                          </m:s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e>
                      </m:d>
                    </m:oMath>
                    <m:oMath xmlns:m="http://schemas.openxmlformats.org/officeDocument/2006/math">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 </m:t>
                      </m:r>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d>
                        <m:dPr>
                          <m:begChr m:val="["/>
                          <m:endChr m:val="]"/>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e>
                              </m:d>
                            </m:e>
                            <m:sup>
                              <m:r>
                                <a:rPr kumimoji="1" lang="en-US" altLang="ko-KR" sz="4000" i="1" dirty="0">
                                  <a:latin typeface="Cambria Math" panose="02040503050406030204" pitchFamily="18" charset="0"/>
                                  <a:ea typeface="Cambria Math" panose="02040503050406030204" pitchFamily="18" charset="0"/>
                                  <a:sym typeface="Wingdings" pitchFamily="2" charset="2"/>
                                </a:rPr>
                                <m:t>𝑡</m:t>
                              </m:r>
                            </m:sup>
                          </m:sSup>
                        </m:e>
                      </m:d>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𝑤</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m:t>
                          </m:r>
                        </m:sup>
                      </m:sSup>
                    </m:oMath>
                  </m:oMathPara>
                </a14:m>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이다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1863364" y="3051774"/>
                <a:ext cx="20655683" cy="10556736"/>
              </a:xfrm>
              <a:prstGeom prst="rect">
                <a:avLst/>
              </a:prstGeom>
              <a:blipFill>
                <a:blip r:embed="rId4"/>
                <a:stretch>
                  <a:fillRect l="-1044"/>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25589404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4" name="Shape 222">
            <a:extLst>
              <a:ext uri="{FF2B5EF4-FFF2-40B4-BE49-F238E27FC236}">
                <a16:creationId xmlns:a16="http://schemas.microsoft.com/office/drawing/2014/main" id="{25FB912A-8EFC-3A48-A073-CD14203C7167}"/>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a:latin typeface="SpoqaHanSans-Bold" panose="020B0500000000000000" pitchFamily="34" charset="-128"/>
                <a:ea typeface="SpoqaHanSans-Bold" panose="020B0500000000000000" pitchFamily="34" charset="-128"/>
              </a:rPr>
              <a:t>3</a:t>
            </a:r>
            <a:r>
              <a:rPr sz="3200" b="1">
                <a:solidFill>
                  <a:srgbClr val="000000"/>
                </a:solidFill>
                <a:latin typeface="SpoqaHanSans-Bold" panose="020B0500000000000000" pitchFamily="34" charset="-128"/>
                <a:ea typeface="SpoqaHanSans-Bold" panose="020B0500000000000000" pitchFamily="34" charset="-128"/>
              </a:rPr>
              <a:t>.</a:t>
            </a:r>
          </a:p>
        </p:txBody>
      </p:sp>
      <p:sp>
        <p:nvSpPr>
          <p:cNvPr id="16" name="Shape 224">
            <a:extLst>
              <a:ext uri="{FF2B5EF4-FFF2-40B4-BE49-F238E27FC236}">
                <a16:creationId xmlns:a16="http://schemas.microsoft.com/office/drawing/2014/main" id="{53D8861F-F697-BB43-AB98-00A1C4050119}"/>
              </a:ext>
            </a:extLst>
          </p:cNvPr>
          <p:cNvSpPr/>
          <p:nvPr/>
        </p:nvSpPr>
        <p:spPr>
          <a:xfrm>
            <a:off x="1524000" y="1460302"/>
            <a:ext cx="16499854" cy="1697901"/>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Early Stopping </a:t>
            </a:r>
            <a:r>
              <a:rPr lang="ko-KR" altLang="en-US" b="1" dirty="0"/>
              <a:t>과 </a:t>
            </a:r>
            <a:r>
              <a:rPr lang="en-US" altLang="ko-KR" b="1" dirty="0"/>
              <a:t>L2 </a:t>
            </a:r>
            <a:r>
              <a:rPr lang="ko-KR" altLang="en-US" b="1" dirty="0"/>
              <a:t>정형화</a:t>
            </a:r>
            <a:endParaRPr lang="en-US" altLang="ko-KR" b="1" dirty="0"/>
          </a:p>
          <a:p>
            <a:pPr>
              <a:spcBef>
                <a:spcPts val="1000"/>
              </a:spcBef>
              <a:defRPr sz="3000" spc="-59">
                <a:latin typeface="SpoqaHanSans-Bold"/>
                <a:ea typeface="SpoqaHanSans-Bold"/>
                <a:cs typeface="SpoqaHanSans-Bold"/>
                <a:sym typeface="SpoqaHanSans-Bold"/>
              </a:defRPr>
            </a:pPr>
            <a:r>
              <a:rPr lang="ko-KR" altLang="en-US" sz="3000" b="1" dirty="0">
                <a:latin typeface="Spoqa Han Sans Neo Bold" panose="020B0500000000000000" pitchFamily="34" charset="-128"/>
                <a:ea typeface="Spoqa Han Sans Neo Bold" panose="020B0500000000000000" pitchFamily="34" charset="-128"/>
                <a:sym typeface="SpoqaHanSans-Bold"/>
              </a:rPr>
              <a:t>좀 더 자세히 보자</a:t>
            </a:r>
            <a:r>
              <a:rPr lang="en-US" altLang="ko-KR" sz="3000" b="1" dirty="0">
                <a:latin typeface="Spoqa Han Sans Neo Bold" panose="020B0500000000000000" pitchFamily="34" charset="-128"/>
                <a:ea typeface="Spoqa Han Sans Neo Bold" panose="020B0500000000000000" pitchFamily="34" charset="-128"/>
                <a:sym typeface="SpoqaHanSans-Bold"/>
              </a:rPr>
              <a:t>: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은 사실 </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L2 </a:t>
            </a:r>
            <a:r>
              <a:rPr kumimoji="1" lang="ko-KR" altLang="en-US" sz="3200" dirty="0">
                <a:latin typeface="Spoqa Han Sans Neo" panose="020B0500000000000000" pitchFamily="34" charset="-128"/>
                <a:ea typeface="Spoqa Han Sans Neo" panose="020B0500000000000000" pitchFamily="34" charset="-128"/>
                <a:sym typeface="Wingdings" pitchFamily="2" charset="2"/>
              </a:rPr>
              <a:t>정형화와 같다</a:t>
            </a:r>
            <a:r>
              <a:rPr kumimoji="1" lang="en-US" altLang="ko-KR" sz="3200" dirty="0">
                <a:latin typeface="Spoqa Han Sans Neo" panose="020B0500000000000000" pitchFamily="34" charset="-128"/>
                <a:ea typeface="Spoqa Han Sans Neo" panose="020B0500000000000000" pitchFamily="34" charset="-128"/>
                <a:sym typeface="Wingdings" pitchFamily="2" charset="2"/>
              </a:rPr>
              <a:t>.</a:t>
            </a:r>
          </a:p>
          <a:p>
            <a:pPr>
              <a:spcBef>
                <a:spcPts val="1000"/>
              </a:spcBef>
              <a:defRPr sz="3000" spc="-59">
                <a:latin typeface="SpoqaHanSans-Bold"/>
                <a:ea typeface="SpoqaHanSans-Bold"/>
                <a:cs typeface="SpoqaHanSans-Bold"/>
                <a:sym typeface="SpoqaHanSans-Bold"/>
              </a:defRPr>
            </a:pPr>
            <a:endParaRPr lang="en-US" altLang="ko-Kore-KR" dirty="0"/>
          </a:p>
        </p:txBody>
      </p:sp>
      <p:sp>
        <p:nvSpPr>
          <p:cNvPr id="9" name="Shape 223">
            <a:extLst>
              <a:ext uri="{FF2B5EF4-FFF2-40B4-BE49-F238E27FC236}">
                <a16:creationId xmlns:a16="http://schemas.microsoft.com/office/drawing/2014/main" id="{AE008F1B-629A-BE43-8134-BA0030AC245D}"/>
              </a:ext>
            </a:extLst>
          </p:cNvPr>
          <p:cNvSpPr/>
          <p:nvPr/>
        </p:nvSpPr>
        <p:spPr>
          <a:xfrm>
            <a:off x="20828000" y="2200124"/>
            <a:ext cx="2540000" cy="7181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ko-KR" altLang="en-US" dirty="0"/>
              <a:t>정형화 </a:t>
            </a:r>
            <a:r>
              <a:rPr lang="en-US" altLang="ko-KR" dirty="0"/>
              <a:t>[Regularization]</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18A2A8-D062-A04E-AEB4-89824546E3E3}"/>
                  </a:ext>
                </a:extLst>
              </p:cNvPr>
              <p:cNvSpPr txBox="1"/>
              <p:nvPr/>
            </p:nvSpPr>
            <p:spPr>
              <a:xfrm>
                <a:off x="1863364" y="3051774"/>
                <a:ext cx="20655683" cy="10556736"/>
              </a:xfrm>
              <a:prstGeom prst="rect">
                <a:avLst/>
              </a:prstGeom>
              <a:noFill/>
            </p:spPr>
            <p:txBody>
              <a:bodyPr wrap="square" rtlCol="0">
                <a:spAutoFit/>
              </a:bodyPr>
              <a:lstStyle/>
              <a:p>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ctr"/>
                <a:br>
                  <a:rPr kumimoji="1" lang="en-US" altLang="ko-KR" sz="4000" i="1" dirty="0">
                    <a:latin typeface="Cambria Math" panose="02040503050406030204" pitchFamily="18" charset="0"/>
                    <a:ea typeface="Spoqa Han Sans Neo Bold" panose="020B0500000000000000" pitchFamily="34" charset="-128"/>
                    <a:sym typeface="Wingdings" pitchFamily="2" charset="2"/>
                  </a:rPr>
                </a:br>
                <a14:m>
                  <m:oMathPara xmlns:m="http://schemas.openxmlformats.org/officeDocument/2006/math">
                    <m:oMathParaPr>
                      <m:jc m:val="centerGroup"/>
                    </m:oMathParaPr>
                    <m:oMath xmlns:m="http://schemas.openxmlformats.org/officeDocument/2006/math">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𝑇</m:t>
                          </m:r>
                        </m:sup>
                      </m:sSup>
                      <m:sSup>
                        <m:sSupPr>
                          <m:ctrlPr>
                            <a:rPr kumimoji="1" lang="en-US" altLang="ko-KR" sz="4000" i="1">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a:latin typeface="Cambria Math" panose="02040503050406030204" pitchFamily="18" charset="0"/>
                              <a:ea typeface="Spoqa Han Sans Neo Bold" panose="020B0500000000000000" pitchFamily="34" charset="-128"/>
                              <a:sym typeface="Wingdings" pitchFamily="2" charset="2"/>
                            </a:rPr>
                            <m:t>𝑡</m:t>
                          </m:r>
                        </m:sup>
                      </m:sSup>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d>
                        <m:dPr>
                          <m:begChr m:val="["/>
                          <m:endChr m:val="]"/>
                          <m:ctrlPr>
                            <a:rPr kumimoji="1" lang="en-US" altLang="ko-KR" sz="4000" b="0" i="1"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b="0" i="1"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smtClean="0">
                                  <a:solidFill>
                                    <a:schemeClr val="accent1"/>
                                  </a:solidFill>
                                  <a:latin typeface="Cambria Math" panose="02040503050406030204" pitchFamily="18" charset="0"/>
                                  <a:ea typeface="Cambria Math" panose="02040503050406030204" pitchFamily="18" charset="0"/>
                                  <a:sym typeface="Wingdings" pitchFamily="2" charset="2"/>
                                </a:rPr>
                              </m:ctrlPr>
                            </m:sSupPr>
                            <m:e>
                              <m:d>
                                <m:dPr>
                                  <m:ctrlP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solidFill>
                                        <a:schemeClr val="accent1"/>
                                      </a:solidFill>
                                      <a:latin typeface="Cambria Math" panose="02040503050406030204" pitchFamily="18" charset="0"/>
                                      <a:ea typeface="Cambria Math" panose="02040503050406030204" pitchFamily="18" charset="0"/>
                                      <a:sym typeface="Wingdings" pitchFamily="2" charset="2"/>
                                    </a:rPr>
                                    <m:t>Λ</m:t>
                                  </m:r>
                                </m:e>
                              </m:d>
                            </m:e>
                            <m:sup>
                              <m:r>
                                <a:rPr kumimoji="1" lang="en-US" altLang="ko-KR" sz="4000" i="1" dirty="0">
                                  <a:solidFill>
                                    <a:schemeClr val="accent1"/>
                                  </a:solidFill>
                                  <a:latin typeface="Cambria Math" panose="02040503050406030204" pitchFamily="18" charset="0"/>
                                  <a:ea typeface="Cambria Math" panose="02040503050406030204" pitchFamily="18" charset="0"/>
                                  <a:sym typeface="Wingdings" pitchFamily="2" charset="2"/>
                                </a:rPr>
                                <m:t>𝑡</m:t>
                              </m:r>
                            </m:sup>
                          </m:sSup>
                        </m:e>
                      </m:d>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b="0" i="1" dirty="0" smtClean="0">
                              <a:latin typeface="Cambria Math" panose="02040503050406030204" pitchFamily="18" charset="0"/>
                              <a:ea typeface="Cambria Math" panose="02040503050406030204" pitchFamily="18" charset="0"/>
                              <a:sym typeface="Wingdings" pitchFamily="2" charset="2"/>
                            </a:rPr>
                          </m:ctrlPr>
                        </m:sSupPr>
                        <m:e>
                          <m:r>
                            <a:rPr kumimoji="1" lang="en-US" altLang="ko-KR" sz="4000" b="0" i="1" dirty="0" smtClean="0">
                              <a:latin typeface="Cambria Math" panose="02040503050406030204" pitchFamily="18" charset="0"/>
                              <a:ea typeface="Cambria Math" panose="02040503050406030204" pitchFamily="18" charset="0"/>
                              <a:sym typeface="Wingdings" pitchFamily="2" charset="2"/>
                            </a:rPr>
                            <m:t>𝑤</m:t>
                          </m:r>
                        </m:e>
                        <m:sup>
                          <m:r>
                            <a:rPr kumimoji="1" lang="en-US" altLang="ko-KR" sz="4000" b="0" i="1" dirty="0" smtClean="0">
                              <a:latin typeface="Cambria Math" panose="02040503050406030204" pitchFamily="18" charset="0"/>
                              <a:ea typeface="Cambria Math" panose="02040503050406030204" pitchFamily="18" charset="0"/>
                              <a:sym typeface="Wingdings" pitchFamily="2" charset="2"/>
                            </a:rPr>
                            <m:t>∗</m:t>
                          </m:r>
                        </m:sup>
                      </m:sSup>
                    </m:oMath>
                  </m:oMathPara>
                </a14:m>
                <a:endParaRPr kumimoji="1" lang="en-US" altLang="ko-KR" sz="4000" b="0" dirty="0">
                  <a:latin typeface="Spoqa Han Sans Neo" panose="020B0500000000000000" pitchFamily="34" charset="-128"/>
                  <a:ea typeface="Spoqa Han Sans Neo Bold" panose="020B0500000000000000" pitchFamily="34" charset="-128"/>
                  <a:sym typeface="Wingdings" pitchFamily="2" charset="2"/>
                </a:endParaRP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이때</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L2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에서 봤던 식을 다시 보면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pPr algn="just"/>
                <a:br>
                  <a:rPr kumimoji="1" lang="en-US" altLang="ko-KR" sz="4000" dirty="0">
                    <a:latin typeface="Spoqa Han Sans Neo" panose="020B0500000000000000" pitchFamily="34" charset="-128"/>
                    <a:ea typeface="Spoqa Han Sans Neo" panose="020B0500000000000000" pitchFamily="34" charset="-128"/>
                    <a:sym typeface="Wingdings" pitchFamily="2" charset="2"/>
                  </a:rPr>
                </a:br>
                <a14:m>
                  <m:oMathPara xmlns:m="http://schemas.openxmlformats.org/officeDocument/2006/math">
                    <m:oMathParaPr>
                      <m:jc m:val="centerGroup"/>
                    </m:oMathParaPr>
                    <m:oMath xmlns:m="http://schemas.openxmlformats.org/officeDocument/2006/math">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acc>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𝑄</m:t>
                          </m:r>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dirty="0">
                  <a:latin typeface="Spoqa Han Sans Neo" panose="020B0500000000000000" pitchFamily="34" charset="-128"/>
                  <a:ea typeface="Spoqa Han Sans Neo Bold"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에서</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just"/>
                <a14:m>
                  <m:oMathPara xmlns:m="http://schemas.openxmlformats.org/officeDocument/2006/math">
                    <m:oMathParaPr>
                      <m:jc m:val="centerGroup"/>
                    </m:oMathParaPr>
                    <m:oMath xmlns:m="http://schemas.openxmlformats.org/officeDocument/2006/math">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acc>
                        <m:accPr>
                          <m:chr m:val="̃"/>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acc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acc>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sSup>
                        <m:sSupPr>
                          <m:ctrlPr>
                            <a:rPr kumimoji="1" lang="en-US" altLang="ko-KR" sz="4000" i="1" dirty="0">
                              <a:latin typeface="Cambria Math" panose="02040503050406030204" pitchFamily="18" charset="0"/>
                              <a:ea typeface="Cambria Math" panose="02040503050406030204" pitchFamily="18" charset="0"/>
                              <a:sym typeface="Wingdings" pitchFamily="2" charset="2"/>
                            </a:rPr>
                          </m:ctrlPr>
                        </m:sSupPr>
                        <m:e>
                          <m:r>
                            <a:rPr kumimoji="1" lang="en-US" altLang="ko-KR" sz="4000" i="1" dirty="0">
                              <a:latin typeface="Cambria Math" panose="02040503050406030204" pitchFamily="18" charset="0"/>
                              <a:ea typeface="Cambria Math" panose="02040503050406030204" pitchFamily="18" charset="0"/>
                              <a:sym typeface="Wingdings" pitchFamily="2" charset="2"/>
                            </a:rPr>
                            <m:t>𝑄</m:t>
                          </m:r>
                        </m:e>
                        <m:sup>
                          <m:r>
                            <a:rPr kumimoji="1" lang="en-US" altLang="ko-KR" sz="4000" i="1" dirty="0">
                              <a:latin typeface="Cambria Math" panose="02040503050406030204" pitchFamily="18" charset="0"/>
                              <a:ea typeface="Cambria Math" panose="02040503050406030204" pitchFamily="18" charset="0"/>
                              <a:sym typeface="Wingdings" pitchFamily="2" charset="2"/>
                            </a:rPr>
                            <m:t>𝑇</m:t>
                          </m:r>
                        </m:sup>
                      </m:sSup>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i="1" dirty="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sup>
                      </m:s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latin typeface="Cambria Math" panose="02040503050406030204" pitchFamily="18" charset="0"/>
                                  <a:ea typeface="Cambria Math" panose="02040503050406030204" pitchFamily="18" charset="0"/>
                                  <a:sym typeface="Wingdings" pitchFamily="2" charset="2"/>
                                </a:rPr>
                                <m:t>Λ</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latin typeface="Cambria Math" panose="02040503050406030204" pitchFamily="18" charset="0"/>
                              <a:ea typeface="Spoqa Han Sans Neo Bold" panose="020B0500000000000000" pitchFamily="34" charset="-128"/>
                              <a:sym typeface="Wingdings" pitchFamily="2" charset="2"/>
                            </a:rPr>
                            <m:t>−1</m:t>
                          </m:r>
                        </m:sup>
                      </m:sSup>
                      <m:d>
                        <m:dPr>
                          <m:begChr m:val="["/>
                          <m:end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d>
                            <m:d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m:rPr>
                                  <m:sty m:val="p"/>
                                </m:rPr>
                                <a:rPr kumimoji="1" lang="en-US" altLang="ko-KR" sz="4000" b="0" i="0" dirty="0" smtClean="0">
                                  <a:latin typeface="Cambria Math" panose="02040503050406030204" pitchFamily="18" charset="0"/>
                                  <a:ea typeface="Spoqa Han Sans Neo Bold" panose="020B0500000000000000" pitchFamily="34" charset="-128"/>
                                  <a:sym typeface="Wingdings" pitchFamily="2" charset="2"/>
                                </a:rPr>
                                <m:t>Λ</m:t>
                              </m:r>
                              <m:r>
                                <a:rPr kumimoji="1" lang="en-US" altLang="ko-KR" sz="4000" b="0" i="0"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e>
                          </m:d>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e>
                      </m:d>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b="0" i="1" dirty="0">
                  <a:latin typeface="Cambria Math" panose="02040503050406030204" pitchFamily="18" charset="0"/>
                  <a:ea typeface="Spoqa Han Sans Neo Bold" panose="020B0500000000000000" pitchFamily="34" charset="-128"/>
                  <a:sym typeface="Wingdings" pitchFamily="2" charset="2"/>
                </a:endParaRPr>
              </a:p>
              <a:p>
                <a:pPr algn="just"/>
                <a:endParaRPr kumimoji="1" lang="en-US" altLang="ko-KR" sz="4000" b="0" i="1" dirty="0">
                  <a:latin typeface="Cambria Math" panose="02040503050406030204" pitchFamily="18" charset="0"/>
                  <a:ea typeface="Spoqa Han Sans Neo Bold" panose="020B0500000000000000" pitchFamily="34" charset="-128"/>
                  <a:sym typeface="Wingdings" pitchFamily="2" charset="2"/>
                </a:endParaRPr>
              </a:p>
              <a:p>
                <a:pPr algn="just"/>
                <a14:m>
                  <m:oMathPara xmlns:m="http://schemas.openxmlformats.org/officeDocument/2006/math">
                    <m:oMathParaPr>
                      <m:jc m:val="centerGroup"/>
                    </m:oMathParaPr>
                    <m:oMath xmlns:m="http://schemas.openxmlformats.org/officeDocument/2006/math">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d>
                        <m:dPr>
                          <m:begChr m:val="["/>
                          <m:endChr m:val="]"/>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d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𝐼</m:t>
                          </m:r>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Sup>
                            <m:sSupPr>
                              <m:ctrlPr>
                                <a:rPr kumimoji="1" lang="en-US" altLang="ko-KR" sz="4000" i="1" dirty="0" smtClean="0">
                                  <a:solidFill>
                                    <a:srgbClr val="FF0000"/>
                                  </a:solidFill>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solidFill>
                                        <a:srgbClr val="FF0000"/>
                                      </a:solidFill>
                                      <a:latin typeface="Cambria Math" panose="02040503050406030204" pitchFamily="18" charset="0"/>
                                      <a:ea typeface="Cambria Math" panose="02040503050406030204" pitchFamily="18" charset="0"/>
                                      <a:sym typeface="Wingdings" pitchFamily="2" charset="2"/>
                                    </a:rPr>
                                    <m:t>Λ</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−1</m:t>
                              </m:r>
                            </m:sup>
                          </m:sSup>
                          <m:r>
                            <a:rPr kumimoji="1" lang="en-US" altLang="ko-KR" sz="4000" b="0" i="1" dirty="0" smtClean="0">
                              <a:solidFill>
                                <a:srgbClr val="FF0000"/>
                              </a:solidFill>
                              <a:latin typeface="Cambria Math" panose="02040503050406030204" pitchFamily="18" charset="0"/>
                              <a:ea typeface="Spoqa Han Sans Neo Bold" panose="020B0500000000000000" pitchFamily="34" charset="-128"/>
                              <a:sym typeface="Wingdings" pitchFamily="2" charset="2"/>
                            </a:rPr>
                            <m:t>𝛼</m:t>
                          </m:r>
                        </m:e>
                      </m:d>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𝑄</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𝑇</m:t>
                          </m:r>
                        </m:sup>
                      </m:sSup>
                      <m:sSup>
                        <m:sSupPr>
                          <m:ctrlP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ctrlPr>
                        </m:sSupPr>
                        <m:e>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𝑤</m:t>
                          </m:r>
                        </m:e>
                        <m:sup>
                          <m:r>
                            <a:rPr kumimoji="1" lang="en-US" altLang="ko-KR" sz="4000" b="0" i="1" dirty="0" smtClean="0">
                              <a:latin typeface="Cambria Math" panose="02040503050406030204" pitchFamily="18" charset="0"/>
                              <a:ea typeface="Spoqa Han Sans Neo Bold" panose="020B0500000000000000" pitchFamily="34" charset="-128"/>
                              <a:sym typeface="Wingdings" pitchFamily="2" charset="2"/>
                            </a:rPr>
                            <m:t>∗</m:t>
                          </m:r>
                        </m:sup>
                      </m:sSup>
                    </m:oMath>
                  </m:oMathPara>
                </a14:m>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을 만족했었다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just"/>
                <a:endParaRPr kumimoji="1" lang="en-US" altLang="ko-KR" sz="4000" dirty="0">
                  <a:latin typeface="Spoqa Han Sans Neo" panose="020B0500000000000000" pitchFamily="34" charset="-128"/>
                  <a:ea typeface="Spoqa Han Sans Neo" panose="020B0500000000000000" pitchFamily="34" charset="-128"/>
                  <a:sym typeface="Wingdings" pitchFamily="2" charset="2"/>
                </a:endParaRPr>
              </a:p>
              <a:p>
                <a:pPr algn="just"/>
                <a14:m>
                  <m:oMath xmlns:m="http://schemas.openxmlformats.org/officeDocument/2006/math">
                    <m:r>
                      <m:rPr>
                        <m:sty m:val="p"/>
                      </m:rPr>
                      <a:rPr kumimoji="1" lang="en-US" altLang="ko-KR" sz="4000" b="0" i="0" dirty="0" smtClean="0">
                        <a:solidFill>
                          <a:schemeClr val="accent1"/>
                        </a:solidFill>
                        <a:latin typeface="Cambria Math" panose="02040503050406030204" pitchFamily="18" charset="0"/>
                        <a:ea typeface="Spoqa Han Sans Neo Bold" panose="020B0500000000000000" pitchFamily="34" charset="-128"/>
                        <a:sym typeface="Wingdings" pitchFamily="2" charset="2"/>
                      </a:rPr>
                      <m:t>η</m:t>
                    </m:r>
                  </m:oMath>
                </a14:m>
                <a:r>
                  <a:rPr kumimoji="1" lang="en-US" altLang="ko-KR" sz="4000" dirty="0">
                    <a:solidFill>
                      <a:schemeClr val="accent1"/>
                    </a:solidFill>
                    <a:latin typeface="Spoqa Han Sans Neo" panose="020B0500000000000000" pitchFamily="34" charset="-128"/>
                    <a:ea typeface="Spoqa Han Sans Neo" panose="020B0500000000000000" pitchFamily="34" charset="-128"/>
                    <a:sym typeface="Wingdings" pitchFamily="2" charset="2"/>
                  </a:rPr>
                  <a:t>, t</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𝛼</m:t>
                    </m:r>
                    <m:r>
                      <a:rPr kumimoji="1" lang="en-US" altLang="ko-KR" sz="4000" b="0" i="0" dirty="0" smtClean="0">
                        <a:solidFill>
                          <a:srgbClr val="FF0000"/>
                        </a:solidFill>
                        <a:latin typeface="Cambria Math" panose="02040503050406030204" pitchFamily="18" charset="0"/>
                        <a:ea typeface="Spoqa Han Sans Neo Bold" panose="020B0500000000000000" pitchFamily="34" charset="-128"/>
                        <a:sym typeface="Wingdings" pitchFamily="2" charset="2"/>
                      </a:rPr>
                      <m:t> </m:t>
                    </m:r>
                  </m:oMath>
                </a14:m>
                <a:r>
                  <a:rPr kumimoji="1" lang="ko-KR" altLang="en-US" sz="4000" dirty="0">
                    <a:latin typeface="Spoqa Han Sans Neo" panose="020B0500000000000000" pitchFamily="34" charset="-128"/>
                    <a:ea typeface="Spoqa Han Sans Neo" panose="020B0500000000000000" pitchFamily="34" charset="-128"/>
                    <a:sym typeface="Wingdings" pitchFamily="2" charset="2"/>
                  </a:rPr>
                  <a:t>는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하이퍼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파라미터이므로</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조절하여</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p>
                      <m:sSupPr>
                        <m:ctrlPr>
                          <a:rPr kumimoji="1" lang="en-US" altLang="ko-KR" sz="4000" i="1" dirty="0">
                            <a:solidFill>
                              <a:schemeClr val="accent1"/>
                            </a:solidFill>
                            <a:latin typeface="Cambria Math" panose="02040503050406030204" pitchFamily="18" charset="0"/>
                            <a:ea typeface="Cambria Math" panose="02040503050406030204" pitchFamily="18" charset="0"/>
                            <a:sym typeface="Wingdings" pitchFamily="2" charset="2"/>
                          </a:rPr>
                        </m:ctrlPr>
                      </m:sSupPr>
                      <m:e>
                        <m:d>
                          <m:dPr>
                            <m:ctrlP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𝐼</m:t>
                            </m:r>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solidFill>
                                  <a:schemeClr val="accent1"/>
                                </a:solidFill>
                                <a:latin typeface="Cambria Math" panose="02040503050406030204" pitchFamily="18" charset="0"/>
                                <a:ea typeface="Spoqa Han Sans Neo Bold" panose="020B0500000000000000" pitchFamily="34" charset="-128"/>
                                <a:sym typeface="Wingdings" pitchFamily="2" charset="2"/>
                              </a:rPr>
                              <m:t>𝜂</m:t>
                            </m:r>
                            <m:r>
                              <m:rPr>
                                <m:sty m:val="p"/>
                              </m:rPr>
                              <a:rPr kumimoji="1" lang="el-GR" altLang="ko-KR" sz="4000" i="1" dirty="0">
                                <a:solidFill>
                                  <a:schemeClr val="accent1"/>
                                </a:solidFill>
                                <a:latin typeface="Cambria Math" panose="02040503050406030204" pitchFamily="18" charset="0"/>
                                <a:ea typeface="Cambria Math" panose="02040503050406030204" pitchFamily="18" charset="0"/>
                                <a:sym typeface="Wingdings" pitchFamily="2" charset="2"/>
                              </a:rPr>
                              <m:t>Λ</m:t>
                            </m:r>
                          </m:e>
                        </m:d>
                      </m:e>
                      <m:sup>
                        <m:r>
                          <a:rPr kumimoji="1" lang="en-US" altLang="ko-KR" sz="4000" i="1" dirty="0">
                            <a:solidFill>
                              <a:schemeClr val="accent1"/>
                            </a:solidFill>
                            <a:latin typeface="Cambria Math" panose="02040503050406030204" pitchFamily="18" charset="0"/>
                            <a:ea typeface="Cambria Math" panose="02040503050406030204" pitchFamily="18" charset="0"/>
                            <a:sym typeface="Wingdings" pitchFamily="2" charset="2"/>
                          </a:rPr>
                          <m:t>𝑡</m:t>
                        </m:r>
                      </m:sup>
                    </m:sSup>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 </a:t>
                </a:r>
                <a14:m>
                  <m:oMath xmlns:m="http://schemas.openxmlformats.org/officeDocument/2006/math">
                    <m:sSup>
                      <m:sSupPr>
                        <m:ctrlP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ctrlPr>
                          </m:dPr>
                          <m:e>
                            <m:r>
                              <m:rPr>
                                <m:sty m:val="p"/>
                              </m:rPr>
                              <a:rPr kumimoji="1" lang="el-GR" altLang="ko-KR" sz="4000" i="1" dirty="0">
                                <a:solidFill>
                                  <a:srgbClr val="FF0000"/>
                                </a:solidFill>
                                <a:latin typeface="Cambria Math" panose="02040503050406030204" pitchFamily="18" charset="0"/>
                                <a:ea typeface="Cambria Math" panose="02040503050406030204" pitchFamily="18" charset="0"/>
                                <a:sym typeface="Wingdings" pitchFamily="2" charset="2"/>
                              </a:rPr>
                              <m:t>Λ</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𝛼</m:t>
                            </m:r>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𝐼</m:t>
                            </m:r>
                          </m:e>
                        </m:d>
                      </m:e>
                      <m:sup>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−1</m:t>
                        </m:r>
                      </m:sup>
                    </m:sSup>
                  </m:oMath>
                </a14:m>
                <a:r>
                  <a:rPr kumimoji="1" lang="en-US" altLang="ko-KR" sz="4000" dirty="0">
                    <a:solidFill>
                      <a:srgbClr val="FF0000"/>
                    </a:solidFill>
                    <a:ea typeface="Spoqa Han Sans Neo Bold" panose="020B0500000000000000" pitchFamily="34" charset="-128"/>
                    <a:sym typeface="Wingdings" pitchFamily="2" charset="2"/>
                  </a:rPr>
                  <a:t> </a:t>
                </a:r>
                <a14:m>
                  <m:oMath xmlns:m="http://schemas.openxmlformats.org/officeDocument/2006/math">
                    <m:r>
                      <a:rPr kumimoji="1" lang="en-US" altLang="ko-KR" sz="4000" i="1" dirty="0">
                        <a:solidFill>
                          <a:srgbClr val="FF0000"/>
                        </a:solidFill>
                        <a:latin typeface="Cambria Math" panose="02040503050406030204" pitchFamily="18" charset="0"/>
                        <a:ea typeface="Spoqa Han Sans Neo Bold" panose="020B0500000000000000" pitchFamily="34" charset="-128"/>
                        <a:sym typeface="Wingdings" pitchFamily="2" charset="2"/>
                      </a:rPr>
                      <m:t>𝛼</m:t>
                    </m:r>
                  </m:oMath>
                </a14:m>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err="1">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 만족시킨다면</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a:p>
                <a:pPr algn="just"/>
                <a:r>
                  <a:rPr kumimoji="1" lang="ko-KR" altLang="en-US" sz="4000" dirty="0">
                    <a:latin typeface="Spoqa Han Sans Neo" panose="020B0500000000000000" pitchFamily="34" charset="-128"/>
                    <a:ea typeface="Spoqa Han Sans Neo" panose="020B0500000000000000" pitchFamily="34" charset="-128"/>
                    <a:sym typeface="Wingdings" pitchFamily="2" charset="2"/>
                  </a:rPr>
                  <a:t>두</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수식은 같게</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p>
              <a:p>
                <a:pPr algn="just"/>
                <a:r>
                  <a:rPr kumimoji="1" lang="en-US" altLang="ko-KR" sz="4000" dirty="0">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즉</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 L2</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와 </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Early Stopping</a:t>
                </a:r>
                <a:r>
                  <a:rPr kumimoji="1" lang="ko-KR" altLang="en-US" sz="4000" dirty="0">
                    <a:latin typeface="Spoqa Han Sans Neo" panose="020B0500000000000000" pitchFamily="34" charset="-128"/>
                    <a:ea typeface="Spoqa Han Sans Neo" panose="020B0500000000000000" pitchFamily="34" charset="-128"/>
                    <a:sym typeface="Wingdings" pitchFamily="2" charset="2"/>
                  </a:rPr>
                  <a:t>이 매칭된다</a:t>
                </a:r>
                <a:r>
                  <a:rPr kumimoji="1" lang="en-US" altLang="ko-KR" sz="4000" dirty="0">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4" name="TextBox 3">
                <a:extLst>
                  <a:ext uri="{FF2B5EF4-FFF2-40B4-BE49-F238E27FC236}">
                    <a16:creationId xmlns:a16="http://schemas.microsoft.com/office/drawing/2014/main" id="{8418A2A8-D062-A04E-AEB4-89824546E3E3}"/>
                  </a:ext>
                </a:extLst>
              </p:cNvPr>
              <p:cNvSpPr txBox="1">
                <a:spLocks noRot="1" noChangeAspect="1" noMove="1" noResize="1" noEditPoints="1" noAdjustHandles="1" noChangeArrowheads="1" noChangeShapeType="1" noTextEdit="1"/>
              </p:cNvSpPr>
              <p:nvPr/>
            </p:nvSpPr>
            <p:spPr>
              <a:xfrm>
                <a:off x="1863364" y="3051774"/>
                <a:ext cx="20655683" cy="10556736"/>
              </a:xfrm>
              <a:prstGeom prst="rect">
                <a:avLst/>
              </a:prstGeom>
              <a:blipFill>
                <a:blip r:embed="rId4"/>
                <a:stretch>
                  <a:fillRect l="-1044" b="-1683"/>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3144673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MLP</a:t>
            </a:r>
            <a:r>
              <a:rPr lang="ko-Kore-KR" altLang="en-US" b="1" dirty="0"/>
              <a:t>에서</a:t>
            </a:r>
            <a:r>
              <a:rPr lang="en-US" altLang="ko-Kore-KR" b="1" dirty="0"/>
              <a:t> CNN</a:t>
            </a:r>
            <a:r>
              <a:rPr lang="ko-Kore-KR" altLang="en-US" b="1" dirty="0"/>
              <a:t>까지</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192831" y="9892872"/>
            <a:ext cx="17238570" cy="1077218"/>
          </a:xfrm>
          <a:prstGeom prst="rect">
            <a:avLst/>
          </a:prstGeom>
          <a:noFill/>
        </p:spPr>
        <p:txBody>
          <a:bodyPr wrap="square" rtlCol="0">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 Connection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local connected</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하게 자르고 </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 Weight sharing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4" name="직사각형 3">
            <a:extLst>
              <a:ext uri="{FF2B5EF4-FFF2-40B4-BE49-F238E27FC236}">
                <a16:creationId xmlns:a16="http://schemas.microsoft.com/office/drawing/2014/main" id="{485FBE3B-34F1-1F40-B638-69D456996F7F}"/>
              </a:ext>
            </a:extLst>
          </p:cNvPr>
          <p:cNvSpPr/>
          <p:nvPr/>
        </p:nvSpPr>
        <p:spPr>
          <a:xfrm>
            <a:off x="2192831" y="12625005"/>
            <a:ext cx="15831024" cy="646331"/>
          </a:xfrm>
          <a:prstGeom prst="rect">
            <a:avLst/>
          </a:prstGeom>
        </p:spPr>
        <p:txBody>
          <a:bodyPr wrap="square">
            <a:spAutoFit/>
          </a:bodyPr>
          <a:lstStyle/>
          <a:p>
            <a:r>
              <a:rPr lang="en" altLang="ko-Kore-KR" dirty="0" err="1">
                <a:solidFill>
                  <a:srgbClr val="222222"/>
                </a:solidFill>
                <a:latin typeface="Arial" panose="020B0604020202020204" pitchFamily="34" charset="0"/>
              </a:rPr>
              <a:t>Krizhevsky</a:t>
            </a:r>
            <a:r>
              <a:rPr lang="en" altLang="ko-Kore-KR" dirty="0">
                <a:solidFill>
                  <a:srgbClr val="222222"/>
                </a:solidFill>
                <a:latin typeface="Arial" panose="020B0604020202020204" pitchFamily="34" charset="0"/>
              </a:rPr>
              <a:t>, Alex, Ilya </a:t>
            </a:r>
            <a:r>
              <a:rPr lang="en" altLang="ko-Kore-KR" dirty="0" err="1">
                <a:solidFill>
                  <a:srgbClr val="222222"/>
                </a:solidFill>
                <a:latin typeface="Arial" panose="020B0604020202020204" pitchFamily="34" charset="0"/>
              </a:rPr>
              <a:t>Sutskever</a:t>
            </a:r>
            <a:r>
              <a:rPr lang="en" altLang="ko-Kore-KR" dirty="0">
                <a:solidFill>
                  <a:srgbClr val="222222"/>
                </a:solidFill>
                <a:latin typeface="Arial" panose="020B0604020202020204" pitchFamily="34" charset="0"/>
              </a:rPr>
              <a:t>, and Geoffrey E. Hinton. "</a:t>
            </a:r>
            <a:r>
              <a:rPr lang="en" altLang="ko-Kore-KR" dirty="0" err="1">
                <a:solidFill>
                  <a:srgbClr val="222222"/>
                </a:solidFill>
                <a:latin typeface="Arial" panose="020B0604020202020204" pitchFamily="34" charset="0"/>
              </a:rPr>
              <a:t>Imagenet</a:t>
            </a:r>
            <a:r>
              <a:rPr lang="en" altLang="ko-Kore-KR" dirty="0">
                <a:solidFill>
                  <a:srgbClr val="222222"/>
                </a:solidFill>
                <a:latin typeface="Arial" panose="020B0604020202020204" pitchFamily="34" charset="0"/>
              </a:rPr>
              <a:t> classification with deep convolutional neural networks." </a:t>
            </a:r>
            <a:r>
              <a:rPr lang="en" altLang="ko-Kore-KR" i="1" dirty="0">
                <a:solidFill>
                  <a:srgbClr val="222222"/>
                </a:solidFill>
                <a:latin typeface="Arial" panose="020B0604020202020204" pitchFamily="34" charset="0"/>
              </a:rPr>
              <a:t>Advances in neural information processing systems</a:t>
            </a:r>
            <a:r>
              <a:rPr lang="en" altLang="ko-Kore-KR" dirty="0">
                <a:solidFill>
                  <a:srgbClr val="222222"/>
                </a:solidFill>
                <a:latin typeface="Arial" panose="020B0604020202020204" pitchFamily="34" charset="0"/>
              </a:rPr>
              <a:t> 25 (2012): 1097-1105.</a:t>
            </a:r>
            <a:endParaRPr lang="ko-Kore-KR" altLang="en-US" dirty="0"/>
          </a:p>
        </p:txBody>
      </p:sp>
      <p:pic>
        <p:nvPicPr>
          <p:cNvPr id="12" name="Picture 2">
            <a:extLst>
              <a:ext uri="{FF2B5EF4-FFF2-40B4-BE49-F238E27FC236}">
                <a16:creationId xmlns:a16="http://schemas.microsoft.com/office/drawing/2014/main" id="{602B5BA8-1FF9-B84F-811C-FD0196BED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981" y="3823129"/>
            <a:ext cx="9185847" cy="5167039"/>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A64B64B4-4182-0743-B176-9C6D5B2A880F}"/>
              </a:ext>
            </a:extLst>
          </p:cNvPr>
          <p:cNvSpPr/>
          <p:nvPr/>
        </p:nvSpPr>
        <p:spPr>
          <a:xfrm>
            <a:off x="10401623" y="3453797"/>
            <a:ext cx="5593454" cy="369332"/>
          </a:xfrm>
          <a:prstGeom prst="rect">
            <a:avLst/>
          </a:prstGeom>
        </p:spPr>
        <p:txBody>
          <a:bodyPr wrap="none">
            <a:spAutoFit/>
          </a:bodyPr>
          <a:lstStyle/>
          <a:p>
            <a:r>
              <a:rPr lang="ko-Kore-KR" altLang="en-US" dirty="0"/>
              <a:t>https://numpydl.readthedocs.io/en/latest/tutorials/CNN/</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13</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695215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합성곱 층</a:t>
            </a:r>
            <a:r>
              <a:rPr lang="en-US" altLang="ko-Kore-KR" b="1" dirty="0"/>
              <a:t>(convolutional layer)</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합성곱</a:t>
            </a:r>
            <a:r>
              <a:rPr lang="en-US" altLang="ko-Kore-KR" b="1" dirty="0"/>
              <a:t>(convolution)</a:t>
            </a:r>
            <a:r>
              <a:rPr lang="ko-Kore-KR" altLang="en-US" b="1" dirty="0"/>
              <a:t>과 필터</a:t>
            </a:r>
            <a:r>
              <a:rPr lang="en-US" altLang="ko-KR" b="1" dirty="0"/>
              <a:t>(</a:t>
            </a:r>
            <a:r>
              <a:rPr lang="en-US" altLang="ko-Kore-KR" b="1" dirty="0"/>
              <a:t>filter</a:t>
            </a:r>
            <a:r>
              <a:rPr lang="en-US" altLang="ko-KR" b="1" dirty="0"/>
              <a:t>)</a:t>
            </a:r>
            <a:r>
              <a:rPr lang="en-US" altLang="ko-Kore-KR" b="1" dirty="0"/>
              <a:t> </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192831" y="3496264"/>
            <a:ext cx="17238570" cy="4524315"/>
          </a:xfrm>
          <a:prstGeom prst="rect">
            <a:avLst/>
          </a:prstGeom>
          <a:noFill/>
        </p:spPr>
        <p:txBody>
          <a:bodyPr wrap="square" rtlCol="0">
            <a:spAutoFit/>
          </a:bodyPr>
          <a:lstStyle/>
          <a:p>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필터</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(filter)</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는</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Arial" panose="020B0604020202020204" pitchFamily="34" charset="0"/>
              <a:buChar char="•"/>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이미지의 특징을 찾아내기 위한 공용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파라미터</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(shared parameter)</a:t>
            </a:r>
          </a:p>
          <a:p>
            <a:pPr marL="457200" indent="-457200">
              <a:buFont typeface="Arial" panose="020B0604020202020204" pitchFamily="34" charset="0"/>
              <a:buChar char="•"/>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에서는 동의어로 커널</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(kernel)</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이라고도 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a:p>
            <a:r>
              <a:rPr kumimoji="1" lang="ko-KR" altLang="en-US" sz="3200" b="1" dirty="0" err="1">
                <a:solidFill>
                  <a:srgbClr val="53585F"/>
                </a:solidFill>
                <a:latin typeface="Spoqa Han Sans Neo Bold" panose="020B0500000000000000" pitchFamily="34" charset="-128"/>
                <a:ea typeface="Spoqa Han Sans Neo Bold" panose="020B0500000000000000" pitchFamily="34" charset="-128"/>
                <a:sym typeface="Wingdings" pitchFamily="2" charset="2"/>
              </a:rPr>
              <a:t>컨볼루션</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(convolution)</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은</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p>
          <a:p>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a:p>
            <a:pPr marL="457200" indent="-457200">
              <a:buFont typeface="Arial" panose="020B0604020202020204" pitchFamily="34" charset="0"/>
              <a:buChar char="•"/>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전제 인풋에</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필터를 순차적으로 감아</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(convolve(slide)),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결과를 낸다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4" name="직사각형 3">
            <a:extLst>
              <a:ext uri="{FF2B5EF4-FFF2-40B4-BE49-F238E27FC236}">
                <a16:creationId xmlns:a16="http://schemas.microsoft.com/office/drawing/2014/main" id="{485FBE3B-34F1-1F40-B638-69D456996F7F}"/>
              </a:ext>
            </a:extLst>
          </p:cNvPr>
          <p:cNvSpPr/>
          <p:nvPr/>
        </p:nvSpPr>
        <p:spPr>
          <a:xfrm>
            <a:off x="1423408" y="12467653"/>
            <a:ext cx="9820667" cy="646331"/>
          </a:xfrm>
          <a:prstGeom prst="rect">
            <a:avLst/>
          </a:prstGeom>
        </p:spPr>
        <p:txBody>
          <a:bodyPr wrap="square">
            <a:spAutoFit/>
          </a:bodyPr>
          <a:lstStyle/>
          <a:p>
            <a:r>
              <a:rPr lang="en" altLang="ko-Kore-KR" dirty="0">
                <a:latin typeface="Spoqa Han Sans Neo" panose="020B0500000000000000" pitchFamily="34" charset="-128"/>
                <a:ea typeface="Spoqa Han Sans Neo" panose="020B0500000000000000" pitchFamily="34" charset="-128"/>
              </a:rPr>
              <a:t>Image is from </a:t>
            </a:r>
            <a:r>
              <a:rPr lang="en" altLang="ko-Kore-KR" dirty="0" err="1">
                <a:latin typeface="Spoqa Han Sans Neo" panose="020B0500000000000000" pitchFamily="34" charset="-128"/>
                <a:ea typeface="Spoqa Han Sans Neo" panose="020B0500000000000000" pitchFamily="34" charset="-128"/>
              </a:rPr>
              <a:t>Padarian</a:t>
            </a:r>
            <a:r>
              <a:rPr lang="en" altLang="ko-Kore-KR" dirty="0">
                <a:latin typeface="Spoqa Han Sans Neo" panose="020B0500000000000000" pitchFamily="34" charset="-128"/>
                <a:ea typeface="Spoqa Han Sans Neo" panose="020B0500000000000000" pitchFamily="34" charset="-128"/>
              </a:rPr>
              <a:t>, J., B. </a:t>
            </a:r>
            <a:r>
              <a:rPr lang="en" altLang="ko-Kore-KR" dirty="0" err="1">
                <a:latin typeface="Spoqa Han Sans Neo" panose="020B0500000000000000" pitchFamily="34" charset="-128"/>
                <a:ea typeface="Spoqa Han Sans Neo" panose="020B0500000000000000" pitchFamily="34" charset="-128"/>
              </a:rPr>
              <a:t>Minasny</a:t>
            </a:r>
            <a:r>
              <a:rPr lang="en" altLang="ko-Kore-KR" dirty="0">
                <a:latin typeface="Spoqa Han Sans Neo" panose="020B0500000000000000" pitchFamily="34" charset="-128"/>
                <a:ea typeface="Spoqa Han Sans Neo" panose="020B0500000000000000" pitchFamily="34" charset="-128"/>
              </a:rPr>
              <a:t>, and A. B. </a:t>
            </a:r>
            <a:r>
              <a:rPr lang="en" altLang="ko-Kore-KR" dirty="0" err="1">
                <a:latin typeface="Spoqa Han Sans Neo" panose="020B0500000000000000" pitchFamily="34" charset="-128"/>
                <a:ea typeface="Spoqa Han Sans Neo" panose="020B0500000000000000" pitchFamily="34" charset="-128"/>
              </a:rPr>
              <a:t>McBratney</a:t>
            </a:r>
            <a:r>
              <a:rPr lang="en" altLang="ko-Kore-KR" dirty="0">
                <a:latin typeface="Spoqa Han Sans Neo" panose="020B0500000000000000" pitchFamily="34" charset="-128"/>
                <a:ea typeface="Spoqa Han Sans Neo" panose="020B0500000000000000" pitchFamily="34" charset="-128"/>
              </a:rPr>
              <a:t>. "Using deep learning to predict soil properties from regional spectral data." </a:t>
            </a:r>
            <a:r>
              <a:rPr lang="en" altLang="ko-Kore-KR" i="1" dirty="0" err="1">
                <a:latin typeface="Spoqa Han Sans Neo Bold" panose="020B0500000000000000" pitchFamily="34" charset="-128"/>
                <a:ea typeface="Spoqa Han Sans Neo Bold" panose="020B0500000000000000" pitchFamily="34" charset="-128"/>
              </a:rPr>
              <a:t>Geoderma</a:t>
            </a:r>
            <a:r>
              <a:rPr lang="en" altLang="ko-Kore-KR" i="1" dirty="0">
                <a:latin typeface="Spoqa Han Sans Neo Bold" panose="020B0500000000000000" pitchFamily="34" charset="-128"/>
                <a:ea typeface="Spoqa Han Sans Neo Bold" panose="020B0500000000000000" pitchFamily="34" charset="-128"/>
              </a:rPr>
              <a:t> Regional</a:t>
            </a:r>
            <a:r>
              <a:rPr lang="en" altLang="ko-Kore-KR" dirty="0">
                <a:latin typeface="Spoqa Han Sans Neo" panose="020B0500000000000000" pitchFamily="34" charset="-128"/>
                <a:ea typeface="Spoqa Han Sans Neo" panose="020B0500000000000000" pitchFamily="34" charset="-128"/>
              </a:rPr>
              <a:t> 16 (2019): e00198.</a:t>
            </a:r>
            <a:endParaRPr lang="ko-Kore-KR" altLang="en-US" dirty="0">
              <a:latin typeface="Spoqa Han Sans Neo" panose="020B0500000000000000" pitchFamily="34" charset="-128"/>
              <a:ea typeface="Spoqa Han Sans Neo" panose="020B0500000000000000" pitchFamily="34" charset="-128"/>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14</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16386" name="Picture 2" descr="Example of the first 3 steps of a convolution of a 3x3 filter over a 5x5 array (image). The resulting pixel values correspond to the sum of the element-wise multiplication of the initial pixels (dashed lines) and the filter.">
            <a:extLst>
              <a:ext uri="{FF2B5EF4-FFF2-40B4-BE49-F238E27FC236}">
                <a16:creationId xmlns:a16="http://schemas.microsoft.com/office/drawing/2014/main" id="{E5EA52FD-3E15-694C-9EEB-E5E38390D5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341" r="31272"/>
          <a:stretch/>
        </p:blipFill>
        <p:spPr bwMode="auto">
          <a:xfrm>
            <a:off x="2192831" y="8627020"/>
            <a:ext cx="8281822" cy="371509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6963F68-8CC9-3942-B828-55DC0F71A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4127" y="8134596"/>
            <a:ext cx="66802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210F61FB-5A1D-1147-8F62-CA02203BAF60}"/>
              </a:ext>
            </a:extLst>
          </p:cNvPr>
          <p:cNvSpPr/>
          <p:nvPr/>
        </p:nvSpPr>
        <p:spPr>
          <a:xfrm>
            <a:off x="10997059" y="12986668"/>
            <a:ext cx="7874335" cy="369332"/>
          </a:xfrm>
          <a:prstGeom prst="rect">
            <a:avLst/>
          </a:prstGeom>
        </p:spPr>
        <p:txBody>
          <a:bodyPr wrap="none">
            <a:spAutoFit/>
          </a:bodyPr>
          <a:lstStyle/>
          <a:p>
            <a:r>
              <a:rPr lang="ko-Kore-KR" altLang="en-US" dirty="0"/>
              <a:t>http://ufldl.stanford.edu/tutorial/supervised/FeatureExtractionUsingConvolution/</a:t>
            </a:r>
          </a:p>
        </p:txBody>
      </p:sp>
    </p:spTree>
    <p:extLst>
      <p:ext uri="{BB962C8B-B14F-4D97-AF65-F5344CB8AC3E}">
        <p14:creationId xmlns:p14="http://schemas.microsoft.com/office/powerpoint/2010/main" val="357245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합성곱 층</a:t>
            </a:r>
            <a:r>
              <a:rPr lang="en-US" altLang="ko-Kore-KR" b="1" dirty="0"/>
              <a:t>(convolutional layer)</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채널</a:t>
            </a:r>
            <a:r>
              <a:rPr lang="en-US" altLang="ko-Kore-KR" b="1" dirty="0"/>
              <a:t>(channel)</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192831" y="3496264"/>
            <a:ext cx="17238570" cy="5509200"/>
          </a:xfrm>
          <a:prstGeom prst="rect">
            <a:avLst/>
          </a:prstGeom>
          <a:noFill/>
        </p:spPr>
        <p:txBody>
          <a:bodyPr wrap="square" rtlCol="0">
            <a:spAutoFit/>
          </a:bodyPr>
          <a:lstStyle/>
          <a:p>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채널 </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(channel)</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이미지 픽셀 하나하나는 실수</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그럼 컬러는</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각 픽셀을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RGB 3</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개의 실수로 표현한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3</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차원 데이터인데</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여기서 각 차원을 채널</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만약 필터</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(kernel, shared weight)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작용하는 것이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개라면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개의 채널을 갖는다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a:p>
            <a:pPr marL="457200" indent="-457200">
              <a:buFont typeface="Arial" panose="020B0604020202020204" pitchFamily="34" charset="0"/>
              <a:buChar char="•"/>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전제 인풋에</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필터를 순차적으로 감아</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(convolve(slide)),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결과를 낸다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15</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18434" name="Picture 2" descr="Three dimensional image array structure">
            <a:extLst>
              <a:ext uri="{FF2B5EF4-FFF2-40B4-BE49-F238E27FC236}">
                <a16:creationId xmlns:a16="http://schemas.microsoft.com/office/drawing/2014/main" id="{91E655B1-6C5C-6147-813F-A94ADB57B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523" y="9180121"/>
            <a:ext cx="4015980" cy="3853453"/>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olor image with red, green, and blue channels">
            <a:extLst>
              <a:ext uri="{FF2B5EF4-FFF2-40B4-BE49-F238E27FC236}">
                <a16:creationId xmlns:a16="http://schemas.microsoft.com/office/drawing/2014/main" id="{237A5DD4-699A-4C4C-AE18-4BEB53817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240" y="8911947"/>
            <a:ext cx="6735566" cy="4212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0C0EEB-9124-E542-A9B9-845A8B2B2862}"/>
              </a:ext>
            </a:extLst>
          </p:cNvPr>
          <p:cNvSpPr txBox="1"/>
          <p:nvPr/>
        </p:nvSpPr>
        <p:spPr>
          <a:xfrm>
            <a:off x="5767074" y="13055503"/>
            <a:ext cx="6424131" cy="369332"/>
          </a:xfrm>
          <a:prstGeom prst="rect">
            <a:avLst/>
          </a:prstGeom>
          <a:noFill/>
        </p:spPr>
        <p:txBody>
          <a:bodyPr wrap="none" rtlCol="0">
            <a:spAutoFit/>
          </a:bodyPr>
          <a:lstStyle/>
          <a:p>
            <a:r>
              <a:rPr kumimoji="1" lang="en" altLang="ko-Kore-KR" dirty="0"/>
              <a:t>Image is from https://e2eml.school/</a:t>
            </a:r>
            <a:r>
              <a:rPr kumimoji="1" lang="en" altLang="ko-Kore-KR" dirty="0" err="1"/>
              <a:t>convert_rgb_to_grayscale.html</a:t>
            </a:r>
            <a:endParaRPr kumimoji="1" lang="ko-Kore-KR" altLang="en-US" dirty="0"/>
          </a:p>
        </p:txBody>
      </p:sp>
    </p:spTree>
    <p:extLst>
      <p:ext uri="{BB962C8B-B14F-4D97-AF65-F5344CB8AC3E}">
        <p14:creationId xmlns:p14="http://schemas.microsoft.com/office/powerpoint/2010/main" val="26908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합성곱 층</a:t>
            </a:r>
            <a:r>
              <a:rPr lang="en-US" altLang="ko-Kore-KR" b="1" dirty="0"/>
              <a:t>(convolutional layer)</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걸음</a:t>
            </a:r>
            <a:r>
              <a:rPr lang="en-US" altLang="ko-Kore-KR" b="1" dirty="0"/>
              <a:t>(stride)</a:t>
            </a:r>
            <a:r>
              <a:rPr lang="ko-Kore-KR" altLang="en-US" b="1" dirty="0"/>
              <a:t>과 필터 사이즈 </a:t>
            </a:r>
            <a:r>
              <a:rPr lang="en-US" altLang="ko-Kore-KR" b="1" dirty="0"/>
              <a:t>(filter size)</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192831" y="3496264"/>
            <a:ext cx="17238570" cy="8463855"/>
          </a:xfrm>
          <a:prstGeom prst="rect">
            <a:avLst/>
          </a:prstGeom>
          <a:noFill/>
        </p:spPr>
        <p:txBody>
          <a:bodyPr wrap="square" rtlCol="0">
            <a:spAutoFit/>
          </a:bodyPr>
          <a:lstStyle/>
          <a:p>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걸음 </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(stride)</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몇 걸음 단위로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진행할지 의미</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필터 사이즈 </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(filter size)</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Kernel size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라고도 하다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필터의 크기의 사이즈</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è"/>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오른쪽 예시는</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stride = 1, filter size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노란 부분</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3 x3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è"/>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è"/>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만약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stride = 2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라면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5" name="직사각형 14">
            <a:extLst>
              <a:ext uri="{FF2B5EF4-FFF2-40B4-BE49-F238E27FC236}">
                <a16:creationId xmlns:a16="http://schemas.microsoft.com/office/drawing/2014/main" id="{722480F5-04C5-BB4B-884A-9982B7F33386}"/>
              </a:ext>
            </a:extLst>
          </p:cNvPr>
          <p:cNvSpPr/>
          <p:nvPr/>
        </p:nvSpPr>
        <p:spPr>
          <a:xfrm>
            <a:off x="11557066" y="7944188"/>
            <a:ext cx="7874335" cy="369332"/>
          </a:xfrm>
          <a:prstGeom prst="rect">
            <a:avLst/>
          </a:prstGeom>
        </p:spPr>
        <p:txBody>
          <a:bodyPr wrap="none">
            <a:spAutoFit/>
          </a:bodyPr>
          <a:lstStyle/>
          <a:p>
            <a:r>
              <a:rPr lang="ko-Kore-KR" altLang="en-US" dirty="0"/>
              <a:t>http://ufldl.stanford.edu/tutorial/supervised/FeatureExtractionUsingConvolution/</a:t>
            </a:r>
          </a:p>
        </p:txBody>
      </p:sp>
      <p:pic>
        <p:nvPicPr>
          <p:cNvPr id="17" name="Picture 4">
            <a:extLst>
              <a:ext uri="{FF2B5EF4-FFF2-40B4-BE49-F238E27FC236}">
                <a16:creationId xmlns:a16="http://schemas.microsoft.com/office/drawing/2014/main" id="{51083C06-8833-1041-BB19-0F7D23F4C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8527" y="2904987"/>
            <a:ext cx="6680200" cy="4876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2">
            <a:extLst>
              <a:ext uri="{FF2B5EF4-FFF2-40B4-BE49-F238E27FC236}">
                <a16:creationId xmlns:a16="http://schemas.microsoft.com/office/drawing/2014/main" id="{F05A580D-2CFC-2C4C-81DE-AC1D5C1F48AC}"/>
              </a:ext>
            </a:extLst>
          </p:cNvPr>
          <p:cNvGraphicFramePr>
            <a:graphicFrameLocks noGrp="1"/>
          </p:cNvGraphicFramePr>
          <p:nvPr>
            <p:extLst>
              <p:ext uri="{D42A27DB-BD31-4B8C-83A1-F6EECF244321}">
                <p14:modId xmlns:p14="http://schemas.microsoft.com/office/powerpoint/2010/main" val="3797378525"/>
              </p:ext>
            </p:extLst>
          </p:nvPr>
        </p:nvGraphicFramePr>
        <p:xfrm>
          <a:off x="14262534" y="10811013"/>
          <a:ext cx="2806266" cy="1798504"/>
        </p:xfrm>
        <a:graphic>
          <a:graphicData uri="http://schemas.openxmlformats.org/drawingml/2006/table">
            <a:tbl>
              <a:tblPr firstRow="1" bandRow="1">
                <a:tableStyleId>{2D5ABB26-0587-4C30-8999-92F81FD0307C}</a:tableStyleId>
              </a:tblPr>
              <a:tblGrid>
                <a:gridCol w="1403133">
                  <a:extLst>
                    <a:ext uri="{9D8B030D-6E8A-4147-A177-3AD203B41FA5}">
                      <a16:colId xmlns:a16="http://schemas.microsoft.com/office/drawing/2014/main" val="3136377957"/>
                    </a:ext>
                  </a:extLst>
                </a:gridCol>
                <a:gridCol w="1403133">
                  <a:extLst>
                    <a:ext uri="{9D8B030D-6E8A-4147-A177-3AD203B41FA5}">
                      <a16:colId xmlns:a16="http://schemas.microsoft.com/office/drawing/2014/main" val="3864164374"/>
                    </a:ext>
                  </a:extLst>
                </a:gridCol>
              </a:tblGrid>
              <a:tr h="899252">
                <a:tc>
                  <a:txBody>
                    <a:bodyPr/>
                    <a:lstStyle/>
                    <a:p>
                      <a:pPr algn="ctr"/>
                      <a:r>
                        <a:rPr lang="en-US" altLang="ko-Kore-KR" dirty="0"/>
                        <a:t>4</a:t>
                      </a:r>
                      <a:endParaRPr lang="ko-Kore-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dirty="0"/>
                        <a:t>4</a:t>
                      </a:r>
                      <a:endParaRPr lang="ko-Kore-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8425994"/>
                  </a:ext>
                </a:extLst>
              </a:tr>
              <a:tr h="899252">
                <a:tc>
                  <a:txBody>
                    <a:bodyPr/>
                    <a:lstStyle/>
                    <a:p>
                      <a:pPr algn="ctr"/>
                      <a:r>
                        <a:rPr lang="en-US" altLang="ko-Kore-KR" dirty="0"/>
                        <a:t>2</a:t>
                      </a:r>
                      <a:endParaRPr lang="ko-Kore-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ore-KR" dirty="0"/>
                        <a:t>4</a:t>
                      </a:r>
                      <a:endParaRPr lang="ko-Kore-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8209292"/>
                  </a:ext>
                </a:extLst>
              </a:tr>
            </a:tbl>
          </a:graphicData>
        </a:graphic>
      </p:graphicFrame>
    </p:spTree>
    <p:extLst>
      <p:ext uri="{BB962C8B-B14F-4D97-AF65-F5344CB8AC3E}">
        <p14:creationId xmlns:p14="http://schemas.microsoft.com/office/powerpoint/2010/main" val="101282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합성곱 층</a:t>
            </a:r>
            <a:r>
              <a:rPr lang="en-US" altLang="ko-Kore-KR" b="1" dirty="0"/>
              <a:t>(convolutional layer)</a:t>
            </a:r>
            <a:endParaRPr lang="en-US" altLang="ko-KR" b="1" dirty="0"/>
          </a:p>
          <a:p>
            <a:pPr>
              <a:spcBef>
                <a:spcPts val="1000"/>
              </a:spcBef>
              <a:defRPr sz="3000" spc="-59">
                <a:latin typeface="SpoqaHanSans-Bold"/>
                <a:ea typeface="SpoqaHanSans-Bold"/>
                <a:cs typeface="SpoqaHanSans-Bold"/>
                <a:sym typeface="SpoqaHanSans-Bold"/>
              </a:defRPr>
            </a:pPr>
            <a:r>
              <a:rPr lang="en-US" altLang="ko-KR" b="1" dirty="0"/>
              <a:t>- 1x1 convolution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025143" y="3197207"/>
            <a:ext cx="17406257" cy="8956298"/>
          </a:xfrm>
          <a:prstGeom prst="rect">
            <a:avLst/>
          </a:prstGeom>
          <a:noFill/>
        </p:spPr>
        <p:txBody>
          <a:bodyPr wrap="square" rtlCol="0">
            <a:spAutoFit/>
          </a:bodyPr>
          <a:lstStyle/>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특수하게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1x1</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필터 사이즈의</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convolution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쓰는 경우가 많다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Why?</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Arial" panose="020B0604020202020204" pitchFamily="34" charset="0"/>
              <a:buChar char="•"/>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인풋 값의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shape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유지하면서 채널 수를 조절 할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Arial" panose="020B0604020202020204" pitchFamily="34" charset="0"/>
              <a:buChar char="•"/>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비선형 변환 효과</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(non-linearity)</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(convolution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뒤에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activation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함수를 사용하므로</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Arial" panose="020B0604020202020204" pitchFamily="34" charset="0"/>
              <a:buChar char="•"/>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계산하는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파라미터</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수가 줄어들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예를</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들면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인풋이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128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채널이고</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3x3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필터를 가진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128</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채널의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 layer</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적용한다 했을 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파라미터</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수는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3x3x128x128 = 147,456</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개이다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만약</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이전에 먼저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3x3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필터를 가진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128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채널의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 layer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적용 이전에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1x1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필터를 가진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32</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 채널을 거친 뒤 간다면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1x128x32 + 3x3x32x128 = 4,096 + 36,864 = 40,960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개로 줄어든다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Bottleneck </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효과를 가질 수 있다</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2" name="직사각형 1">
            <a:extLst>
              <a:ext uri="{FF2B5EF4-FFF2-40B4-BE49-F238E27FC236}">
                <a16:creationId xmlns:a16="http://schemas.microsoft.com/office/drawing/2014/main" id="{DB629E06-70E3-CA4E-87C2-FB798E8243DE}"/>
              </a:ext>
            </a:extLst>
          </p:cNvPr>
          <p:cNvSpPr/>
          <p:nvPr/>
        </p:nvSpPr>
        <p:spPr>
          <a:xfrm>
            <a:off x="18491576" y="6633749"/>
            <a:ext cx="4668073" cy="369332"/>
          </a:xfrm>
          <a:prstGeom prst="rect">
            <a:avLst/>
          </a:prstGeom>
        </p:spPr>
        <p:txBody>
          <a:bodyPr wrap="none">
            <a:spAutoFit/>
          </a:bodyPr>
          <a:lstStyle/>
          <a:p>
            <a:r>
              <a:rPr lang="ko-Kore-KR" altLang="en-US" dirty="0"/>
              <a:t>https://github.com/vdumoulin/conv_arithmetic</a:t>
            </a:r>
          </a:p>
        </p:txBody>
      </p:sp>
      <p:pic>
        <p:nvPicPr>
          <p:cNvPr id="18" name="Picture 2" descr="1x1 convolution with strides">
            <a:extLst>
              <a:ext uri="{FF2B5EF4-FFF2-40B4-BE49-F238E27FC236}">
                <a16:creationId xmlns:a16="http://schemas.microsoft.com/office/drawing/2014/main" id="{95A7DE58-C8D8-ED43-9F65-0A5193642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4200" y="2943492"/>
            <a:ext cx="3733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64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합성곱 층</a:t>
            </a:r>
            <a:r>
              <a:rPr lang="en-US" altLang="ko-Kore-KR" b="1" dirty="0"/>
              <a:t>(convolutional layer)</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확장 간격</a:t>
            </a:r>
            <a:r>
              <a:rPr lang="en-US" altLang="ko-Kore-KR" b="1" dirty="0"/>
              <a:t>(</a:t>
            </a:r>
            <a:r>
              <a:rPr lang="en-US" altLang="ko-KR" b="1" dirty="0"/>
              <a:t>d</a:t>
            </a:r>
            <a:r>
              <a:rPr lang="en-US" altLang="ko-Kore-KR" b="1" dirty="0"/>
              <a:t>ilation rate)</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192831" y="3651152"/>
            <a:ext cx="17238570" cy="1569660"/>
          </a:xfrm>
          <a:prstGeom prst="rect">
            <a:avLst/>
          </a:prstGeom>
          <a:noFill/>
        </p:spPr>
        <p:txBody>
          <a:bodyPr wrap="square" rtlCol="0">
            <a:spAutoFit/>
          </a:bodyPr>
          <a:lstStyle/>
          <a:p>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필터 사이의 간격</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을 의미한다</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3x3</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으로</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filter size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같을 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1, 2, 4 dilation rate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일 때는 아래와 같다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18</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23560" name="Picture 8">
            <a:extLst>
              <a:ext uri="{FF2B5EF4-FFF2-40B4-BE49-F238E27FC236}">
                <a16:creationId xmlns:a16="http://schemas.microsoft.com/office/drawing/2014/main" id="{DFA48199-1CAC-2440-AA6F-42F5E11B99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235"/>
          <a:stretch/>
        </p:blipFill>
        <p:spPr bwMode="auto">
          <a:xfrm>
            <a:off x="1945918" y="5617647"/>
            <a:ext cx="17732396" cy="6826629"/>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9BDDD79-1625-F34E-8E44-D29312A2E55E}"/>
              </a:ext>
            </a:extLst>
          </p:cNvPr>
          <p:cNvSpPr/>
          <p:nvPr/>
        </p:nvSpPr>
        <p:spPr>
          <a:xfrm>
            <a:off x="3934691" y="12672834"/>
            <a:ext cx="12188825" cy="646331"/>
          </a:xfrm>
          <a:prstGeom prst="rect">
            <a:avLst/>
          </a:prstGeom>
        </p:spPr>
        <p:txBody>
          <a:bodyPr>
            <a:spAutoFit/>
          </a:bodyPr>
          <a:lstStyle/>
          <a:p>
            <a:r>
              <a:rPr lang="en" altLang="ko-Kore-KR" dirty="0">
                <a:solidFill>
                  <a:srgbClr val="222222"/>
                </a:solidFill>
                <a:latin typeface="Arial" panose="020B0604020202020204" pitchFamily="34" charset="0"/>
              </a:rPr>
              <a:t>Image is from Xi, Rui, et al. "Deep dilated convolution on multimodality time series for human activity recognition." </a:t>
            </a:r>
            <a:r>
              <a:rPr lang="en" altLang="ko-Kore-KR" i="1" dirty="0">
                <a:solidFill>
                  <a:srgbClr val="222222"/>
                </a:solidFill>
                <a:latin typeface="Arial" panose="020B0604020202020204" pitchFamily="34" charset="0"/>
              </a:rPr>
              <a:t>2018 International Joint Conference on Neural Networks (IJCNN)</a:t>
            </a:r>
            <a:r>
              <a:rPr lang="en" altLang="ko-Kore-KR" dirty="0">
                <a:solidFill>
                  <a:srgbClr val="222222"/>
                </a:solidFill>
                <a:latin typeface="Arial" panose="020B0604020202020204" pitchFamily="34" charset="0"/>
              </a:rPr>
              <a:t>. IEEE, 2018.</a:t>
            </a:r>
            <a:endParaRPr lang="ko-Kore-KR" altLang="en-US" dirty="0"/>
          </a:p>
        </p:txBody>
      </p:sp>
    </p:spTree>
    <p:extLst>
      <p:ext uri="{BB962C8B-B14F-4D97-AF65-F5344CB8AC3E}">
        <p14:creationId xmlns:p14="http://schemas.microsoft.com/office/powerpoint/2010/main" val="3775367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합성곱 층</a:t>
            </a:r>
            <a:r>
              <a:rPr lang="en-US" altLang="ko-Kore-KR" b="1" dirty="0"/>
              <a:t>(convolutional layer)</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패딩 </a:t>
            </a:r>
            <a:r>
              <a:rPr lang="en-US" altLang="ko-Kore-KR" b="1" dirty="0"/>
              <a:t>(padding)</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1893455" y="3274592"/>
            <a:ext cx="18932158" cy="3046988"/>
          </a:xfrm>
          <a:prstGeom prst="rect">
            <a:avLst/>
          </a:prstGeom>
          <a:noFill/>
        </p:spPr>
        <p:txBody>
          <a:bodyPr wrap="square" rtlCol="0">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적용하면 보통</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filter size</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stride,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그리고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dilation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따라</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결과값</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(feature map)</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shape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바뀐다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만약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feature map</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크기를 조절하고 싶다면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Padding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고려될 만 하다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크게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full, same, valid</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가장 많이 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만약 패딩 값</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(padding value)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모두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0</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이라면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zero-padding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이라고도 부른다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19</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24578" name="Picture 2" descr="10: Padding of a 2D image. | Download Scientific Diagram">
            <a:extLst>
              <a:ext uri="{FF2B5EF4-FFF2-40B4-BE49-F238E27FC236}">
                <a16:creationId xmlns:a16="http://schemas.microsoft.com/office/drawing/2014/main" id="{B090D5F2-79A7-3F48-A049-48FB96898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660" y="6648545"/>
            <a:ext cx="7699644" cy="5607153"/>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2D Convolution">
            <a:extLst>
              <a:ext uri="{FF2B5EF4-FFF2-40B4-BE49-F238E27FC236}">
                <a16:creationId xmlns:a16="http://schemas.microsoft.com/office/drawing/2014/main" id="{B5443EBC-E46E-D342-9D2F-42146160E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2382" y="7677433"/>
            <a:ext cx="7699643" cy="3433913"/>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2280E8C0-8501-884A-85AF-DB99B84F84F7}"/>
              </a:ext>
            </a:extLst>
          </p:cNvPr>
          <p:cNvSpPr/>
          <p:nvPr/>
        </p:nvSpPr>
        <p:spPr>
          <a:xfrm>
            <a:off x="1893455" y="12432670"/>
            <a:ext cx="8918661" cy="923330"/>
          </a:xfrm>
          <a:prstGeom prst="rect">
            <a:avLst/>
          </a:prstGeom>
        </p:spPr>
        <p:txBody>
          <a:bodyPr wrap="square">
            <a:spAutoFit/>
          </a:bodyPr>
          <a:lstStyle/>
          <a:p>
            <a:r>
              <a:rPr lang="en" altLang="ko-Kore-KR" dirty="0">
                <a:solidFill>
                  <a:srgbClr val="222222"/>
                </a:solidFill>
                <a:latin typeface="Arial" panose="020B0604020202020204" pitchFamily="34" charset="0"/>
              </a:rPr>
              <a:t>Image is from Nowell, Tyrone Carlisle. </a:t>
            </a:r>
            <a:r>
              <a:rPr lang="en" altLang="ko-Kore-KR" i="1" dirty="0">
                <a:solidFill>
                  <a:srgbClr val="222222"/>
                </a:solidFill>
                <a:latin typeface="Arial" panose="020B0604020202020204" pitchFamily="34" charset="0"/>
              </a:rPr>
              <a:t>Detection and quantification of rot in harvested trees using convolutional neural networks</a:t>
            </a:r>
            <a:r>
              <a:rPr lang="en" altLang="ko-Kore-KR" dirty="0">
                <a:solidFill>
                  <a:srgbClr val="222222"/>
                </a:solidFill>
                <a:latin typeface="Arial" panose="020B0604020202020204" pitchFamily="34" charset="0"/>
              </a:rPr>
              <a:t>. MS thesis. Norwegian University of Life Sciences, </a:t>
            </a:r>
            <a:r>
              <a:rPr lang="en" altLang="ko-Kore-KR" dirty="0" err="1">
                <a:solidFill>
                  <a:srgbClr val="222222"/>
                </a:solidFill>
                <a:latin typeface="Arial" panose="020B0604020202020204" pitchFamily="34" charset="0"/>
              </a:rPr>
              <a:t>Ås</a:t>
            </a:r>
            <a:r>
              <a:rPr lang="en" altLang="ko-Kore-KR" dirty="0">
                <a:solidFill>
                  <a:srgbClr val="222222"/>
                </a:solidFill>
                <a:latin typeface="Arial" panose="020B0604020202020204" pitchFamily="34" charset="0"/>
              </a:rPr>
              <a:t>, 2019.</a:t>
            </a:r>
            <a:endParaRPr lang="ko-Kore-KR" altLang="en-US" dirty="0"/>
          </a:p>
        </p:txBody>
      </p:sp>
      <p:sp>
        <p:nvSpPr>
          <p:cNvPr id="6" name="직사각형 5">
            <a:extLst>
              <a:ext uri="{FF2B5EF4-FFF2-40B4-BE49-F238E27FC236}">
                <a16:creationId xmlns:a16="http://schemas.microsoft.com/office/drawing/2014/main" id="{6416DFBD-6EC1-0840-9995-0663E65756CC}"/>
              </a:ext>
            </a:extLst>
          </p:cNvPr>
          <p:cNvSpPr/>
          <p:nvPr/>
        </p:nvSpPr>
        <p:spPr>
          <a:xfrm>
            <a:off x="12057346" y="11886366"/>
            <a:ext cx="6449714" cy="369332"/>
          </a:xfrm>
          <a:prstGeom prst="rect">
            <a:avLst/>
          </a:prstGeom>
        </p:spPr>
        <p:txBody>
          <a:bodyPr wrap="none">
            <a:spAutoFit/>
          </a:bodyPr>
          <a:lstStyle/>
          <a:p>
            <a:r>
              <a:rPr lang="ko-Kore-KR" altLang="en-US" dirty="0"/>
              <a:t>https://johnloomis.org/ece563/notes/filter/conv/convolution.html</a:t>
            </a:r>
          </a:p>
        </p:txBody>
      </p:sp>
    </p:spTree>
    <p:extLst>
      <p:ext uri="{BB962C8B-B14F-4D97-AF65-F5344CB8AC3E}">
        <p14:creationId xmlns:p14="http://schemas.microsoft.com/office/powerpoint/2010/main" val="2587113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이미지 인식 </a:t>
            </a:r>
            <a:r>
              <a:rPr lang="en-US" altLang="ko-Kore-KR" b="1" dirty="0"/>
              <a:t>(visual recognition)</a:t>
            </a:r>
          </a:p>
        </p:txBody>
      </p:sp>
      <p:sp>
        <p:nvSpPr>
          <p:cNvPr id="8" name="슬라이드 번호 개체 틀 4">
            <a:extLst>
              <a:ext uri="{FF2B5EF4-FFF2-40B4-BE49-F238E27FC236}">
                <a16:creationId xmlns:a16="http://schemas.microsoft.com/office/drawing/2014/main" id="{9F266784-E60F-C04C-837A-9B3815E8A071}"/>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mc:AlternateContent xmlns:mc="http://schemas.openxmlformats.org/markup-compatibility/2006" xmlns:a14="http://schemas.microsoft.com/office/drawing/2010/main">
        <mc:Choice Requires="a14">
          <p:sp>
            <p:nvSpPr>
              <p:cNvPr id="17" name="모서리가 둥근 직사각형 16">
                <a:extLst>
                  <a:ext uri="{FF2B5EF4-FFF2-40B4-BE49-F238E27FC236}">
                    <a16:creationId xmlns:a16="http://schemas.microsoft.com/office/drawing/2014/main" id="{4C78DF33-F135-B441-B252-CBD9F1875F8C}"/>
                  </a:ext>
                </a:extLst>
              </p:cNvPr>
              <p:cNvSpPr/>
              <p:nvPr/>
            </p:nvSpPr>
            <p:spPr>
              <a:xfrm>
                <a:off x="5947647" y="9913539"/>
                <a:ext cx="2886659" cy="127151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ore-KR" sz="4000" b="0" i="1" smtClean="0">
                          <a:latin typeface="Cambria Math" panose="02040503050406030204" pitchFamily="18" charset="0"/>
                          <a:ea typeface="Spoqa Han Sans Neo Bold" panose="020B0500000000000000" pitchFamily="34" charset="-128"/>
                        </a:rPr>
                        <m:t>h</m:t>
                      </m:r>
                    </m:oMath>
                  </m:oMathPara>
                </a14:m>
                <a:endParaRPr kumimoji="1" lang="ko-Kore-KR" altLang="en-US" sz="4000" dirty="0">
                  <a:latin typeface="Spoqa Han Sans Neo" panose="020B0500000000000000" pitchFamily="34" charset="-128"/>
                  <a:ea typeface="Spoqa Han Sans Neo" panose="020B0500000000000000" pitchFamily="34" charset="-128"/>
                </a:endParaRPr>
              </a:p>
            </p:txBody>
          </p:sp>
        </mc:Choice>
        <mc:Fallback xmlns="">
          <p:sp>
            <p:nvSpPr>
              <p:cNvPr id="17" name="모서리가 둥근 직사각형 16">
                <a:extLst>
                  <a:ext uri="{FF2B5EF4-FFF2-40B4-BE49-F238E27FC236}">
                    <a16:creationId xmlns:a16="http://schemas.microsoft.com/office/drawing/2014/main" id="{4C78DF33-F135-B441-B252-CBD9F1875F8C}"/>
                  </a:ext>
                </a:extLst>
              </p:cNvPr>
              <p:cNvSpPr>
                <a:spLocks noRot="1" noChangeAspect="1" noMove="1" noResize="1" noEditPoints="1" noAdjustHandles="1" noChangeArrowheads="1" noChangeShapeType="1" noTextEdit="1"/>
              </p:cNvSpPr>
              <p:nvPr/>
            </p:nvSpPr>
            <p:spPr>
              <a:xfrm>
                <a:off x="5947647" y="9913539"/>
                <a:ext cx="2886659" cy="1271515"/>
              </a:xfrm>
              <a:prstGeom prst="roundRect">
                <a:avLst/>
              </a:prstGeom>
              <a:blipFill>
                <a:blip r:embed="rId4"/>
                <a:stretch>
                  <a:fillRect/>
                </a:stretch>
              </a:blipFill>
              <a:ln w="38100">
                <a:solidFill>
                  <a:schemeClr val="tx1"/>
                </a:solidFill>
              </a:ln>
            </p:spPr>
            <p:txBody>
              <a:bodyPr/>
              <a:lstStyle/>
              <a:p>
                <a:r>
                  <a:rPr lang="ko-Kore-KR" altLang="en-US">
                    <a:noFill/>
                  </a:rPr>
                  <a:t> </a:t>
                </a:r>
              </a:p>
            </p:txBody>
          </p:sp>
        </mc:Fallback>
      </mc:AlternateContent>
      <p:cxnSp>
        <p:nvCxnSpPr>
          <p:cNvPr id="18" name="직선 화살표 연결선 17">
            <a:extLst>
              <a:ext uri="{FF2B5EF4-FFF2-40B4-BE49-F238E27FC236}">
                <a16:creationId xmlns:a16="http://schemas.microsoft.com/office/drawing/2014/main" id="{31DF1EA2-82C1-BF47-89F5-ACF0EA9F673B}"/>
              </a:ext>
            </a:extLst>
          </p:cNvPr>
          <p:cNvCxnSpPr>
            <a:cxnSpLocks/>
            <a:stCxn id="21" idx="3"/>
            <a:endCxn id="17" idx="1"/>
          </p:cNvCxnSpPr>
          <p:nvPr/>
        </p:nvCxnSpPr>
        <p:spPr>
          <a:xfrm flipV="1">
            <a:off x="4790478" y="10549297"/>
            <a:ext cx="115716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9F29C10-AFB9-F741-AB46-7A164126476D}"/>
              </a:ext>
            </a:extLst>
          </p:cNvPr>
          <p:cNvSpPr txBox="1"/>
          <p:nvPr/>
        </p:nvSpPr>
        <p:spPr>
          <a:xfrm>
            <a:off x="2386480" y="6463816"/>
            <a:ext cx="1368152" cy="646331"/>
          </a:xfrm>
          <a:prstGeom prst="rect">
            <a:avLst/>
          </a:prstGeom>
          <a:noFill/>
        </p:spPr>
        <p:txBody>
          <a:bodyPr wrap="square" rtlCol="0">
            <a:spAutoFit/>
          </a:bodyPr>
          <a:lstStyle/>
          <a:p>
            <a:r>
              <a:rPr kumimoji="1" lang="en-US" altLang="ko-Kore-KR" sz="3600" dirty="0">
                <a:solidFill>
                  <a:srgbClr val="53585F"/>
                </a:solidFill>
                <a:latin typeface="Spoqa Han Sans Neo" panose="020B0500000000000000" pitchFamily="34" charset="-128"/>
                <a:ea typeface="Spoqa Han Sans Neo" panose="020B0500000000000000" pitchFamily="34" charset="-128"/>
              </a:rPr>
              <a:t>Train</a:t>
            </a:r>
            <a:endParaRPr kumimoji="1" lang="ko-Kore-KR" altLang="en-US" sz="3600" dirty="0">
              <a:solidFill>
                <a:srgbClr val="53585F"/>
              </a:solidFill>
              <a:latin typeface="Spoqa Han Sans Neo" panose="020B0500000000000000" pitchFamily="34" charset="-128"/>
              <a:ea typeface="Spoqa Han Sans Neo" panose="020B0500000000000000" pitchFamily="34" charset="-128"/>
            </a:endParaRPr>
          </a:p>
        </p:txBody>
      </p:sp>
      <p:sp>
        <p:nvSpPr>
          <p:cNvPr id="20" name="TextBox 19">
            <a:extLst>
              <a:ext uri="{FF2B5EF4-FFF2-40B4-BE49-F238E27FC236}">
                <a16:creationId xmlns:a16="http://schemas.microsoft.com/office/drawing/2014/main" id="{580476C7-165E-E347-BE29-018D49BE2886}"/>
              </a:ext>
            </a:extLst>
          </p:cNvPr>
          <p:cNvSpPr txBox="1"/>
          <p:nvPr/>
        </p:nvSpPr>
        <p:spPr>
          <a:xfrm>
            <a:off x="2405727" y="10244154"/>
            <a:ext cx="1592663" cy="646331"/>
          </a:xfrm>
          <a:prstGeom prst="rect">
            <a:avLst/>
          </a:prstGeom>
          <a:noFill/>
        </p:spPr>
        <p:txBody>
          <a:bodyPr wrap="square" rtlCol="0">
            <a:spAutoFit/>
          </a:bodyPr>
          <a:lstStyle/>
          <a:p>
            <a:r>
              <a:rPr kumimoji="1" lang="en-US" altLang="ko-Kore-KR" sz="3600" dirty="0">
                <a:solidFill>
                  <a:srgbClr val="53585F"/>
                </a:solidFill>
                <a:latin typeface="Spoqa Han Sans Neo" panose="020B0500000000000000" pitchFamily="34" charset="-128"/>
                <a:ea typeface="Spoqa Han Sans Neo" panose="020B0500000000000000" pitchFamily="34" charset="-128"/>
              </a:rPr>
              <a:t>Test</a:t>
            </a:r>
            <a:endParaRPr kumimoji="1" lang="ko-Kore-KR" altLang="en-US" sz="3600"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CA34B5-C6E8-064E-AFAD-EA51ED2416C8}"/>
                  </a:ext>
                </a:extLst>
              </p:cNvPr>
              <p:cNvSpPr txBox="1"/>
              <p:nvPr/>
            </p:nvSpPr>
            <p:spPr>
              <a:xfrm>
                <a:off x="4216923" y="10241521"/>
                <a:ext cx="5735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ko-Kore-KR" sz="4000" b="0" i="1" smtClean="0">
                              <a:solidFill>
                                <a:srgbClr val="53585F"/>
                              </a:solidFill>
                              <a:latin typeface="Cambria Math" panose="02040503050406030204" pitchFamily="18" charset="0"/>
                            </a:rPr>
                          </m:ctrlPr>
                        </m:sSupPr>
                        <m:e>
                          <m:r>
                            <a:rPr kumimoji="1" lang="en-US" altLang="ko-Kore-KR" sz="4000" b="0" i="1" smtClean="0">
                              <a:solidFill>
                                <a:srgbClr val="53585F"/>
                              </a:solidFill>
                              <a:latin typeface="Cambria Math" panose="02040503050406030204" pitchFamily="18" charset="0"/>
                            </a:rPr>
                            <m:t>𝑥</m:t>
                          </m:r>
                        </m:e>
                        <m:sup>
                          <m:r>
                            <a:rPr kumimoji="1" lang="en-US" altLang="ko-Kore-KR" sz="4000" b="0" i="1" smtClean="0">
                              <a:solidFill>
                                <a:srgbClr val="53585F"/>
                              </a:solidFill>
                              <a:latin typeface="Cambria Math" panose="02040503050406030204" pitchFamily="18" charset="0"/>
                            </a:rPr>
                            <m:t>∗</m:t>
                          </m:r>
                        </m:sup>
                      </m:sSup>
                    </m:oMath>
                  </m:oMathPara>
                </a14:m>
                <a:endParaRPr kumimoji="1" lang="ko-Kore-KR" altLang="en-US" sz="4000" dirty="0">
                  <a:solidFill>
                    <a:srgbClr val="53585F"/>
                  </a:solidFill>
                </a:endParaRPr>
              </a:p>
            </p:txBody>
          </p:sp>
        </mc:Choice>
        <mc:Fallback xmlns="">
          <p:sp>
            <p:nvSpPr>
              <p:cNvPr id="21" name="TextBox 20">
                <a:extLst>
                  <a:ext uri="{FF2B5EF4-FFF2-40B4-BE49-F238E27FC236}">
                    <a16:creationId xmlns:a16="http://schemas.microsoft.com/office/drawing/2014/main" id="{00CA34B5-C6E8-064E-AFAD-EA51ED2416C8}"/>
                  </a:ext>
                </a:extLst>
              </p:cNvPr>
              <p:cNvSpPr txBox="1">
                <a:spLocks noRot="1" noChangeAspect="1" noMove="1" noResize="1" noEditPoints="1" noAdjustHandles="1" noChangeArrowheads="1" noChangeShapeType="1" noTextEdit="1"/>
              </p:cNvSpPr>
              <p:nvPr/>
            </p:nvSpPr>
            <p:spPr>
              <a:xfrm>
                <a:off x="4216923" y="10241521"/>
                <a:ext cx="573555" cy="615553"/>
              </a:xfrm>
              <a:prstGeom prst="rect">
                <a:avLst/>
              </a:prstGeom>
              <a:blipFill>
                <a:blip r:embed="rId5"/>
                <a:stretch>
                  <a:fillRect l="-15217" r="-4348"/>
                </a:stretch>
              </a:blipFill>
            </p:spPr>
            <p:txBody>
              <a:bodyPr/>
              <a:lstStyle/>
              <a:p>
                <a:r>
                  <a:rPr lang="ko-Kore-KR" altLang="en-US">
                    <a:noFill/>
                  </a:rPr>
                  <a:t> </a:t>
                </a:r>
              </a:p>
            </p:txBody>
          </p:sp>
        </mc:Fallback>
      </mc:AlternateContent>
      <p:cxnSp>
        <p:nvCxnSpPr>
          <p:cNvPr id="22" name="직선 화살표 연결선 21">
            <a:extLst>
              <a:ext uri="{FF2B5EF4-FFF2-40B4-BE49-F238E27FC236}">
                <a16:creationId xmlns:a16="http://schemas.microsoft.com/office/drawing/2014/main" id="{55BC0E90-6020-F441-A32A-247F9AF0B9CF}"/>
              </a:ext>
            </a:extLst>
          </p:cNvPr>
          <p:cNvCxnSpPr>
            <a:cxnSpLocks/>
            <a:stCxn id="17" idx="3"/>
            <a:endCxn id="23" idx="3"/>
          </p:cNvCxnSpPr>
          <p:nvPr/>
        </p:nvCxnSpPr>
        <p:spPr>
          <a:xfrm>
            <a:off x="8834306" y="10549297"/>
            <a:ext cx="1157169" cy="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9D34A1-AAF4-914F-AE29-171975675230}"/>
                  </a:ext>
                </a:extLst>
              </p:cNvPr>
              <p:cNvSpPr txBox="1"/>
              <p:nvPr/>
            </p:nvSpPr>
            <p:spPr>
              <a:xfrm flipH="1">
                <a:off x="9991475" y="10241522"/>
                <a:ext cx="63143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ko-Kore-KR" sz="4000" b="0" i="1" smtClean="0">
                              <a:solidFill>
                                <a:srgbClr val="53585F"/>
                              </a:solidFill>
                              <a:latin typeface="Cambria Math" panose="02040503050406030204" pitchFamily="18" charset="0"/>
                            </a:rPr>
                          </m:ctrlPr>
                        </m:accPr>
                        <m:e>
                          <m:r>
                            <a:rPr kumimoji="1" lang="en-US" altLang="ko-Kore-KR" sz="4000" b="0" i="1" smtClean="0">
                              <a:solidFill>
                                <a:srgbClr val="53585F"/>
                              </a:solidFill>
                              <a:latin typeface="Cambria Math" panose="02040503050406030204" pitchFamily="18" charset="0"/>
                            </a:rPr>
                            <m:t>𝑦</m:t>
                          </m:r>
                        </m:e>
                      </m:acc>
                    </m:oMath>
                  </m:oMathPara>
                </a14:m>
                <a:endParaRPr kumimoji="1" lang="ko-Kore-KR" altLang="en-US" sz="4000" dirty="0">
                  <a:solidFill>
                    <a:srgbClr val="53585F"/>
                  </a:solidFill>
                </a:endParaRPr>
              </a:p>
            </p:txBody>
          </p:sp>
        </mc:Choice>
        <mc:Fallback xmlns="">
          <p:sp>
            <p:nvSpPr>
              <p:cNvPr id="23" name="TextBox 22">
                <a:extLst>
                  <a:ext uri="{FF2B5EF4-FFF2-40B4-BE49-F238E27FC236}">
                    <a16:creationId xmlns:a16="http://schemas.microsoft.com/office/drawing/2014/main" id="{4B9D34A1-AAF4-914F-AE29-171975675230}"/>
                  </a:ext>
                </a:extLst>
              </p:cNvPr>
              <p:cNvSpPr txBox="1">
                <a:spLocks noRot="1" noChangeAspect="1" noMove="1" noResize="1" noEditPoints="1" noAdjustHandles="1" noChangeArrowheads="1" noChangeShapeType="1" noTextEdit="1"/>
              </p:cNvSpPr>
              <p:nvPr/>
            </p:nvSpPr>
            <p:spPr>
              <a:xfrm flipH="1">
                <a:off x="9991475" y="10241522"/>
                <a:ext cx="631437" cy="615553"/>
              </a:xfrm>
              <a:prstGeom prst="rect">
                <a:avLst/>
              </a:prstGeom>
              <a:blipFill>
                <a:blip r:embed="rId6"/>
                <a:stretch>
                  <a:fillRect l="-1961" t="-14286" b="-26531"/>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4" name="모서리가 둥근 직사각형 23">
                <a:extLst>
                  <a:ext uri="{FF2B5EF4-FFF2-40B4-BE49-F238E27FC236}">
                    <a16:creationId xmlns:a16="http://schemas.microsoft.com/office/drawing/2014/main" id="{2E6A7528-A1FB-1C41-B09B-FA531ABCDE21}"/>
                  </a:ext>
                </a:extLst>
              </p:cNvPr>
              <p:cNvSpPr/>
              <p:nvPr/>
            </p:nvSpPr>
            <p:spPr>
              <a:xfrm>
                <a:off x="5947646" y="7761300"/>
                <a:ext cx="2886659" cy="1516475"/>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kumimoji="1" lang="en-US" altLang="ko-Kore-KR" sz="4000" b="0" i="1" smtClean="0">
                        <a:latin typeface="Cambria Math" panose="02040503050406030204" pitchFamily="18" charset="0"/>
                        <a:ea typeface="Spoqa Han Sans Neo Bold" panose="020B0500000000000000" pitchFamily="34" charset="-128"/>
                      </a:rPr>
                      <m:t>𝑓</m:t>
                    </m:r>
                    <m:d>
                      <m:dPr>
                        <m:ctrlPr>
                          <a:rPr kumimoji="1" lang="en-US" altLang="ko-Kore-KR" sz="4000" b="0" i="1" smtClean="0">
                            <a:latin typeface="Cambria Math" panose="02040503050406030204" pitchFamily="18" charset="0"/>
                            <a:ea typeface="Spoqa Han Sans Neo Bold" panose="020B0500000000000000" pitchFamily="34" charset="-128"/>
                          </a:rPr>
                        </m:ctrlPr>
                      </m:dPr>
                      <m:e>
                        <m:r>
                          <a:rPr kumimoji="1" lang="en-US" altLang="ko-Kore-KR" sz="4000" b="0" i="1" smtClean="0">
                            <a:latin typeface="Cambria Math" panose="02040503050406030204" pitchFamily="18" charset="0"/>
                            <a:ea typeface="Spoqa Han Sans Neo Bold" panose="020B0500000000000000" pitchFamily="34" charset="-128"/>
                          </a:rPr>
                          <m:t>𝑥</m:t>
                        </m:r>
                      </m:e>
                    </m:d>
                  </m:oMath>
                </a14:m>
                <a:r>
                  <a:rPr kumimoji="1" lang="ko-KR" altLang="en-US" sz="4000" dirty="0">
                    <a:latin typeface="Spoqa Han Sans Neo" panose="020B0500000000000000" pitchFamily="34" charset="-128"/>
                    <a:ea typeface="Spoqa Han Sans Neo" panose="020B0500000000000000" pitchFamily="34" charset="-128"/>
                  </a:rPr>
                  <a:t> </a:t>
                </a:r>
                <a:r>
                  <a:rPr kumimoji="1" lang="en-US" altLang="ko-KR" sz="4000" dirty="0">
                    <a:latin typeface="Spoqa Han Sans Neo" panose="020B0500000000000000" pitchFamily="34" charset="-128"/>
                    <a:ea typeface="Spoqa Han Sans Neo" panose="020B0500000000000000" pitchFamily="34" charset="-128"/>
                  </a:rPr>
                  <a:t>:</a:t>
                </a:r>
                <a:r>
                  <a:rPr kumimoji="1" lang="ko-KR" altLang="en-US" sz="4000" dirty="0">
                    <a:latin typeface="Spoqa Han Sans Neo" panose="020B0500000000000000" pitchFamily="34" charset="-128"/>
                    <a:ea typeface="Spoqa Han Sans Neo" panose="020B0500000000000000" pitchFamily="34" charset="-128"/>
                  </a:rPr>
                  <a:t> </a:t>
                </a:r>
                <a:endParaRPr kumimoji="1" lang="en-US" altLang="ko-KR" sz="4000" dirty="0">
                  <a:latin typeface="Spoqa Han Sans Neo" panose="020B0500000000000000" pitchFamily="34" charset="-128"/>
                  <a:ea typeface="Spoqa Han Sans Neo" panose="020B0500000000000000" pitchFamily="34" charset="-128"/>
                </a:endParaRPr>
              </a:p>
              <a:p>
                <a:pPr algn="ctr"/>
                <a:r>
                  <a:rPr kumimoji="1" lang="ko-KR" altLang="en-US" sz="4000" dirty="0">
                    <a:latin typeface="Spoqa Han Sans Neo" panose="020B0500000000000000" pitchFamily="34" charset="-128"/>
                    <a:ea typeface="Spoqa Han Sans Neo" panose="020B0500000000000000" pitchFamily="34" charset="-128"/>
                  </a:rPr>
                  <a:t>학습 </a:t>
                </a:r>
                <a:r>
                  <a:rPr kumimoji="1" lang="ko-KR" altLang="en-US" sz="4000" dirty="0" err="1">
                    <a:latin typeface="Spoqa Han Sans Neo" panose="020B0500000000000000" pitchFamily="34" charset="-128"/>
                    <a:ea typeface="Spoqa Han Sans Neo" panose="020B0500000000000000" pitchFamily="34" charset="-128"/>
                  </a:rPr>
                  <a:t>로직</a:t>
                </a:r>
                <a:endParaRPr kumimoji="1" lang="ko-Kore-KR" altLang="en-US" sz="4000" dirty="0">
                  <a:latin typeface="Spoqa Han Sans Neo" panose="020B0500000000000000" pitchFamily="34" charset="-128"/>
                  <a:ea typeface="Spoqa Han Sans Neo" panose="020B0500000000000000" pitchFamily="34" charset="-128"/>
                </a:endParaRPr>
              </a:p>
            </p:txBody>
          </p:sp>
        </mc:Choice>
        <mc:Fallback xmlns="">
          <p:sp>
            <p:nvSpPr>
              <p:cNvPr id="24" name="모서리가 둥근 직사각형 23">
                <a:extLst>
                  <a:ext uri="{FF2B5EF4-FFF2-40B4-BE49-F238E27FC236}">
                    <a16:creationId xmlns:a16="http://schemas.microsoft.com/office/drawing/2014/main" id="{2E6A7528-A1FB-1C41-B09B-FA531ABCDE21}"/>
                  </a:ext>
                </a:extLst>
              </p:cNvPr>
              <p:cNvSpPr>
                <a:spLocks noRot="1" noChangeAspect="1" noMove="1" noResize="1" noEditPoints="1" noAdjustHandles="1" noChangeArrowheads="1" noChangeShapeType="1" noTextEdit="1"/>
              </p:cNvSpPr>
              <p:nvPr/>
            </p:nvSpPr>
            <p:spPr>
              <a:xfrm>
                <a:off x="5947646" y="7761300"/>
                <a:ext cx="2886659" cy="1516475"/>
              </a:xfrm>
              <a:prstGeom prst="roundRect">
                <a:avLst/>
              </a:prstGeom>
              <a:blipFill>
                <a:blip r:embed="rId7"/>
                <a:stretch>
                  <a:fillRect b="-9756"/>
                </a:stretch>
              </a:blipFill>
              <a:ln w="38100">
                <a:solidFill>
                  <a:schemeClr val="tx1"/>
                </a:solid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1952389-C98E-D64B-A56D-E74CF1D90B5E}"/>
                  </a:ext>
                </a:extLst>
              </p:cNvPr>
              <p:cNvSpPr txBox="1"/>
              <p:nvPr/>
            </p:nvSpPr>
            <p:spPr>
              <a:xfrm>
                <a:off x="4187306" y="6405241"/>
                <a:ext cx="640734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ore-KR" sz="4000" b="0" i="1" smtClean="0">
                          <a:solidFill>
                            <a:srgbClr val="53585F"/>
                          </a:solidFill>
                          <a:latin typeface="Cambria Math" panose="02040503050406030204" pitchFamily="18" charset="0"/>
                        </a:rPr>
                        <m:t>𝐷</m:t>
                      </m:r>
                      <m:r>
                        <a:rPr kumimoji="1" lang="en-US" altLang="ko-Kore-KR" sz="4000" b="0" i="1" smtClean="0">
                          <a:solidFill>
                            <a:srgbClr val="53585F"/>
                          </a:solidFill>
                          <a:latin typeface="Cambria Math" panose="02040503050406030204" pitchFamily="18" charset="0"/>
                        </a:rPr>
                        <m:t>={</m:t>
                      </m:r>
                      <m:d>
                        <m:dPr>
                          <m:ctrlPr>
                            <a:rPr kumimoji="1" lang="en-US" altLang="ko-Kore-KR" sz="4000" b="0" i="1" smtClean="0">
                              <a:solidFill>
                                <a:srgbClr val="53585F"/>
                              </a:solidFill>
                              <a:latin typeface="Cambria Math" panose="02040503050406030204" pitchFamily="18" charset="0"/>
                            </a:rPr>
                          </m:ctrlPr>
                        </m:dPr>
                        <m:e>
                          <m:sSub>
                            <m:sSubPr>
                              <m:ctrlPr>
                                <a:rPr kumimoji="1" lang="en-US" altLang="ko-Kore-KR" sz="4000" b="0" i="1" smtClean="0">
                                  <a:solidFill>
                                    <a:srgbClr val="53585F"/>
                                  </a:solidFill>
                                  <a:latin typeface="Cambria Math" panose="02040503050406030204" pitchFamily="18" charset="0"/>
                                </a:rPr>
                              </m:ctrlPr>
                            </m:sSubPr>
                            <m:e>
                              <m:r>
                                <a:rPr kumimoji="1" lang="en-US" altLang="ko-Kore-KR" sz="4000" b="0" i="1" smtClean="0">
                                  <a:solidFill>
                                    <a:srgbClr val="53585F"/>
                                  </a:solidFill>
                                  <a:latin typeface="Cambria Math" panose="02040503050406030204" pitchFamily="18" charset="0"/>
                                </a:rPr>
                                <m:t>𝑥</m:t>
                              </m:r>
                            </m:e>
                            <m:sub>
                              <m:r>
                                <a:rPr kumimoji="1" lang="en-US" altLang="ko-Kore-KR" sz="4000" b="0" i="1" smtClean="0">
                                  <a:solidFill>
                                    <a:srgbClr val="53585F"/>
                                  </a:solidFill>
                                  <a:latin typeface="Cambria Math" panose="02040503050406030204" pitchFamily="18" charset="0"/>
                                </a:rPr>
                                <m:t>1</m:t>
                              </m:r>
                            </m:sub>
                          </m:sSub>
                          <m:r>
                            <a:rPr kumimoji="1" lang="en-US" altLang="ko-Kore-KR" sz="4000" b="0" i="1" smtClean="0">
                              <a:solidFill>
                                <a:srgbClr val="53585F"/>
                              </a:solidFill>
                              <a:latin typeface="Cambria Math" panose="02040503050406030204" pitchFamily="18" charset="0"/>
                            </a:rPr>
                            <m:t>, </m:t>
                          </m:r>
                          <m:sSub>
                            <m:sSubPr>
                              <m:ctrlPr>
                                <a:rPr kumimoji="1" lang="en-US" altLang="ko-Kore-KR" sz="4000" b="0" i="1" smtClean="0">
                                  <a:solidFill>
                                    <a:srgbClr val="53585F"/>
                                  </a:solidFill>
                                  <a:latin typeface="Cambria Math" panose="02040503050406030204" pitchFamily="18" charset="0"/>
                                </a:rPr>
                              </m:ctrlPr>
                            </m:sSubPr>
                            <m:e>
                              <m:r>
                                <a:rPr kumimoji="1" lang="en-US" altLang="ko-Kore-KR" sz="4000" b="0" i="1" smtClean="0">
                                  <a:solidFill>
                                    <a:srgbClr val="53585F"/>
                                  </a:solidFill>
                                  <a:latin typeface="Cambria Math" panose="02040503050406030204" pitchFamily="18" charset="0"/>
                                </a:rPr>
                                <m:t>𝑦</m:t>
                              </m:r>
                            </m:e>
                            <m:sub>
                              <m:r>
                                <a:rPr kumimoji="1" lang="en-US" altLang="ko-Kore-KR" sz="4000" b="0" i="1" smtClean="0">
                                  <a:solidFill>
                                    <a:srgbClr val="53585F"/>
                                  </a:solidFill>
                                  <a:latin typeface="Cambria Math" panose="02040503050406030204" pitchFamily="18" charset="0"/>
                                </a:rPr>
                                <m:t>1</m:t>
                              </m:r>
                            </m:sub>
                          </m:sSub>
                        </m:e>
                      </m:d>
                      <m:r>
                        <a:rPr kumimoji="1" lang="en-US" altLang="ko-Kore-KR" sz="4000" b="0" i="1" smtClean="0">
                          <a:solidFill>
                            <a:srgbClr val="53585F"/>
                          </a:solidFill>
                          <a:latin typeface="Cambria Math" panose="02040503050406030204" pitchFamily="18" charset="0"/>
                        </a:rPr>
                        <m:t>, …, (</m:t>
                      </m:r>
                      <m:sSub>
                        <m:sSubPr>
                          <m:ctrlPr>
                            <a:rPr kumimoji="1" lang="en-US" altLang="ko-Kore-KR" sz="4000" b="0" i="1" smtClean="0">
                              <a:solidFill>
                                <a:srgbClr val="53585F"/>
                              </a:solidFill>
                              <a:latin typeface="Cambria Math" panose="02040503050406030204" pitchFamily="18" charset="0"/>
                            </a:rPr>
                          </m:ctrlPr>
                        </m:sSubPr>
                        <m:e>
                          <m:r>
                            <a:rPr kumimoji="1" lang="en-US" altLang="ko-Kore-KR" sz="4000" b="0" i="1" smtClean="0">
                              <a:solidFill>
                                <a:srgbClr val="53585F"/>
                              </a:solidFill>
                              <a:latin typeface="Cambria Math" panose="02040503050406030204" pitchFamily="18" charset="0"/>
                            </a:rPr>
                            <m:t>𝑥</m:t>
                          </m:r>
                        </m:e>
                        <m:sub>
                          <m:r>
                            <a:rPr kumimoji="1" lang="en-US" altLang="ko-Kore-KR" sz="4000" b="0" i="1" smtClean="0">
                              <a:solidFill>
                                <a:srgbClr val="53585F"/>
                              </a:solidFill>
                              <a:latin typeface="Cambria Math" panose="02040503050406030204" pitchFamily="18" charset="0"/>
                            </a:rPr>
                            <m:t>𝑛</m:t>
                          </m:r>
                        </m:sub>
                      </m:sSub>
                      <m:r>
                        <a:rPr kumimoji="1" lang="en-US" altLang="ko-Kore-KR" sz="4000" b="0" i="1" smtClean="0">
                          <a:solidFill>
                            <a:srgbClr val="53585F"/>
                          </a:solidFill>
                          <a:latin typeface="Cambria Math" panose="02040503050406030204" pitchFamily="18" charset="0"/>
                        </a:rPr>
                        <m:t>, </m:t>
                      </m:r>
                      <m:sSub>
                        <m:sSubPr>
                          <m:ctrlPr>
                            <a:rPr kumimoji="1" lang="en-US" altLang="ko-Kore-KR" sz="4000" b="0" i="1" smtClean="0">
                              <a:solidFill>
                                <a:srgbClr val="53585F"/>
                              </a:solidFill>
                              <a:latin typeface="Cambria Math" panose="02040503050406030204" pitchFamily="18" charset="0"/>
                            </a:rPr>
                          </m:ctrlPr>
                        </m:sSubPr>
                        <m:e>
                          <m:r>
                            <a:rPr kumimoji="1" lang="en-US" altLang="ko-Kore-KR" sz="4000" b="0" i="1" smtClean="0">
                              <a:solidFill>
                                <a:srgbClr val="53585F"/>
                              </a:solidFill>
                              <a:latin typeface="Cambria Math" panose="02040503050406030204" pitchFamily="18" charset="0"/>
                            </a:rPr>
                            <m:t>𝑦</m:t>
                          </m:r>
                        </m:e>
                        <m:sub>
                          <m:r>
                            <a:rPr kumimoji="1" lang="en-US" altLang="ko-Kore-KR" sz="4000" b="0" i="1" smtClean="0">
                              <a:solidFill>
                                <a:srgbClr val="53585F"/>
                              </a:solidFill>
                              <a:latin typeface="Cambria Math" panose="02040503050406030204" pitchFamily="18" charset="0"/>
                            </a:rPr>
                            <m:t>𝑛</m:t>
                          </m:r>
                        </m:sub>
                      </m:sSub>
                      <m:r>
                        <a:rPr kumimoji="1" lang="en-US" altLang="ko-KR" sz="4000" b="0" i="1" smtClean="0">
                          <a:solidFill>
                            <a:srgbClr val="53585F"/>
                          </a:solidFill>
                          <a:latin typeface="Cambria Math" panose="02040503050406030204" pitchFamily="18" charset="0"/>
                        </a:rPr>
                        <m:t>)</m:t>
                      </m:r>
                      <m:r>
                        <a:rPr kumimoji="1" lang="en-US" altLang="ko-Kore-KR" sz="4000" b="0" i="1" smtClean="0">
                          <a:solidFill>
                            <a:srgbClr val="53585F"/>
                          </a:solidFill>
                          <a:latin typeface="Cambria Math" panose="02040503050406030204" pitchFamily="18" charset="0"/>
                        </a:rPr>
                        <m:t>} </m:t>
                      </m:r>
                    </m:oMath>
                  </m:oMathPara>
                </a14:m>
                <a:endParaRPr kumimoji="1" lang="ko-Kore-KR" altLang="en-US" sz="4000" dirty="0">
                  <a:solidFill>
                    <a:srgbClr val="53585F"/>
                  </a:solidFill>
                </a:endParaRPr>
              </a:p>
            </p:txBody>
          </p:sp>
        </mc:Choice>
        <mc:Fallback xmlns="">
          <p:sp>
            <p:nvSpPr>
              <p:cNvPr id="25" name="TextBox 24">
                <a:extLst>
                  <a:ext uri="{FF2B5EF4-FFF2-40B4-BE49-F238E27FC236}">
                    <a16:creationId xmlns:a16="http://schemas.microsoft.com/office/drawing/2014/main" id="{B1952389-C98E-D64B-A56D-E74CF1D90B5E}"/>
                  </a:ext>
                </a:extLst>
              </p:cNvPr>
              <p:cNvSpPr txBox="1">
                <a:spLocks noRot="1" noChangeAspect="1" noMove="1" noResize="1" noEditPoints="1" noAdjustHandles="1" noChangeArrowheads="1" noChangeShapeType="1" noTextEdit="1"/>
              </p:cNvSpPr>
              <p:nvPr/>
            </p:nvSpPr>
            <p:spPr>
              <a:xfrm>
                <a:off x="4187306" y="6405241"/>
                <a:ext cx="6407340" cy="615553"/>
              </a:xfrm>
              <a:prstGeom prst="rect">
                <a:avLst/>
              </a:prstGeom>
              <a:blipFill>
                <a:blip r:embed="rId8"/>
                <a:stretch>
                  <a:fillRect t="-6122" b="-38776"/>
                </a:stretch>
              </a:blipFill>
            </p:spPr>
            <p:txBody>
              <a:bodyPr/>
              <a:lstStyle/>
              <a:p>
                <a:r>
                  <a:rPr lang="ko-Kore-KR" altLang="en-US">
                    <a:noFill/>
                  </a:rPr>
                  <a:t> </a:t>
                </a:r>
              </a:p>
            </p:txBody>
          </p:sp>
        </mc:Fallback>
      </mc:AlternateContent>
      <p:cxnSp>
        <p:nvCxnSpPr>
          <p:cNvPr id="26" name="직선 화살표 연결선 25">
            <a:extLst>
              <a:ext uri="{FF2B5EF4-FFF2-40B4-BE49-F238E27FC236}">
                <a16:creationId xmlns:a16="http://schemas.microsoft.com/office/drawing/2014/main" id="{57D06E17-347C-6F4A-9492-18E08C14D9D2}"/>
              </a:ext>
            </a:extLst>
          </p:cNvPr>
          <p:cNvCxnSpPr>
            <a:cxnSpLocks/>
            <a:stCxn id="24" idx="2"/>
            <a:endCxn id="17" idx="0"/>
          </p:cNvCxnSpPr>
          <p:nvPr/>
        </p:nvCxnSpPr>
        <p:spPr>
          <a:xfrm>
            <a:off x="7390976" y="9277775"/>
            <a:ext cx="1" cy="6357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848E1B7F-971B-2A4D-9634-A6834B6E8D3C}"/>
              </a:ext>
            </a:extLst>
          </p:cNvPr>
          <p:cNvCxnSpPr>
            <a:cxnSpLocks/>
            <a:stCxn id="25" idx="2"/>
            <a:endCxn id="24" idx="0"/>
          </p:cNvCxnSpPr>
          <p:nvPr/>
        </p:nvCxnSpPr>
        <p:spPr>
          <a:xfrm>
            <a:off x="7390976" y="7020794"/>
            <a:ext cx="0" cy="7405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D68BFA7B-6CF6-F044-9E7D-01778F1D5797}"/>
                  </a:ext>
                </a:extLst>
              </p:cNvPr>
              <p:cNvSpPr/>
              <p:nvPr/>
            </p:nvSpPr>
            <p:spPr>
              <a:xfrm>
                <a:off x="3997568" y="11884898"/>
                <a:ext cx="6445995" cy="7822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ore-KR" sz="4400" i="1" smtClean="0">
                          <a:solidFill>
                            <a:srgbClr val="53585F"/>
                          </a:solidFill>
                          <a:latin typeface="Cambria Math" panose="02040503050406030204" pitchFamily="18" charset="0"/>
                        </a:rPr>
                        <m:t>𝑥</m:t>
                      </m:r>
                      <m:r>
                        <a:rPr kumimoji="1" lang="en-US" altLang="ko-Kore-KR" sz="4400" b="0" i="1" smtClean="0">
                          <a:solidFill>
                            <a:srgbClr val="53585F"/>
                          </a:solidFill>
                          <a:latin typeface="Cambria Math" panose="02040503050406030204" pitchFamily="18" charset="0"/>
                        </a:rPr>
                        <m:t>:</m:t>
                      </m:r>
                      <m:r>
                        <a:rPr kumimoji="1" lang="ko-KR" altLang="en-US" sz="4400" b="0" i="1" smtClean="0">
                          <a:solidFill>
                            <a:srgbClr val="53585F"/>
                          </a:solidFill>
                          <a:latin typeface="Cambria Math" panose="02040503050406030204" pitchFamily="18" charset="0"/>
                        </a:rPr>
                        <m:t>데이터</m:t>
                      </m:r>
                      <m:r>
                        <a:rPr kumimoji="1" lang="en-US" altLang="ko-KR" sz="4400" b="0" i="1" smtClean="0">
                          <a:solidFill>
                            <a:srgbClr val="53585F"/>
                          </a:solidFill>
                          <a:latin typeface="Cambria Math" panose="02040503050406030204" pitchFamily="18" charset="0"/>
                        </a:rPr>
                        <m:t>,</m:t>
                      </m:r>
                      <m:r>
                        <a:rPr kumimoji="1" lang="ko-KR" altLang="en-US" sz="4400" b="0" i="1" smtClean="0">
                          <a:solidFill>
                            <a:srgbClr val="53585F"/>
                          </a:solidFill>
                          <a:latin typeface="Cambria Math" panose="02040503050406030204" pitchFamily="18" charset="0"/>
                        </a:rPr>
                        <m:t>  </m:t>
                      </m:r>
                      <m:r>
                        <a:rPr kumimoji="1" lang="en-US" altLang="ko-KR" sz="4400" b="0" i="1" smtClean="0">
                          <a:solidFill>
                            <a:srgbClr val="53585F"/>
                          </a:solidFill>
                          <a:latin typeface="Cambria Math" panose="02040503050406030204" pitchFamily="18" charset="0"/>
                        </a:rPr>
                        <m:t> </m:t>
                      </m:r>
                      <m:r>
                        <a:rPr kumimoji="1" lang="en-US" altLang="ko-Kore-KR" sz="4400" b="0" i="1" smtClean="0">
                          <a:solidFill>
                            <a:srgbClr val="53585F"/>
                          </a:solidFill>
                          <a:latin typeface="Cambria Math" panose="02040503050406030204" pitchFamily="18" charset="0"/>
                        </a:rPr>
                        <m:t>𝑦</m:t>
                      </m:r>
                      <m:r>
                        <a:rPr kumimoji="1" lang="en-US" altLang="ko-Kore-KR" sz="4400" i="1">
                          <a:solidFill>
                            <a:srgbClr val="53585F"/>
                          </a:solidFill>
                          <a:latin typeface="Cambria Math" panose="02040503050406030204" pitchFamily="18" charset="0"/>
                        </a:rPr>
                        <m:t>:</m:t>
                      </m:r>
                      <m:r>
                        <a:rPr kumimoji="1" lang="en-US" altLang="ko-Kore-KR" sz="4400" b="0" i="1" smtClean="0">
                          <a:solidFill>
                            <a:srgbClr val="53585F"/>
                          </a:solidFill>
                          <a:latin typeface="Cambria Math" panose="02040503050406030204" pitchFamily="18" charset="0"/>
                        </a:rPr>
                        <m:t> </m:t>
                      </m:r>
                      <m:r>
                        <a:rPr kumimoji="1" lang="ko-KR" altLang="en-US" sz="4400" b="0" i="1" smtClean="0">
                          <a:solidFill>
                            <a:srgbClr val="53585F"/>
                          </a:solidFill>
                          <a:latin typeface="Cambria Math" panose="02040503050406030204" pitchFamily="18" charset="0"/>
                        </a:rPr>
                        <m:t>레이블</m:t>
                      </m:r>
                    </m:oMath>
                  </m:oMathPara>
                </a14:m>
                <a:endParaRPr lang="ko-Kore-KR" altLang="en-US" sz="4400" dirty="0">
                  <a:solidFill>
                    <a:srgbClr val="53585F"/>
                  </a:solidFill>
                </a:endParaRPr>
              </a:p>
            </p:txBody>
          </p:sp>
        </mc:Choice>
        <mc:Fallback xmlns="">
          <p:sp>
            <p:nvSpPr>
              <p:cNvPr id="28" name="직사각형 27">
                <a:extLst>
                  <a:ext uri="{FF2B5EF4-FFF2-40B4-BE49-F238E27FC236}">
                    <a16:creationId xmlns:a16="http://schemas.microsoft.com/office/drawing/2014/main" id="{D68BFA7B-6CF6-F044-9E7D-01778F1D5797}"/>
                  </a:ext>
                </a:extLst>
              </p:cNvPr>
              <p:cNvSpPr>
                <a:spLocks noRot="1" noChangeAspect="1" noMove="1" noResize="1" noEditPoints="1" noAdjustHandles="1" noChangeArrowheads="1" noChangeShapeType="1" noTextEdit="1"/>
              </p:cNvSpPr>
              <p:nvPr/>
            </p:nvSpPr>
            <p:spPr>
              <a:xfrm>
                <a:off x="3997568" y="11884898"/>
                <a:ext cx="6445995" cy="782202"/>
              </a:xfrm>
              <a:prstGeom prst="rect">
                <a:avLst/>
              </a:prstGeom>
              <a:blipFill>
                <a:blip r:embed="rId9"/>
                <a:stretch>
                  <a:fillRect t="-4839" r="-393" b="-27419"/>
                </a:stretch>
              </a:blipFill>
            </p:spPr>
            <p:txBody>
              <a:bodyPr/>
              <a:lstStyle/>
              <a:p>
                <a:r>
                  <a:rPr lang="ko-Kore-KR" altLang="en-US">
                    <a:noFill/>
                  </a:rPr>
                  <a:t> </a:t>
                </a:r>
              </a:p>
            </p:txBody>
          </p:sp>
        </mc:Fallback>
      </mc:AlternateContent>
      <p:sp>
        <p:nvSpPr>
          <p:cNvPr id="29" name="TextBox 28">
            <a:extLst>
              <a:ext uri="{FF2B5EF4-FFF2-40B4-BE49-F238E27FC236}">
                <a16:creationId xmlns:a16="http://schemas.microsoft.com/office/drawing/2014/main" id="{400E4C2F-AC5B-3646-8888-641B371A460F}"/>
              </a:ext>
            </a:extLst>
          </p:cNvPr>
          <p:cNvSpPr txBox="1"/>
          <p:nvPr/>
        </p:nvSpPr>
        <p:spPr>
          <a:xfrm>
            <a:off x="2405727" y="4058173"/>
            <a:ext cx="17612634" cy="1323439"/>
          </a:xfrm>
          <a:prstGeom prst="rect">
            <a:avLst/>
          </a:prstGeom>
          <a:noFill/>
        </p:spPr>
        <p:txBody>
          <a:bodyPr wrap="square" rtlCol="0">
            <a:spAutoFit/>
          </a:bodyPr>
          <a:lstStyle/>
          <a:p>
            <a:r>
              <a:rPr kumimoji="1" lang="ko-Kore-KR" altLang="en-US" sz="4000" b="1" dirty="0">
                <a:solidFill>
                  <a:srgbClr val="53585F"/>
                </a:solidFill>
                <a:latin typeface="Spoqa Han Sans Neo Bold" panose="020B0500000000000000" pitchFamily="34" charset="-128"/>
                <a:ea typeface="Spoqa Han Sans Neo Bold" panose="020B0500000000000000" pitchFamily="34" charset="-128"/>
              </a:rPr>
              <a:t>이산</a:t>
            </a:r>
            <a:r>
              <a:rPr kumimoji="1" lang="ko-KR" altLang="en-US" sz="4000" b="1" dirty="0">
                <a:solidFill>
                  <a:srgbClr val="53585F"/>
                </a:solidFill>
                <a:latin typeface="Spoqa Han Sans Neo Bold" panose="020B0500000000000000" pitchFamily="34" charset="-128"/>
                <a:ea typeface="Spoqa Han Sans Neo Bold" panose="020B0500000000000000" pitchFamily="34" charset="-128"/>
              </a:rPr>
              <a:t>적</a:t>
            </a:r>
            <a:r>
              <a:rPr kumimoji="1" lang="en-US" altLang="ko-KR" sz="4000" b="1" dirty="0">
                <a:solidFill>
                  <a:srgbClr val="53585F"/>
                </a:solidFill>
                <a:latin typeface="Spoqa Han Sans Neo Bold" panose="020B0500000000000000" pitchFamily="34" charset="-128"/>
                <a:ea typeface="Spoqa Han Sans Neo Bold" panose="020B0500000000000000" pitchFamily="34" charset="-128"/>
              </a:rPr>
              <a:t>(discrete)</a:t>
            </a:r>
            <a:r>
              <a:rPr kumimoji="1" lang="ko-KR" altLang="en-US" sz="4000" b="1" dirty="0" err="1">
                <a:solidFill>
                  <a:srgbClr val="53585F"/>
                </a:solidFill>
                <a:latin typeface="Spoqa Han Sans Neo Bold" panose="020B0500000000000000" pitchFamily="34" charset="-128"/>
                <a:ea typeface="Spoqa Han Sans Neo Bold" panose="020B0500000000000000" pitchFamily="34" charset="-128"/>
              </a:rPr>
              <a:t>으로</a:t>
            </a:r>
            <a:r>
              <a:rPr kumimoji="1" lang="ko-KR" altLang="en-US" sz="4000" b="1" dirty="0">
                <a:solidFill>
                  <a:srgbClr val="53585F"/>
                </a:solidFill>
                <a:latin typeface="Spoqa Han Sans Neo Bold" panose="020B0500000000000000" pitchFamily="34" charset="-128"/>
                <a:ea typeface="Spoqa Han Sans Neo Bold" panose="020B0500000000000000" pitchFamily="34" charset="-128"/>
              </a:rPr>
              <a:t> 구성된 레이블을 </a:t>
            </a:r>
            <a:r>
              <a:rPr kumimoji="1" lang="ko-KR" altLang="en-US" sz="4000" dirty="0">
                <a:solidFill>
                  <a:srgbClr val="53585F"/>
                </a:solidFill>
                <a:latin typeface="Spoqa Han Sans Neo" panose="020B0500000000000000" pitchFamily="34" charset="-128"/>
                <a:ea typeface="Spoqa Han Sans Neo" panose="020B0500000000000000" pitchFamily="34" charset="-128"/>
              </a:rPr>
              <a:t>각각의 학습 데이터</a:t>
            </a:r>
            <a:r>
              <a:rPr kumimoji="1" lang="en-US" altLang="ko-KR" sz="4000" dirty="0">
                <a:solidFill>
                  <a:srgbClr val="53585F"/>
                </a:solidFill>
                <a:latin typeface="Spoqa Han Sans Neo" panose="020B0500000000000000" pitchFamily="34" charset="-128"/>
                <a:ea typeface="Spoqa Han Sans Neo" panose="020B0500000000000000" pitchFamily="34" charset="-128"/>
              </a:rPr>
              <a:t>(</a:t>
            </a:r>
            <a:r>
              <a:rPr kumimoji="1" lang="ko-KR" altLang="en-US" sz="4000" dirty="0">
                <a:solidFill>
                  <a:srgbClr val="53585F"/>
                </a:solidFill>
                <a:latin typeface="Spoqa Han Sans Neo" panose="020B0500000000000000" pitchFamily="34" charset="-128"/>
                <a:ea typeface="Spoqa Han Sans Neo" panose="020B0500000000000000" pitchFamily="34" charset="-128"/>
              </a:rPr>
              <a:t>이미지</a:t>
            </a:r>
            <a:r>
              <a:rPr kumimoji="1" lang="en-US" altLang="ko-KR" sz="4000" dirty="0">
                <a:solidFill>
                  <a:srgbClr val="53585F"/>
                </a:solidFill>
                <a:latin typeface="Spoqa Han Sans Neo" panose="020B0500000000000000" pitchFamily="34" charset="-128"/>
                <a:ea typeface="Spoqa Han Sans Neo" panose="020B0500000000000000" pitchFamily="34" charset="-128"/>
              </a:rPr>
              <a:t>)</a:t>
            </a:r>
            <a:r>
              <a:rPr kumimoji="1" lang="ko-KR" altLang="en-US" sz="4000" dirty="0">
                <a:solidFill>
                  <a:srgbClr val="53585F"/>
                </a:solidFill>
                <a:latin typeface="Spoqa Han Sans Neo" panose="020B0500000000000000" pitchFamily="34" charset="-128"/>
                <a:ea typeface="Spoqa Han Sans Neo" panose="020B0500000000000000" pitchFamily="34" charset="-128"/>
              </a:rPr>
              <a:t>로부터 학습시키고 분류한다 </a:t>
            </a:r>
            <a:r>
              <a:rPr kumimoji="1" lang="en-US" altLang="ko-KR" sz="4000" dirty="0">
                <a:solidFill>
                  <a:srgbClr val="53585F"/>
                </a:solidFill>
                <a:latin typeface="Spoqa Han Sans Neo" panose="020B0500000000000000" pitchFamily="34" charset="-128"/>
                <a:ea typeface="Spoqa Han Sans Neo" panose="020B0500000000000000" pitchFamily="34" charset="-128"/>
              </a:rPr>
              <a:t>!</a:t>
            </a:r>
            <a:endParaRPr kumimoji="1" lang="ko-Kore-KR" altLang="en-US" sz="4000" dirty="0">
              <a:solidFill>
                <a:srgbClr val="53585F"/>
              </a:solidFill>
              <a:latin typeface="Spoqa Han Sans Neo" panose="020B0500000000000000" pitchFamily="34" charset="-128"/>
              <a:ea typeface="Spoqa Han Sans Neo" panose="020B0500000000000000" pitchFamily="34" charset="-128"/>
            </a:endParaRPr>
          </a:p>
        </p:txBody>
      </p:sp>
      <p:pic>
        <p:nvPicPr>
          <p:cNvPr id="30" name="Picture 4" descr="A snapshot of two root-to-leaf branches of ImageNet: mammal sub-tree and vehicle sub-tree. Source: Ye 2018, fig. A1-A.">
            <a:extLst>
              <a:ext uri="{FF2B5EF4-FFF2-40B4-BE49-F238E27FC236}">
                <a16:creationId xmlns:a16="http://schemas.microsoft.com/office/drawing/2014/main" id="{F2B73DC1-0F56-4B4F-8468-604D9277EF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37346" y="6463816"/>
            <a:ext cx="8734888" cy="3935838"/>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id="{229EF1EA-4BFD-7440-A0FB-2E5B26C13282}"/>
              </a:ext>
            </a:extLst>
          </p:cNvPr>
          <p:cNvSpPr/>
          <p:nvPr/>
        </p:nvSpPr>
        <p:spPr>
          <a:xfrm>
            <a:off x="13456158" y="10600574"/>
            <a:ext cx="2013436" cy="369332"/>
          </a:xfrm>
          <a:prstGeom prst="rect">
            <a:avLst/>
          </a:prstGeom>
        </p:spPr>
        <p:txBody>
          <a:bodyPr wrap="none">
            <a:spAutoFit/>
          </a:bodyPr>
          <a:lstStyle/>
          <a:p>
            <a:r>
              <a:rPr lang="en" altLang="ko-Kore-KR" dirty="0">
                <a:latin typeface="Spoqa Han Sans Neo" panose="020B0500000000000000" pitchFamily="34" charset="-128"/>
                <a:ea typeface="Spoqa Han Sans Neo" panose="020B0500000000000000" pitchFamily="34" charset="-128"/>
              </a:rPr>
              <a:t>Ye 2018, fig. A1-A</a:t>
            </a:r>
            <a:endParaRPr lang="ko-Kore-KR" altLang="en-US" dirty="0">
              <a:latin typeface="Spoqa Han Sans Neo" panose="020B0500000000000000" pitchFamily="34" charset="-128"/>
              <a:ea typeface="Spoqa Han Sans Neo" panose="020B0500000000000000" pitchFamily="34" charset="-128"/>
            </a:endParaRPr>
          </a:p>
        </p:txBody>
      </p:sp>
      <p:sp>
        <p:nvSpPr>
          <p:cNvPr id="32" name="TextBox 31">
            <a:extLst>
              <a:ext uri="{FF2B5EF4-FFF2-40B4-BE49-F238E27FC236}">
                <a16:creationId xmlns:a16="http://schemas.microsoft.com/office/drawing/2014/main" id="{F62A8713-A1F4-CA48-8894-82E989CB543D}"/>
              </a:ext>
            </a:extLst>
          </p:cNvPr>
          <p:cNvSpPr txBox="1"/>
          <p:nvPr/>
        </p:nvSpPr>
        <p:spPr>
          <a:xfrm>
            <a:off x="11183094" y="11185054"/>
            <a:ext cx="2836033" cy="523220"/>
          </a:xfrm>
          <a:prstGeom prst="rect">
            <a:avLst/>
          </a:prstGeom>
          <a:noFill/>
        </p:spPr>
        <p:txBody>
          <a:bodyPr wrap="none" rtlCol="0">
            <a:spAutoFit/>
          </a:bodyPr>
          <a:lstStyle/>
          <a:p>
            <a:r>
              <a:rPr kumimoji="1" lang="ko-KR" altLang="en-US" sz="2800" dirty="0">
                <a:solidFill>
                  <a:srgbClr val="53585F"/>
                </a:solidFill>
                <a:latin typeface="Spoqa Han Sans Neo" panose="020B0500000000000000" pitchFamily="34" charset="-128"/>
                <a:ea typeface="Spoqa Han Sans Neo" panose="020B0500000000000000" pitchFamily="34" charset="-128"/>
              </a:rPr>
              <a:t>개</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r>
              <a:rPr kumimoji="1" lang="ko-KR" altLang="en-US" sz="2800" dirty="0">
                <a:solidFill>
                  <a:srgbClr val="53585F"/>
                </a:solidFill>
                <a:latin typeface="Spoqa Han Sans Neo" panose="020B0500000000000000" pitchFamily="34" charset="-128"/>
                <a:ea typeface="Spoqa Han Sans Neo" panose="020B0500000000000000" pitchFamily="34" charset="-128"/>
              </a:rPr>
              <a:t> 고양이</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r>
              <a:rPr kumimoji="1" lang="ko-KR" altLang="en-US" sz="2800" dirty="0">
                <a:solidFill>
                  <a:srgbClr val="53585F"/>
                </a:solidFill>
                <a:latin typeface="Spoqa Han Sans Neo" panose="020B0500000000000000" pitchFamily="34" charset="-128"/>
                <a:ea typeface="Spoqa Han Sans Neo" panose="020B0500000000000000" pitchFamily="34" charset="-128"/>
              </a:rPr>
              <a:t> 사자</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endParaRPr kumimoji="1" lang="ko-Kore-KR" altLang="en-US" sz="2800" dirty="0">
              <a:solidFill>
                <a:srgbClr val="53585F"/>
              </a:solidFill>
              <a:latin typeface="Spoqa Han Sans Neo" panose="020B0500000000000000" pitchFamily="34" charset="-128"/>
              <a:ea typeface="Spoqa Han Sans Neo" panose="020B0500000000000000" pitchFamily="34" charset="-128"/>
            </a:endParaRPr>
          </a:p>
        </p:txBody>
      </p:sp>
      <mc:AlternateContent xmlns:mc="http://schemas.openxmlformats.org/markup-compatibility/2006" xmlns:p14="http://schemas.microsoft.com/office/powerpoint/2010/main">
        <mc:Choice Requires="p14">
          <p:contentPart p14:bwMode="auto" r:id="rId11">
            <p14:nvContentPartPr>
              <p14:cNvPr id="33" name="잉크 32">
                <a:extLst>
                  <a:ext uri="{FF2B5EF4-FFF2-40B4-BE49-F238E27FC236}">
                    <a16:creationId xmlns:a16="http://schemas.microsoft.com/office/drawing/2014/main" id="{EC8F6422-28FB-1F4B-B2C1-128F53427F1D}"/>
                  </a:ext>
                </a:extLst>
              </p14:cNvPr>
              <p14:cNvContentPartPr/>
              <p14:nvPr/>
            </p14:nvContentPartPr>
            <p14:xfrm>
              <a:off x="5988960" y="7054037"/>
              <a:ext cx="1250640" cy="95760"/>
            </p14:xfrm>
          </p:contentPart>
        </mc:Choice>
        <mc:Fallback xmlns="">
          <p:pic>
            <p:nvPicPr>
              <p:cNvPr id="33" name="잉크 32">
                <a:extLst>
                  <a:ext uri="{FF2B5EF4-FFF2-40B4-BE49-F238E27FC236}">
                    <a16:creationId xmlns:a16="http://schemas.microsoft.com/office/drawing/2014/main" id="{EC8F6422-28FB-1F4B-B2C1-128F53427F1D}"/>
                  </a:ext>
                </a:extLst>
              </p:cNvPr>
              <p:cNvPicPr/>
              <p:nvPr/>
            </p:nvPicPr>
            <p:blipFill>
              <a:blip r:embed="rId12"/>
              <a:stretch>
                <a:fillRect/>
              </a:stretch>
            </p:blipFill>
            <p:spPr>
              <a:xfrm>
                <a:off x="5979600" y="7044677"/>
                <a:ext cx="1269360" cy="114480"/>
              </a:xfrm>
              <a:prstGeom prst="rect">
                <a:avLst/>
              </a:prstGeom>
            </p:spPr>
          </p:pic>
        </mc:Fallback>
      </mc:AlternateContent>
    </p:spTree>
    <p:extLst>
      <p:ext uri="{BB962C8B-B14F-4D97-AF65-F5344CB8AC3E}">
        <p14:creationId xmlns:p14="http://schemas.microsoft.com/office/powerpoint/2010/main" val="4170533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통합 층</a:t>
            </a:r>
            <a:r>
              <a:rPr lang="en-US" altLang="ko-Kore-KR" b="1" dirty="0"/>
              <a:t>(pooling layer)</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통합 </a:t>
            </a:r>
            <a:r>
              <a:rPr lang="en-US" altLang="ko-Kore-KR" b="1" dirty="0"/>
              <a:t>(pooling)</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5941327-1440-BD48-9BE3-16C527547022}"/>
                  </a:ext>
                </a:extLst>
              </p:cNvPr>
              <p:cNvSpPr txBox="1"/>
              <p:nvPr/>
            </p:nvSpPr>
            <p:spPr>
              <a:xfrm>
                <a:off x="1893455" y="3274592"/>
                <a:ext cx="18932158" cy="3653051"/>
              </a:xfrm>
              <a:prstGeom prst="rect">
                <a:avLst/>
              </a:prstGeom>
              <a:noFill/>
            </p:spPr>
            <p:txBody>
              <a:bodyPr wrap="square" rtlCol="0">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Convoluational layer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에서 필터가 많아지면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feature map</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쌓이게 되는데</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차원이 커지고</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상응하는 많은 파라미터들이 생김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overfitting??</a:t>
                </a: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차원을 감소시켜보자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또 계층적으로</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(hierarchical)</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feature</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학습하는데 도움이 될 것이다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Pooling!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다운 샘플링</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ko-KR" altLang="en-US" sz="3200" dirty="0">
                    <a:solidFill>
                      <a:srgbClr val="53585F"/>
                    </a:solidFill>
                    <a:ea typeface="Spoqa Han Sans Neo" panose="020B0500000000000000" pitchFamily="34" charset="-128"/>
                    <a:sym typeface="Wingdings" pitchFamily="2" charset="2"/>
                  </a:rPr>
                  <a:t>경사 하강</a:t>
                </a:r>
                <a:r>
                  <a:rPr kumimoji="1" lang="en-US" altLang="ko-KR" sz="3200" dirty="0">
                    <a:solidFill>
                      <a:srgbClr val="53585F"/>
                    </a:solidFill>
                    <a:ea typeface="Spoqa Han Sans Neo" panose="020B0500000000000000" pitchFamily="34" charset="-128"/>
                    <a:sym typeface="Wingdings" pitchFamily="2" charset="2"/>
                  </a:rPr>
                  <a:t>(back-propagation_</a:t>
                </a:r>
                <a:r>
                  <a:rPr kumimoji="1" lang="ko-KR" altLang="en-US" sz="3200" dirty="0">
                    <a:solidFill>
                      <a:srgbClr val="53585F"/>
                    </a:solidFill>
                    <a:ea typeface="Spoqa Han Sans Neo" panose="020B0500000000000000" pitchFamily="34" charset="-128"/>
                    <a:sym typeface="Wingdings" pitchFamily="2" charset="2"/>
                  </a:rPr>
                  <a:t>시에도 연산을 줄여준다</a:t>
                </a:r>
                <a:r>
                  <a:rPr kumimoji="1" lang="en-US" altLang="ko-KR" sz="3200" dirty="0">
                    <a:solidFill>
                      <a:srgbClr val="53585F"/>
                    </a:solidFill>
                    <a:ea typeface="Spoqa Han Sans Neo" panose="020B0500000000000000" pitchFamily="34" charset="-128"/>
                    <a:sym typeface="Wingdings" pitchFamily="2" charset="2"/>
                  </a:rPr>
                  <a:t>!     </a:t>
                </a:r>
                <a14:m>
                  <m:oMath xmlns:m="http://schemas.openxmlformats.org/officeDocument/2006/math">
                    <m:f>
                      <m:f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fPr>
                      <m:num>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𝛿</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𝑔</m:t>
                        </m:r>
                      </m:num>
                      <m:den>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𝛿</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𝑥</m:t>
                        </m:r>
                      </m:den>
                    </m:f>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d>
                      <m:dPr>
                        <m:begChr m:val="{"/>
                        <m:endChr m:val=""/>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eqArr>
                          <m:eqArr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eqArr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1,  </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𝑖𝑓</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𝑥</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𝑖</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func>
                              <m:func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funcPr>
                              <m:fName>
                                <m:r>
                                  <m:rPr>
                                    <m:sty m:val="p"/>
                                  </m:rPr>
                                  <a:rPr kumimoji="1" lang="en-US" altLang="ko-KR" sz="3200" b="0" i="0" smtClean="0">
                                    <a:solidFill>
                                      <a:srgbClr val="53585F"/>
                                    </a:solidFill>
                                    <a:latin typeface="Cambria Math" panose="02040503050406030204" pitchFamily="18" charset="0"/>
                                    <a:ea typeface="Spoqa Han Sans Neo" panose="020B0500000000000000" pitchFamily="34" charset="-128"/>
                                    <a:sym typeface="Wingdings" pitchFamily="2" charset="2"/>
                                  </a:rPr>
                                  <m:t>max</m:t>
                                </m:r>
                              </m:fName>
                              <m:e>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𝑥</m:t>
                                    </m:r>
                                  </m:e>
                                </m:d>
                              </m:e>
                            </m:func>
                          </m:e>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0,                 </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𝑜𝑡h𝑒𝑟𝑠</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e>
                        </m:eqArr>
                      </m:e>
                    </m:d>
                  </m:oMath>
                </a14:m>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mc:Choice>
        <mc:Fallback xmlns="">
          <p:sp>
            <p:nvSpPr>
              <p:cNvPr id="41" name="TextBox 40">
                <a:extLst>
                  <a:ext uri="{FF2B5EF4-FFF2-40B4-BE49-F238E27FC236}">
                    <a16:creationId xmlns:a16="http://schemas.microsoft.com/office/drawing/2014/main" id="{E5941327-1440-BD48-9BE3-16C527547022}"/>
                  </a:ext>
                </a:extLst>
              </p:cNvPr>
              <p:cNvSpPr txBox="1">
                <a:spLocks noRot="1" noChangeAspect="1" noMove="1" noResize="1" noEditPoints="1" noAdjustHandles="1" noChangeArrowheads="1" noChangeShapeType="1" noTextEdit="1"/>
              </p:cNvSpPr>
              <p:nvPr/>
            </p:nvSpPr>
            <p:spPr>
              <a:xfrm>
                <a:off x="1893455" y="3274592"/>
                <a:ext cx="18932158" cy="3653051"/>
              </a:xfrm>
              <a:prstGeom prst="rect">
                <a:avLst/>
              </a:prstGeom>
              <a:blipFill>
                <a:blip r:embed="rId4"/>
                <a:stretch>
                  <a:fillRect l="-805" t="-2076" b="-95848"/>
                </a:stretch>
              </a:blipFill>
            </p:spPr>
            <p:txBody>
              <a:bodyPr/>
              <a:lstStyle/>
              <a:p>
                <a:r>
                  <a:rPr lang="ko-Kore-KR" altLang="en-US">
                    <a:noFill/>
                  </a:rPr>
                  <a:t> </a:t>
                </a:r>
              </a:p>
            </p:txBody>
          </p:sp>
        </mc:Fallback>
      </mc:AlternateContent>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20</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2" name="그림 1">
            <a:extLst>
              <a:ext uri="{FF2B5EF4-FFF2-40B4-BE49-F238E27FC236}">
                <a16:creationId xmlns:a16="http://schemas.microsoft.com/office/drawing/2014/main" id="{E443DE47-7F40-2142-B2CB-619A1EC2F18E}"/>
              </a:ext>
            </a:extLst>
          </p:cNvPr>
          <p:cNvPicPr>
            <a:picLocks noChangeAspect="1"/>
          </p:cNvPicPr>
          <p:nvPr/>
        </p:nvPicPr>
        <p:blipFill rotWithShape="1">
          <a:blip r:embed="rId5"/>
          <a:srcRect b="4427"/>
          <a:stretch/>
        </p:blipFill>
        <p:spPr>
          <a:xfrm>
            <a:off x="2172100" y="7483131"/>
            <a:ext cx="16148935" cy="4858166"/>
          </a:xfrm>
          <a:prstGeom prst="rect">
            <a:avLst/>
          </a:prstGeom>
        </p:spPr>
      </p:pic>
      <p:sp>
        <p:nvSpPr>
          <p:cNvPr id="3" name="직사각형 2">
            <a:extLst>
              <a:ext uri="{FF2B5EF4-FFF2-40B4-BE49-F238E27FC236}">
                <a16:creationId xmlns:a16="http://schemas.microsoft.com/office/drawing/2014/main" id="{3619533E-E4DA-6C49-BCB6-D5EA89DFDF16}"/>
              </a:ext>
            </a:extLst>
          </p:cNvPr>
          <p:cNvSpPr/>
          <p:nvPr/>
        </p:nvSpPr>
        <p:spPr>
          <a:xfrm>
            <a:off x="7343468" y="12626668"/>
            <a:ext cx="6124497" cy="369332"/>
          </a:xfrm>
          <a:prstGeom prst="rect">
            <a:avLst/>
          </a:prstGeom>
        </p:spPr>
        <p:txBody>
          <a:bodyPr wrap="none">
            <a:spAutoFit/>
          </a:bodyPr>
          <a:lstStyle/>
          <a:p>
            <a:r>
              <a:rPr lang="en-US" altLang="ko-Kore-KR" dirty="0"/>
              <a:t>Image is from </a:t>
            </a:r>
            <a:r>
              <a:rPr lang="ko-Kore-KR" altLang="en-US" dirty="0"/>
              <a:t>https://cs231n.github.io/convolutional-networks/</a:t>
            </a:r>
          </a:p>
        </p:txBody>
      </p:sp>
    </p:spTree>
    <p:extLst>
      <p:ext uri="{BB962C8B-B14F-4D97-AF65-F5344CB8AC3E}">
        <p14:creationId xmlns:p14="http://schemas.microsoft.com/office/powerpoint/2010/main" val="184954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통합 층</a:t>
            </a:r>
            <a:r>
              <a:rPr lang="en-US" altLang="ko-Kore-KR" b="1" dirty="0"/>
              <a:t>(pooling layer)</a:t>
            </a:r>
          </a:p>
          <a:p>
            <a:pPr>
              <a:spcBef>
                <a:spcPts val="1000"/>
              </a:spcBef>
              <a:defRPr sz="3000" spc="-59">
                <a:latin typeface="SpoqaHanSans-Bold"/>
                <a:ea typeface="SpoqaHanSans-Bold"/>
                <a:cs typeface="SpoqaHanSans-Bold"/>
                <a:sym typeface="SpoqaHanSans-Bold"/>
              </a:defRPr>
            </a:pPr>
            <a:r>
              <a:rPr lang="en-US" altLang="ko-Kore-KR" b="1" dirty="0"/>
              <a:t>- Pooling</a:t>
            </a:r>
            <a:r>
              <a:rPr lang="ko-Kore-KR" altLang="en-US" b="1" dirty="0"/>
              <a:t>의 종류</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1893455" y="3274592"/>
            <a:ext cx="18932158" cy="4524315"/>
          </a:xfrm>
          <a:prstGeom prst="rect">
            <a:avLst/>
          </a:prstGeom>
          <a:noFill/>
        </p:spPr>
        <p:txBody>
          <a:bodyPr wrap="square" rtlCol="0">
            <a:spAutoFit/>
          </a:bodyPr>
          <a:lstStyle/>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General pooling layer</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Filter size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stride</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갖는다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필터 사이즈 내에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down sampling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가능한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aggregation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함수를 사용한다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(min, max, average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등</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Global pooling layer</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Filter size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stride</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갖지 않고</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모든 범위에 대하여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pooling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전체에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down sampling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가능한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aggregation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함수를 사용한다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(min, max, average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등</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21</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28674" name="Picture 2" descr="The difference of max-pooling and global max-pooling. | Download Scientific  Diagram">
            <a:extLst>
              <a:ext uri="{FF2B5EF4-FFF2-40B4-BE49-F238E27FC236}">
                <a16:creationId xmlns:a16="http://schemas.microsoft.com/office/drawing/2014/main" id="{7755DE0A-79ED-3B44-A66B-F737709B9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131" y="8925989"/>
            <a:ext cx="10795000" cy="31496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42078E7A-83E5-2C49-AE12-FAB1BC982ED1}"/>
              </a:ext>
            </a:extLst>
          </p:cNvPr>
          <p:cNvSpPr/>
          <p:nvPr/>
        </p:nvSpPr>
        <p:spPr>
          <a:xfrm>
            <a:off x="3531807" y="12255698"/>
            <a:ext cx="14989647" cy="369332"/>
          </a:xfrm>
          <a:prstGeom prst="rect">
            <a:avLst/>
          </a:prstGeom>
        </p:spPr>
        <p:txBody>
          <a:bodyPr wrap="square">
            <a:spAutoFit/>
          </a:bodyPr>
          <a:lstStyle/>
          <a:p>
            <a:r>
              <a:rPr lang="en" altLang="ko-Kore-KR" dirty="0">
                <a:solidFill>
                  <a:srgbClr val="222222"/>
                </a:solidFill>
                <a:latin typeface="Arial" panose="020B0604020202020204" pitchFamily="34" charset="0"/>
              </a:rPr>
              <a:t>Kim, Hannah, and Young-</a:t>
            </a:r>
            <a:r>
              <a:rPr lang="en" altLang="ko-Kore-KR" dirty="0" err="1">
                <a:solidFill>
                  <a:srgbClr val="222222"/>
                </a:solidFill>
                <a:latin typeface="Arial" panose="020B0604020202020204" pitchFamily="34" charset="0"/>
              </a:rPr>
              <a:t>Seob</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Jeong</a:t>
            </a:r>
            <a:r>
              <a:rPr lang="en" altLang="ko-Kore-KR" dirty="0">
                <a:solidFill>
                  <a:srgbClr val="222222"/>
                </a:solidFill>
                <a:latin typeface="Arial" panose="020B0604020202020204" pitchFamily="34" charset="0"/>
              </a:rPr>
              <a:t>. "Sentiment classification using convolutional neural networks." </a:t>
            </a:r>
            <a:r>
              <a:rPr lang="en" altLang="ko-Kore-KR" i="1" dirty="0">
                <a:solidFill>
                  <a:srgbClr val="222222"/>
                </a:solidFill>
                <a:latin typeface="Arial" panose="020B0604020202020204" pitchFamily="34" charset="0"/>
              </a:rPr>
              <a:t>Applied Sciences</a:t>
            </a:r>
            <a:r>
              <a:rPr lang="en" altLang="ko-Kore-KR" dirty="0">
                <a:solidFill>
                  <a:srgbClr val="222222"/>
                </a:solidFill>
                <a:latin typeface="Arial" panose="020B0604020202020204" pitchFamily="34" charset="0"/>
              </a:rPr>
              <a:t> 9.11 (2019): 2347.</a:t>
            </a:r>
            <a:endParaRPr lang="ko-Kore-KR" altLang="en-US" dirty="0"/>
          </a:p>
        </p:txBody>
      </p:sp>
    </p:spTree>
    <p:extLst>
      <p:ext uri="{BB962C8B-B14F-4D97-AF65-F5344CB8AC3E}">
        <p14:creationId xmlns:p14="http://schemas.microsoft.com/office/powerpoint/2010/main" val="3220567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FYI: </a:t>
            </a:r>
            <a:r>
              <a:rPr lang="ko-Kore-KR" altLang="en-US" b="1" dirty="0"/>
              <a:t>통합 층</a:t>
            </a:r>
            <a:r>
              <a:rPr lang="en-US" altLang="ko-Kore-KR" b="1" dirty="0"/>
              <a:t>(pooling layer)</a:t>
            </a:r>
            <a:r>
              <a:rPr lang="ko-Kore-KR" altLang="en-US" b="1" dirty="0"/>
              <a:t>의 대체 가능성</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1893455" y="4039702"/>
            <a:ext cx="18932158" cy="8956298"/>
          </a:xfrm>
          <a:prstGeom prst="rect">
            <a:avLst/>
          </a:prstGeom>
          <a:noFill/>
        </p:spPr>
        <p:txBody>
          <a:bodyPr wrap="square" rtlCol="0">
            <a:spAutoFit/>
          </a:bodyPr>
          <a:lstStyle/>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최초의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pooling layer</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기본으로 가지고 있지만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최근 연구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트랜드는</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다른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cost</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줄일 수 있는 방법이 나오거나 컴퓨팅 파워가 더 나아져</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과감히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pooling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쓰지 않기도 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한편</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pooling layer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다운샘플링을 함으로서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field of view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시야각</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넓히는 역할을 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넓은 범위를 볼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그런데 생기는 문제점</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은 오른쪽의 이미지들을 같은 얼굴이라고 인식한다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실제 사람의 시각 프로세스는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과 다르게 그렇지 않다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이를 해결하기 위해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capsule net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 아이디어가 나오고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한편</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data augmentation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(cut mix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기법으로 어느정도 해결</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가능 하다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22</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31746" name="Picture 2" descr="Imgur">
            <a:extLst>
              <a:ext uri="{FF2B5EF4-FFF2-40B4-BE49-F238E27FC236}">
                <a16:creationId xmlns:a16="http://schemas.microsoft.com/office/drawing/2014/main" id="{7B62A158-C136-D14E-B97A-B879C1855E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813" t="1920" b="7741"/>
          <a:stretch/>
        </p:blipFill>
        <p:spPr bwMode="auto">
          <a:xfrm>
            <a:off x="12505703" y="7367639"/>
            <a:ext cx="6266297" cy="349811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5B85382B-4F56-6442-8799-8303BC712836}"/>
              </a:ext>
            </a:extLst>
          </p:cNvPr>
          <p:cNvSpPr/>
          <p:nvPr/>
        </p:nvSpPr>
        <p:spPr>
          <a:xfrm>
            <a:off x="3450026" y="12996000"/>
            <a:ext cx="15586119" cy="369332"/>
          </a:xfrm>
          <a:prstGeom prst="rect">
            <a:avLst/>
          </a:prstGeom>
        </p:spPr>
        <p:txBody>
          <a:bodyPr wrap="square">
            <a:spAutoFit/>
          </a:bodyPr>
          <a:lstStyle/>
          <a:p>
            <a:r>
              <a:rPr lang="en" altLang="ko-Kore-KR" dirty="0" err="1">
                <a:solidFill>
                  <a:srgbClr val="222222"/>
                </a:solidFill>
                <a:latin typeface="Arial" panose="020B0604020202020204" pitchFamily="34" charset="0"/>
              </a:rPr>
              <a:t>Sabour</a:t>
            </a:r>
            <a:r>
              <a:rPr lang="en" altLang="ko-Kore-KR" dirty="0">
                <a:solidFill>
                  <a:srgbClr val="222222"/>
                </a:solidFill>
                <a:latin typeface="Arial" panose="020B0604020202020204" pitchFamily="34" charset="0"/>
              </a:rPr>
              <a:t>, Sara, Nicholas </a:t>
            </a:r>
            <a:r>
              <a:rPr lang="en" altLang="ko-Kore-KR" dirty="0" err="1">
                <a:solidFill>
                  <a:srgbClr val="222222"/>
                </a:solidFill>
                <a:latin typeface="Arial" panose="020B0604020202020204" pitchFamily="34" charset="0"/>
              </a:rPr>
              <a:t>Frosst</a:t>
            </a:r>
            <a:r>
              <a:rPr lang="en" altLang="ko-Kore-KR" dirty="0">
                <a:solidFill>
                  <a:srgbClr val="222222"/>
                </a:solidFill>
                <a:latin typeface="Arial" panose="020B0604020202020204" pitchFamily="34" charset="0"/>
              </a:rPr>
              <a:t>, and Geoffrey E. Hinton. "Dynamic routing between capsules."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arXiv:1710.09829</a:t>
            </a:r>
            <a:r>
              <a:rPr lang="en" altLang="ko-Kore-KR" dirty="0">
                <a:solidFill>
                  <a:srgbClr val="222222"/>
                </a:solidFill>
                <a:latin typeface="Arial" panose="020B0604020202020204" pitchFamily="34" charset="0"/>
              </a:rPr>
              <a:t> (2017).</a:t>
            </a:r>
            <a:endParaRPr lang="ko-Kore-KR" altLang="en-US" dirty="0"/>
          </a:p>
        </p:txBody>
      </p:sp>
    </p:spTree>
    <p:extLst>
      <p:ext uri="{BB962C8B-B14F-4D97-AF65-F5344CB8AC3E}">
        <p14:creationId xmlns:p14="http://schemas.microsoft.com/office/powerpoint/2010/main" val="2913625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Fully connected layers </a:t>
            </a:r>
            <a:r>
              <a:rPr lang="ko-Kore-KR" altLang="en-US" b="1" dirty="0"/>
              <a:t>층</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1830667" y="10441455"/>
            <a:ext cx="17600734" cy="2554545"/>
          </a:xfrm>
          <a:prstGeom prst="rect">
            <a:avLst/>
          </a:prstGeom>
          <a:noFill/>
        </p:spPr>
        <p:txBody>
          <a:bodyPr wrap="square" rtlCol="0">
            <a:spAutoFit/>
          </a:bodyPr>
          <a:lstStyle/>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마지막으로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fully connected layer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흩어져 있는 여러 채널정보들을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non-linear transform</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하고</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output layer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와 잇는다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Output layer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에서 나오는 결과로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loss</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계산한다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여기서 만약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multi-class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분류라면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Softmax</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보통 사용될 것이다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pic>
        <p:nvPicPr>
          <p:cNvPr id="7170" name="Picture 2" descr="A convolutional neural network with full weight sharing applied along the frequency axis. ">
            <a:extLst>
              <a:ext uri="{FF2B5EF4-FFF2-40B4-BE49-F238E27FC236}">
                <a16:creationId xmlns:a16="http://schemas.microsoft.com/office/drawing/2014/main" id="{EF567DAD-257C-634F-BA8F-D77543D18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068" y="2875741"/>
            <a:ext cx="9198222" cy="6583041"/>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93EF302-C729-5344-80C9-7427237C74E7}"/>
              </a:ext>
            </a:extLst>
          </p:cNvPr>
          <p:cNvSpPr/>
          <p:nvPr/>
        </p:nvSpPr>
        <p:spPr>
          <a:xfrm>
            <a:off x="5042637" y="9292717"/>
            <a:ext cx="11176794" cy="646331"/>
          </a:xfrm>
          <a:prstGeom prst="rect">
            <a:avLst/>
          </a:prstGeom>
        </p:spPr>
        <p:txBody>
          <a:bodyPr wrap="square">
            <a:spAutoFit/>
          </a:bodyPr>
          <a:lstStyle/>
          <a:p>
            <a:r>
              <a:rPr lang="en" altLang="ko-Kore-KR" dirty="0">
                <a:solidFill>
                  <a:srgbClr val="222222"/>
                </a:solidFill>
                <a:latin typeface="Arial" panose="020B0604020202020204" pitchFamily="34" charset="0"/>
              </a:rPr>
              <a:t>Abdel-Hamid, </a:t>
            </a:r>
            <a:r>
              <a:rPr lang="en" altLang="ko-Kore-KR" dirty="0" err="1">
                <a:solidFill>
                  <a:srgbClr val="222222"/>
                </a:solidFill>
                <a:latin typeface="Arial" panose="020B0604020202020204" pitchFamily="34" charset="0"/>
              </a:rPr>
              <a:t>Ossama</a:t>
            </a:r>
            <a:r>
              <a:rPr lang="en" altLang="ko-Kore-KR" dirty="0">
                <a:solidFill>
                  <a:srgbClr val="222222"/>
                </a:solidFill>
                <a:latin typeface="Arial" panose="020B0604020202020204" pitchFamily="34" charset="0"/>
              </a:rPr>
              <a:t>, Li Deng, and Dong Yu. "Exploring convolutional neural network structures and optimization techniques for speech recognition." </a:t>
            </a:r>
            <a:r>
              <a:rPr lang="en" altLang="ko-Kore-KR" i="1" dirty="0" err="1">
                <a:solidFill>
                  <a:srgbClr val="222222"/>
                </a:solidFill>
                <a:latin typeface="Arial" panose="020B0604020202020204" pitchFamily="34" charset="0"/>
              </a:rPr>
              <a:t>Interspeech</a:t>
            </a:r>
            <a:r>
              <a:rPr lang="en" altLang="ko-Kore-KR" dirty="0">
                <a:solidFill>
                  <a:srgbClr val="222222"/>
                </a:solidFill>
                <a:latin typeface="Arial" panose="020B0604020202020204" pitchFamily="34" charset="0"/>
              </a:rPr>
              <a:t>. Vol. 11. 2013.</a:t>
            </a:r>
            <a:endParaRPr lang="ko-Kore-KR" altLang="en-US" dirty="0"/>
          </a:p>
        </p:txBody>
      </p:sp>
      <p:sp>
        <p:nvSpPr>
          <p:cNvPr id="28" name="직사각형 27">
            <a:extLst>
              <a:ext uri="{FF2B5EF4-FFF2-40B4-BE49-F238E27FC236}">
                <a16:creationId xmlns:a16="http://schemas.microsoft.com/office/drawing/2014/main" id="{81DF9D5F-52CD-DC45-A892-494A81D3B77B}"/>
              </a:ext>
            </a:extLst>
          </p:cNvPr>
          <p:cNvSpPr/>
          <p:nvPr/>
        </p:nvSpPr>
        <p:spPr>
          <a:xfrm>
            <a:off x="12801600" y="2423620"/>
            <a:ext cx="2540001" cy="5230677"/>
          </a:xfrm>
          <a:prstGeom prst="rect">
            <a:avLst/>
          </a:prstGeom>
          <a:solidFill>
            <a:schemeClr val="accent6">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30" name="슬라이드 번호 개체 틀 4">
            <a:extLst>
              <a:ext uri="{FF2B5EF4-FFF2-40B4-BE49-F238E27FC236}">
                <a16:creationId xmlns:a16="http://schemas.microsoft.com/office/drawing/2014/main" id="{E190791A-FCF4-4A47-A8D5-4F62B1831981}"/>
              </a:ext>
            </a:extLst>
          </p:cNvPr>
          <p:cNvSpPr txBox="1">
            <a:spLocks/>
          </p:cNvSpPr>
          <p:nvPr/>
        </p:nvSpPr>
        <p:spPr>
          <a:xfrm>
            <a:off x="9448184" y="12996000"/>
            <a:ext cx="5486043" cy="720000"/>
          </a:xfrm>
          <a:prstGeom prst="rect">
            <a:avLst/>
          </a:prstGeom>
        </p:spPr>
        <p:txBody>
          <a:bodyPr vert="horz" lIns="91440" tIns="45720" rIns="91440" bIns="45720" rtlCol="0" anchor="ctr"/>
          <a:lstStyle>
            <a:defPPr>
              <a:defRPr lang="en-US"/>
            </a:defPPr>
            <a:lvl1pPr marL="0" algn="r" defTabSz="457142" rtl="0" eaLnBrk="1" latinLnBrk="0" hangingPunct="1">
              <a:defRPr sz="2400" kern="1200">
                <a:solidFill>
                  <a:schemeClr val="tx1">
                    <a:tint val="75000"/>
                  </a:schemeClr>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23</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3730012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과 다른 기법들과 합치기</a:t>
            </a:r>
            <a:r>
              <a:rPr lang="en-US" altLang="ko-Kore-KR" b="1" dirty="0"/>
              <a:t>.</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1893455" y="3641728"/>
            <a:ext cx="18932158" cy="9448740"/>
          </a:xfrm>
          <a:prstGeom prst="rect">
            <a:avLst/>
          </a:prstGeom>
          <a:noFill/>
        </p:spPr>
        <p:txBody>
          <a:bodyPr wrap="square" rtlCol="0">
            <a:spAutoFit/>
          </a:bodyPr>
          <a:lstStyle/>
          <a:p>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앞선 강의에서</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활성 함수</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(activation),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드랍</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아웃</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(dropout),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배치 정규화</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(batch normalization)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등을 배웠는데 그럼 이 기법들은 어느 타이밍에 적용해야 할까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Dropout: </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저자에 따르면</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activation function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뒤에 적용하는 것이 좋다고 함</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Batch normalization:</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a:t>
            </a:r>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a:p>
            <a:pPr lvl="1"/>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원 논문에 따르면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 layer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또는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fully-connected layer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뒤에 적용되는 것이 좋다고 한다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또한 </a:t>
            </a:r>
            <a:r>
              <a:rPr kumimoji="1" lang="en-US" altLang="ko-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ReLU</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와 같은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activation function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적용하기 전에 적용하는 것을 추천하고 있음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why?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배치 정규화의 목적이 네트워크 연산 결과가 원하는 방향의 분포</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대로 나오는 것이기 때문에</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핵심 연산인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연산 뒤에 바로 적용하여 정규화 하는 것이 좋다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즉</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activation function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 적용되어 분포가 달라지기 전에 적용하는 것이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좋다</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a:p>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정리하면</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p>
          <a:p>
            <a:pPr marL="457200" indent="-457200">
              <a:buFont typeface="Wingdings" pitchFamily="2" charset="2"/>
              <a:buChar char="è"/>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Convolutional layer  batch normalization  activation -&gt; dropout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순서</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è"/>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Pooling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경우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task</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별로 달라질 수 있으나</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맨</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뒤에 적용되는 것이 일반적</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2" name="TextBox 1">
            <a:extLst>
              <a:ext uri="{FF2B5EF4-FFF2-40B4-BE49-F238E27FC236}">
                <a16:creationId xmlns:a16="http://schemas.microsoft.com/office/drawing/2014/main" id="{35996D14-D89B-3641-B790-03868AA0FB76}"/>
              </a:ext>
            </a:extLst>
          </p:cNvPr>
          <p:cNvSpPr txBox="1"/>
          <p:nvPr/>
        </p:nvSpPr>
        <p:spPr>
          <a:xfrm>
            <a:off x="5483924" y="13031012"/>
            <a:ext cx="10821745" cy="369332"/>
          </a:xfrm>
          <a:prstGeom prst="rect">
            <a:avLst/>
          </a:prstGeom>
          <a:noFill/>
        </p:spPr>
        <p:txBody>
          <a:bodyPr wrap="none" rtlCol="0">
            <a:spAutoFit/>
          </a:bodyPr>
          <a:lstStyle/>
          <a:p>
            <a:r>
              <a:rPr kumimoji="1" lang="en" altLang="ko-Kore-KR" dirty="0"/>
              <a:t>https://</a:t>
            </a:r>
            <a:r>
              <a:rPr kumimoji="1" lang="en" altLang="ko-Kore-KR" dirty="0" err="1"/>
              <a:t>stackoverflow.com</a:t>
            </a:r>
            <a:r>
              <a:rPr kumimoji="1" lang="en" altLang="ko-Kore-KR" dirty="0"/>
              <a:t>/questions/39691902/ordering-of-batch-normalization-and-dropout#answer-40295999</a:t>
            </a:r>
            <a:endParaRPr kumimoji="1" lang="ko-Kore-KR" altLang="en-US" dirty="0"/>
          </a:p>
        </p:txBody>
      </p:sp>
    </p:spTree>
    <p:extLst>
      <p:ext uri="{BB962C8B-B14F-4D97-AF65-F5344CB8AC3E}">
        <p14:creationId xmlns:p14="http://schemas.microsoft.com/office/powerpoint/2010/main" val="3313638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종류</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dirty="0"/>
              <a:t>1D, 2D, 3D</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10776857" y="3641728"/>
            <a:ext cx="10048756" cy="4031873"/>
          </a:xfrm>
          <a:prstGeom prst="rect">
            <a:avLst/>
          </a:prstGeom>
          <a:noFill/>
        </p:spPr>
        <p:txBody>
          <a:bodyPr wrap="square" rtlCol="0">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2D</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한정되는 것이 아닌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목적에 따라 여러 차원으로 확장될 수 있다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1d 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오디오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시계</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열 데이터</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2d  Pixel</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기반</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3d  Voxel</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기반</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25</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36866" name="Picture 2" descr="Fig. 1. Illustration of 1D, 2D, 3D convolution in HSI data. B, H , W represent the size of kernel along spectral and spatial dimension respectively. M is the number of feature maps.">
            <a:extLst>
              <a:ext uri="{FF2B5EF4-FFF2-40B4-BE49-F238E27FC236}">
                <a16:creationId xmlns:a16="http://schemas.microsoft.com/office/drawing/2014/main" id="{AF499819-4456-2348-8A08-DF421DFA3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180" y="3141084"/>
            <a:ext cx="8760771" cy="9574271"/>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E0A2494-78CA-BC4F-BE08-2A3C04888429}"/>
              </a:ext>
            </a:extLst>
          </p:cNvPr>
          <p:cNvSpPr/>
          <p:nvPr/>
        </p:nvSpPr>
        <p:spPr>
          <a:xfrm>
            <a:off x="1579072" y="12995753"/>
            <a:ext cx="12188825" cy="646331"/>
          </a:xfrm>
          <a:prstGeom prst="rect">
            <a:avLst/>
          </a:prstGeom>
        </p:spPr>
        <p:txBody>
          <a:bodyPr>
            <a:spAutoFit/>
          </a:bodyPr>
          <a:lstStyle/>
          <a:p>
            <a:r>
              <a:rPr lang="en" altLang="ko-Kore-KR" dirty="0">
                <a:solidFill>
                  <a:srgbClr val="222222"/>
                </a:solidFill>
                <a:latin typeface="Arial" panose="020B0604020202020204" pitchFamily="34" charset="0"/>
              </a:rPr>
              <a:t>He, </a:t>
            </a:r>
            <a:r>
              <a:rPr lang="en" altLang="ko-Kore-KR" dirty="0" err="1">
                <a:solidFill>
                  <a:srgbClr val="222222"/>
                </a:solidFill>
                <a:latin typeface="Arial" panose="020B0604020202020204" pitchFamily="34" charset="0"/>
              </a:rPr>
              <a:t>Mingyi</a:t>
            </a:r>
            <a:r>
              <a:rPr lang="en" altLang="ko-Kore-KR" dirty="0">
                <a:solidFill>
                  <a:srgbClr val="222222"/>
                </a:solidFill>
                <a:latin typeface="Arial" panose="020B0604020202020204" pitchFamily="34" charset="0"/>
              </a:rPr>
              <a:t>, Bo Li, and </a:t>
            </a:r>
            <a:r>
              <a:rPr lang="en" altLang="ko-Kore-KR" dirty="0" err="1">
                <a:solidFill>
                  <a:srgbClr val="222222"/>
                </a:solidFill>
                <a:latin typeface="Arial" panose="020B0604020202020204" pitchFamily="34" charset="0"/>
              </a:rPr>
              <a:t>Huahui</a:t>
            </a:r>
            <a:r>
              <a:rPr lang="en" altLang="ko-Kore-KR" dirty="0">
                <a:solidFill>
                  <a:srgbClr val="222222"/>
                </a:solidFill>
                <a:latin typeface="Arial" panose="020B0604020202020204" pitchFamily="34" charset="0"/>
              </a:rPr>
              <a:t> Chen. "Multi-scale 3D deep convolutional neural network for hyperspectral image classification." </a:t>
            </a:r>
            <a:r>
              <a:rPr lang="en" altLang="ko-Kore-KR" i="1" dirty="0">
                <a:solidFill>
                  <a:srgbClr val="222222"/>
                </a:solidFill>
                <a:latin typeface="Arial" panose="020B0604020202020204" pitchFamily="34" charset="0"/>
              </a:rPr>
              <a:t>2017 IEEE International Conference on Image Processing (ICIP)</a:t>
            </a:r>
            <a:r>
              <a:rPr lang="en" altLang="ko-Kore-KR" dirty="0">
                <a:solidFill>
                  <a:srgbClr val="222222"/>
                </a:solidFill>
                <a:latin typeface="Arial" panose="020B0604020202020204" pitchFamily="34" charset="0"/>
              </a:rPr>
              <a:t>. IEEE, 2017.</a:t>
            </a:r>
            <a:endParaRPr lang="ko-Kore-KR" altLang="en-US" dirty="0"/>
          </a:p>
        </p:txBody>
      </p:sp>
    </p:spTree>
    <p:extLst>
      <p:ext uri="{BB962C8B-B14F-4D97-AF65-F5344CB8AC3E}">
        <p14:creationId xmlns:p14="http://schemas.microsoft.com/office/powerpoint/2010/main" val="596642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과 보통 결합하는 기술들</a:t>
            </a:r>
            <a:endParaRPr lang="en-US" altLang="ko-Kore-KR" b="1" dirty="0"/>
          </a:p>
          <a:p>
            <a:pPr>
              <a:spcBef>
                <a:spcPts val="1000"/>
              </a:spcBef>
              <a:defRPr sz="3000" spc="-59">
                <a:latin typeface="SpoqaHanSans-Bold"/>
                <a:ea typeface="SpoqaHanSans-Bold"/>
                <a:cs typeface="SpoqaHanSans-Bold"/>
                <a:sym typeface="SpoqaHanSans-Bold"/>
              </a:defRPr>
            </a:pPr>
            <a:r>
              <a:rPr lang="en-US" altLang="ko-KR" dirty="0"/>
              <a:t>- </a:t>
            </a:r>
            <a:r>
              <a:rPr lang="ko-KR" altLang="en-US" dirty="0"/>
              <a:t>데이터 </a:t>
            </a:r>
            <a:r>
              <a:rPr lang="ko-KR" altLang="en-US" dirty="0" err="1"/>
              <a:t>증강법</a:t>
            </a:r>
            <a:r>
              <a:rPr lang="en-US" altLang="ko-KR" dirty="0"/>
              <a:t> (data augmentation)</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26</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41986" name="Picture 2" descr="parrot">
            <a:extLst>
              <a:ext uri="{FF2B5EF4-FFF2-40B4-BE49-F238E27FC236}">
                <a16:creationId xmlns:a16="http://schemas.microsoft.com/office/drawing/2014/main" id="{59955777-E18D-6F4E-A3ED-1D98C977F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642" y="3677750"/>
            <a:ext cx="8906101" cy="89061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F0C06CC-AEE3-054B-9634-65719D2E0D11}"/>
              </a:ext>
            </a:extLst>
          </p:cNvPr>
          <p:cNvSpPr/>
          <p:nvPr/>
        </p:nvSpPr>
        <p:spPr>
          <a:xfrm>
            <a:off x="4730330" y="12836330"/>
            <a:ext cx="8542723" cy="461665"/>
          </a:xfrm>
          <a:prstGeom prst="rect">
            <a:avLst/>
          </a:prstGeom>
        </p:spPr>
        <p:txBody>
          <a:bodyPr wrap="none">
            <a:spAutoFit/>
          </a:bodyPr>
          <a:lstStyle/>
          <a:p>
            <a:r>
              <a:rPr lang="ko-Kore-KR" altLang="en-US" sz="2400" dirty="0">
                <a:latin typeface="Spoqa Han Sans Neo" panose="020B0500000000000000" pitchFamily="34" charset="-128"/>
                <a:ea typeface="Spoqa Han Sans Neo" panose="020B0500000000000000" pitchFamily="34" charset="-128"/>
              </a:rPr>
              <a:t>https://github.com/albumentations-team/albumentations</a:t>
            </a:r>
          </a:p>
        </p:txBody>
      </p:sp>
    </p:spTree>
    <p:extLst>
      <p:ext uri="{BB962C8B-B14F-4D97-AF65-F5344CB8AC3E}">
        <p14:creationId xmlns:p14="http://schemas.microsoft.com/office/powerpoint/2010/main" val="1703095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과 보통 결합하는 기술들</a:t>
            </a:r>
            <a:endParaRPr lang="en-US" altLang="ko-Kore-KR" b="1" dirty="0"/>
          </a:p>
          <a:p>
            <a:pPr>
              <a:spcBef>
                <a:spcPts val="1000"/>
              </a:spcBef>
              <a:defRPr sz="3000" spc="-59">
                <a:latin typeface="SpoqaHanSans-Bold"/>
                <a:ea typeface="SpoqaHanSans-Bold"/>
                <a:cs typeface="SpoqaHanSans-Bold"/>
                <a:sym typeface="SpoqaHanSans-Bold"/>
              </a:defRPr>
            </a:pPr>
            <a:r>
              <a:rPr lang="en-US" altLang="ko-KR" dirty="0"/>
              <a:t>- Transfer learning (</a:t>
            </a:r>
            <a:r>
              <a:rPr lang="ko-KR" altLang="en-US" dirty="0"/>
              <a:t>전이 학습</a:t>
            </a:r>
            <a:r>
              <a:rPr lang="en-US" altLang="ko-KR" dirty="0"/>
              <a:t>) - Fine-tuning (</a:t>
            </a:r>
            <a:r>
              <a:rPr lang="ko-KR" altLang="en-US" dirty="0"/>
              <a:t>미세조정</a:t>
            </a:r>
            <a:r>
              <a:rPr lang="en-US" altLang="ko-KR" dirty="0"/>
              <a:t>)</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0C3A8C95-8A9A-5742-9BA5-63A714D0DD93}"/>
              </a:ext>
            </a:extLst>
          </p:cNvPr>
          <p:cNvSpPr/>
          <p:nvPr/>
        </p:nvSpPr>
        <p:spPr>
          <a:xfrm>
            <a:off x="3082897" y="11800320"/>
            <a:ext cx="10123715" cy="369332"/>
          </a:xfrm>
          <a:prstGeom prst="rect">
            <a:avLst/>
          </a:prstGeom>
        </p:spPr>
        <p:txBody>
          <a:bodyPr wrap="square">
            <a:spAutoFit/>
          </a:bodyPr>
          <a:lstStyle/>
          <a:p>
            <a:r>
              <a:rPr lang="en" altLang="ko-Kore-KR" dirty="0">
                <a:latin typeface="Spoqa Han Sans Neo" panose="020B0500000000000000" pitchFamily="34" charset="-128"/>
                <a:ea typeface="Spoqa Han Sans Neo" panose="020B0500000000000000" pitchFamily="34" charset="-128"/>
              </a:rPr>
              <a:t>Zhang, Aston, et al. "Dive into deep learning." </a:t>
            </a:r>
            <a:r>
              <a:rPr lang="en" altLang="ko-Kore-KR" i="1" dirty="0" err="1">
                <a:latin typeface="Spoqa Han Sans Neo Bold" panose="020B0500000000000000" pitchFamily="34" charset="-128"/>
                <a:ea typeface="Spoqa Han Sans Neo Bold" panose="020B0500000000000000" pitchFamily="34" charset="-128"/>
              </a:rPr>
              <a:t>arXiv</a:t>
            </a:r>
            <a:r>
              <a:rPr lang="en" altLang="ko-Kore-KR" i="1" dirty="0">
                <a:latin typeface="Spoqa Han Sans Neo Bold" panose="020B0500000000000000" pitchFamily="34" charset="-128"/>
                <a:ea typeface="Spoqa Han Sans Neo Bold" panose="020B0500000000000000" pitchFamily="34" charset="-128"/>
              </a:rPr>
              <a:t> preprint arXiv:2106.11342</a:t>
            </a:r>
            <a:r>
              <a:rPr lang="en" altLang="ko-Kore-KR" dirty="0">
                <a:latin typeface="Spoqa Han Sans Neo" panose="020B0500000000000000" pitchFamily="34" charset="-128"/>
                <a:ea typeface="Spoqa Han Sans Neo" panose="020B0500000000000000" pitchFamily="34" charset="-128"/>
              </a:rPr>
              <a:t> (2021).</a:t>
            </a:r>
            <a:endParaRPr lang="ko-Kore-KR" altLang="en-US" dirty="0">
              <a:latin typeface="Spoqa Han Sans Neo" panose="020B0500000000000000" pitchFamily="34" charset="-128"/>
              <a:ea typeface="Spoqa Han Sans Neo" panose="020B0500000000000000" pitchFamily="34" charset="-128"/>
            </a:endParaRPr>
          </a:p>
        </p:txBody>
      </p:sp>
      <p:pic>
        <p:nvPicPr>
          <p:cNvPr id="12" name="그림 11">
            <a:extLst>
              <a:ext uri="{FF2B5EF4-FFF2-40B4-BE49-F238E27FC236}">
                <a16:creationId xmlns:a16="http://schemas.microsoft.com/office/drawing/2014/main" id="{A38F88FB-D393-A544-9DFE-6816D3C1578A}"/>
              </a:ext>
            </a:extLst>
          </p:cNvPr>
          <p:cNvPicPr>
            <a:picLocks noChangeAspect="1"/>
          </p:cNvPicPr>
          <p:nvPr/>
        </p:nvPicPr>
        <p:blipFill>
          <a:blip r:embed="rId4"/>
          <a:stretch>
            <a:fillRect/>
          </a:stretch>
        </p:blipFill>
        <p:spPr>
          <a:xfrm>
            <a:off x="1524000" y="4787120"/>
            <a:ext cx="11048465" cy="6632684"/>
          </a:xfrm>
          <a:prstGeom prst="rect">
            <a:avLst/>
          </a:prstGeom>
        </p:spPr>
      </p:pic>
      <p:sp>
        <p:nvSpPr>
          <p:cNvPr id="13" name="직사각형 12">
            <a:extLst>
              <a:ext uri="{FF2B5EF4-FFF2-40B4-BE49-F238E27FC236}">
                <a16:creationId xmlns:a16="http://schemas.microsoft.com/office/drawing/2014/main" id="{CAA37977-973F-704F-81D6-A2DD499648F2}"/>
              </a:ext>
            </a:extLst>
          </p:cNvPr>
          <p:cNvSpPr/>
          <p:nvPr/>
        </p:nvSpPr>
        <p:spPr>
          <a:xfrm>
            <a:off x="12899571" y="4267260"/>
            <a:ext cx="6996567" cy="9448740"/>
          </a:xfrm>
          <a:prstGeom prst="rect">
            <a:avLst/>
          </a:prstGeom>
        </p:spPr>
        <p:txBody>
          <a:bodyPr wrap="square">
            <a:spAutoFit/>
          </a:bodyPr>
          <a:lstStyle/>
          <a:p>
            <a:pPr>
              <a:buFont typeface="+mj-lt"/>
              <a:buAutoNum type="arabicPeriod"/>
            </a:pPr>
            <a:r>
              <a:rPr lang="ko-Kore-KR" altLang="en-US" sz="3200" dirty="0">
                <a:latin typeface="Spoqa Han Sans Neo" panose="020B0500000000000000" pitchFamily="34" charset="-128"/>
                <a:ea typeface="Spoqa Han Sans Neo" panose="020B0500000000000000" pitchFamily="34" charset="-128"/>
              </a:rPr>
              <a:t> 소스 모델을</a:t>
            </a:r>
            <a:r>
              <a:rPr lang="en-US" altLang="ko-Kore-KR" sz="3200" dirty="0">
                <a:latin typeface="Spoqa Han Sans Neo" panose="020B0500000000000000" pitchFamily="34" charset="-128"/>
                <a:ea typeface="Spoqa Han Sans Neo" panose="020B0500000000000000" pitchFamily="34" charset="-128"/>
              </a:rPr>
              <a:t>, </a:t>
            </a:r>
            <a:r>
              <a:rPr lang="ko-Kore-KR" altLang="en-US" sz="3200" dirty="0">
                <a:latin typeface="Spoqa Han Sans Neo" panose="020B0500000000000000" pitchFamily="34" charset="-128"/>
                <a:ea typeface="Spoqa Han Sans Neo" panose="020B0500000000000000" pitchFamily="34" charset="-128"/>
              </a:rPr>
              <a:t>데이터가 많은 소스 데이터로 학습</a:t>
            </a:r>
            <a:r>
              <a:rPr lang="en-US" altLang="ko-Kore-KR" sz="3200" dirty="0">
                <a:latin typeface="Spoqa Han Sans Neo" panose="020B0500000000000000" pitchFamily="34" charset="-128"/>
                <a:ea typeface="Spoqa Han Sans Neo" panose="020B0500000000000000" pitchFamily="34" charset="-128"/>
              </a:rPr>
              <a:t>!</a:t>
            </a:r>
            <a:endParaRPr lang="en" altLang="ko-Kore-KR" sz="3200" dirty="0">
              <a:latin typeface="Spoqa Han Sans Neo" panose="020B0500000000000000" pitchFamily="34" charset="-128"/>
              <a:ea typeface="Spoqa Han Sans Neo" panose="020B0500000000000000" pitchFamily="34" charset="-128"/>
            </a:endParaRPr>
          </a:p>
          <a:p>
            <a:pPr>
              <a:buFont typeface="+mj-lt"/>
              <a:buAutoNum type="arabicPeriod"/>
            </a:pPr>
            <a:endParaRPr lang="en" altLang="ko-Kore-KR" sz="3200" dirty="0">
              <a:latin typeface="Spoqa Han Sans Neo" panose="020B0500000000000000" pitchFamily="34" charset="-128"/>
              <a:ea typeface="Spoqa Han Sans Neo" panose="020B0500000000000000" pitchFamily="34" charset="-128"/>
            </a:endParaRPr>
          </a:p>
          <a:p>
            <a:pPr>
              <a:buFont typeface="+mj-lt"/>
              <a:buAutoNum type="arabicPeriod"/>
            </a:pPr>
            <a:r>
              <a:rPr lang="en" altLang="ko-Kore-KR" sz="3200" dirty="0">
                <a:latin typeface="Spoqa Han Sans Neo" panose="020B0500000000000000" pitchFamily="34" charset="-128"/>
                <a:ea typeface="Spoqa Han Sans Neo" panose="020B0500000000000000" pitchFamily="34" charset="-128"/>
              </a:rPr>
              <a:t> </a:t>
            </a:r>
            <a:r>
              <a:rPr lang="ko-Kore-KR" altLang="en-US" sz="3200" dirty="0">
                <a:latin typeface="Spoqa Han Sans Neo" panose="020B0500000000000000" pitchFamily="34" charset="-128"/>
                <a:ea typeface="Spoqa Han Sans Neo" panose="020B0500000000000000" pitchFamily="34" charset="-128"/>
              </a:rPr>
              <a:t>새 타겟 모델을 만든다</a:t>
            </a:r>
            <a:r>
              <a:rPr lang="en-US" altLang="ko-Kore-KR" sz="3200" dirty="0">
                <a:latin typeface="Spoqa Han Sans Neo" panose="020B0500000000000000" pitchFamily="34" charset="-128"/>
                <a:ea typeface="Spoqa Han Sans Neo" panose="020B0500000000000000" pitchFamily="34" charset="-128"/>
              </a:rPr>
              <a:t>. </a:t>
            </a:r>
            <a:r>
              <a:rPr lang="ko-Kore-KR" altLang="en-US" sz="3200" dirty="0">
                <a:latin typeface="Spoqa Han Sans Neo" panose="020B0500000000000000" pitchFamily="34" charset="-128"/>
                <a:ea typeface="Spoqa Han Sans Neo" panose="020B0500000000000000" pitchFamily="34" charset="-128"/>
              </a:rPr>
              <a:t>이때</a:t>
            </a:r>
            <a:r>
              <a:rPr lang="en-US" altLang="ko-Kore-KR" sz="3200" dirty="0">
                <a:latin typeface="Spoqa Han Sans Neo" panose="020B0500000000000000" pitchFamily="34" charset="-128"/>
                <a:ea typeface="Spoqa Han Sans Neo" panose="020B0500000000000000" pitchFamily="34" charset="-128"/>
              </a:rPr>
              <a:t>, </a:t>
            </a:r>
            <a:r>
              <a:rPr lang="ko-Kore-KR" altLang="en-US" sz="3200" dirty="0">
                <a:latin typeface="Spoqa Han Sans Neo" panose="020B0500000000000000" pitchFamily="34" charset="-128"/>
                <a:ea typeface="Spoqa Han Sans Neo" panose="020B0500000000000000" pitchFamily="34" charset="-128"/>
              </a:rPr>
              <a:t>새 모델을 이전 모델의 파라미터를 </a:t>
            </a:r>
            <a:r>
              <a:rPr lang="en-US" altLang="ko-Kore-KR" sz="3200" dirty="0">
                <a:latin typeface="Spoqa Han Sans Neo" panose="020B0500000000000000" pitchFamily="34" charset="-128"/>
                <a:ea typeface="Spoqa Han Sans Neo" panose="020B0500000000000000" pitchFamily="34" charset="-128"/>
              </a:rPr>
              <a:t>output layer </a:t>
            </a:r>
            <a:r>
              <a:rPr lang="ko-Kore-KR" altLang="en-US" sz="3200" dirty="0">
                <a:latin typeface="Spoqa Han Sans Neo" panose="020B0500000000000000" pitchFamily="34" charset="-128"/>
                <a:ea typeface="Spoqa Han Sans Neo" panose="020B0500000000000000" pitchFamily="34" charset="-128"/>
              </a:rPr>
              <a:t>및 필요한 몇 부분만 남기고 가져온다</a:t>
            </a:r>
            <a:r>
              <a:rPr lang="en-US" altLang="ko-Kore-KR" sz="3200" dirty="0">
                <a:latin typeface="Spoqa Han Sans Neo" panose="020B0500000000000000" pitchFamily="34" charset="-128"/>
                <a:ea typeface="Spoqa Han Sans Neo" panose="020B0500000000000000" pitchFamily="34" charset="-128"/>
              </a:rPr>
              <a:t>.</a:t>
            </a:r>
            <a:r>
              <a:rPr lang="en" altLang="ko-Kore-KR" sz="3200" dirty="0">
                <a:latin typeface="Spoqa Han Sans Neo" panose="020B0500000000000000" pitchFamily="34" charset="-128"/>
                <a:ea typeface="Spoqa Han Sans Neo" panose="020B0500000000000000" pitchFamily="34" charset="-128"/>
              </a:rPr>
              <a:t> </a:t>
            </a:r>
          </a:p>
          <a:p>
            <a:r>
              <a:rPr lang="ko-Kore-KR" altLang="en-US" sz="3200" dirty="0">
                <a:latin typeface="Spoqa Han Sans Neo" panose="020B0500000000000000" pitchFamily="34" charset="-128"/>
                <a:ea typeface="Spoqa Han Sans Neo" panose="020B0500000000000000" pitchFamily="34" charset="-128"/>
              </a:rPr>
              <a:t>이때</a:t>
            </a:r>
            <a:r>
              <a:rPr lang="en-US" altLang="ko-Kore-KR" sz="3200" dirty="0">
                <a:latin typeface="Spoqa Han Sans Neo" panose="020B0500000000000000" pitchFamily="34" charset="-128"/>
                <a:ea typeface="Spoqa Han Sans Neo" panose="020B0500000000000000" pitchFamily="34" charset="-128"/>
              </a:rPr>
              <a:t>, </a:t>
            </a:r>
            <a:r>
              <a:rPr lang="ko-Kore-KR" altLang="en-US" sz="3200" dirty="0">
                <a:latin typeface="Spoqa Han Sans Neo" panose="020B0500000000000000" pitchFamily="34" charset="-128"/>
                <a:ea typeface="Spoqa Han Sans Neo" panose="020B0500000000000000" pitchFamily="34" charset="-128"/>
              </a:rPr>
              <a:t>이 모델은 소스 데이터의 </a:t>
            </a:r>
            <a:r>
              <a:rPr lang="en-US" altLang="ko-Kore-KR" sz="3200" dirty="0">
                <a:latin typeface="Spoqa Han Sans Neo" panose="020B0500000000000000" pitchFamily="34" charset="-128"/>
                <a:ea typeface="Spoqa Han Sans Neo" panose="020B0500000000000000" pitchFamily="34" charset="-128"/>
              </a:rPr>
              <a:t>knowledge prior</a:t>
            </a:r>
            <a:r>
              <a:rPr lang="ko-Kore-KR" altLang="en-US" sz="3200" dirty="0">
                <a:latin typeface="Spoqa Han Sans Neo" panose="020B0500000000000000" pitchFamily="34" charset="-128"/>
                <a:ea typeface="Spoqa Han Sans Neo" panose="020B0500000000000000" pitchFamily="34" charset="-128"/>
              </a:rPr>
              <a:t>를 가지고 있다고 하자</a:t>
            </a:r>
            <a:r>
              <a:rPr lang="en-US" altLang="ko-Kore-KR" sz="3200" dirty="0">
                <a:latin typeface="Spoqa Han Sans Neo" panose="020B0500000000000000" pitchFamily="34" charset="-128"/>
                <a:ea typeface="Spoqa Han Sans Neo" panose="020B0500000000000000" pitchFamily="34" charset="-128"/>
              </a:rPr>
              <a:t>!</a:t>
            </a:r>
            <a:endParaRPr lang="en" altLang="ko-Kore-KR" sz="3200" dirty="0">
              <a:latin typeface="Spoqa Han Sans Neo" panose="020B0500000000000000" pitchFamily="34" charset="-128"/>
              <a:ea typeface="Spoqa Han Sans Neo" panose="020B0500000000000000" pitchFamily="34" charset="-128"/>
            </a:endParaRPr>
          </a:p>
          <a:p>
            <a:endParaRPr lang="en" altLang="ko-Kore-KR" sz="3200" dirty="0">
              <a:latin typeface="Spoqa Han Sans Neo" panose="020B0500000000000000" pitchFamily="34" charset="-128"/>
              <a:ea typeface="Spoqa Han Sans Neo" panose="020B0500000000000000" pitchFamily="34" charset="-128"/>
            </a:endParaRPr>
          </a:p>
          <a:p>
            <a:r>
              <a:rPr lang="en-US" altLang="ko-KR" sz="3200" dirty="0">
                <a:latin typeface="Spoqa Han Sans Neo" panose="020B0500000000000000" pitchFamily="34" charset="-128"/>
                <a:ea typeface="Spoqa Han Sans Neo" panose="020B0500000000000000" pitchFamily="34" charset="-128"/>
              </a:rPr>
              <a:t>3. </a:t>
            </a:r>
            <a:r>
              <a:rPr lang="ko-KR" altLang="en-US" sz="3200" dirty="0">
                <a:latin typeface="Spoqa Han Sans Neo" panose="020B0500000000000000" pitchFamily="34" charset="-128"/>
                <a:ea typeface="Spoqa Han Sans Neo" panose="020B0500000000000000" pitchFamily="34" charset="-128"/>
              </a:rPr>
              <a:t>타겟 모델의 </a:t>
            </a:r>
            <a:r>
              <a:rPr lang="en-US" altLang="ko-KR" sz="3200" dirty="0">
                <a:latin typeface="Spoqa Han Sans Neo" panose="020B0500000000000000" pitchFamily="34" charset="-128"/>
                <a:ea typeface="Spoqa Han Sans Neo" panose="020B0500000000000000" pitchFamily="34" charset="-128"/>
              </a:rPr>
              <a:t>output layer </a:t>
            </a:r>
            <a:r>
              <a:rPr lang="ko-KR" altLang="en-US" sz="3200" dirty="0">
                <a:latin typeface="Spoqa Han Sans Neo" panose="020B0500000000000000" pitchFamily="34" charset="-128"/>
                <a:ea typeface="Spoqa Han Sans Neo" panose="020B0500000000000000" pitchFamily="34" charset="-128"/>
              </a:rPr>
              <a:t>등 필요한 부분을 새로 추가한다</a:t>
            </a:r>
            <a:r>
              <a:rPr lang="en-US" altLang="ko-KR" sz="3200" dirty="0">
                <a:latin typeface="Spoqa Han Sans Neo" panose="020B0500000000000000" pitchFamily="34" charset="-128"/>
                <a:ea typeface="Spoqa Han Sans Neo" panose="020B0500000000000000" pitchFamily="34" charset="-128"/>
              </a:rPr>
              <a:t>.</a:t>
            </a:r>
          </a:p>
          <a:p>
            <a:endParaRPr lang="en-US" altLang="ko-Kore-KR" sz="3200" dirty="0">
              <a:latin typeface="Spoqa Han Sans Neo" panose="020B0500000000000000" pitchFamily="34" charset="-128"/>
              <a:ea typeface="Spoqa Han Sans Neo" panose="020B0500000000000000" pitchFamily="34" charset="-128"/>
            </a:endParaRPr>
          </a:p>
          <a:p>
            <a:r>
              <a:rPr lang="en-US" altLang="ko-KR" sz="3200" dirty="0">
                <a:latin typeface="Spoqa Han Sans Neo" panose="020B0500000000000000" pitchFamily="34" charset="-128"/>
                <a:ea typeface="Spoqa Han Sans Neo" panose="020B0500000000000000" pitchFamily="34" charset="-128"/>
              </a:rPr>
              <a:t>4. </a:t>
            </a:r>
            <a:r>
              <a:rPr lang="ko-KR" altLang="en-US" sz="3200" dirty="0">
                <a:latin typeface="Spoqa Han Sans Neo" panose="020B0500000000000000" pitchFamily="34" charset="-128"/>
                <a:ea typeface="Spoqa Han Sans Neo" panose="020B0500000000000000" pitchFamily="34" charset="-128"/>
              </a:rPr>
              <a:t>이렇게 만들어진 모델을 타겟 데이터로 학습을 진행한다</a:t>
            </a:r>
            <a:r>
              <a:rPr lang="en-US" altLang="ko-KR" sz="3200" dirty="0">
                <a:latin typeface="Spoqa Han Sans Neo" panose="020B0500000000000000" pitchFamily="34" charset="-128"/>
                <a:ea typeface="Spoqa Han Sans Neo" panose="020B0500000000000000" pitchFamily="34" charset="-128"/>
              </a:rPr>
              <a:t>.</a:t>
            </a:r>
            <a:r>
              <a:rPr lang="en" altLang="ko-Kore-KR" sz="3200" dirty="0">
                <a:latin typeface="Spoqa Han Sans Neo" panose="020B0500000000000000" pitchFamily="34" charset="-128"/>
                <a:ea typeface="Spoqa Han Sans Neo" panose="020B0500000000000000" pitchFamily="34" charset="-128"/>
              </a:rPr>
              <a:t> </a:t>
            </a:r>
          </a:p>
          <a:p>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보통 원래 </a:t>
            </a:r>
            <a:r>
              <a:rPr lang="en-US" altLang="ko-KR" sz="3200" dirty="0">
                <a:latin typeface="Spoqa Han Sans Neo" panose="020B0500000000000000" pitchFamily="34" charset="-128"/>
                <a:ea typeface="Spoqa Han Sans Neo" panose="020B0500000000000000" pitchFamily="34" charset="-128"/>
              </a:rPr>
              <a:t>train</a:t>
            </a:r>
            <a:r>
              <a:rPr lang="ko-KR" altLang="en-US" sz="3200" dirty="0">
                <a:latin typeface="Spoqa Han Sans Neo" panose="020B0500000000000000" pitchFamily="34" charset="-128"/>
                <a:ea typeface="Spoqa Han Sans Neo" panose="020B0500000000000000" pitchFamily="34" charset="-128"/>
              </a:rPr>
              <a:t>보다 작은 </a:t>
            </a:r>
            <a:r>
              <a:rPr lang="en-US" altLang="ko-KR" sz="3200" dirty="0">
                <a:latin typeface="Spoqa Han Sans Neo" panose="020B0500000000000000" pitchFamily="34" charset="-128"/>
                <a:ea typeface="Spoqa Han Sans Neo" panose="020B0500000000000000" pitchFamily="34" charset="-128"/>
              </a:rPr>
              <a:t>learning rate</a:t>
            </a:r>
            <a:r>
              <a:rPr lang="ko-KR" altLang="en-US" sz="3200" dirty="0" err="1">
                <a:latin typeface="Spoqa Han Sans Neo" panose="020B0500000000000000" pitchFamily="34" charset="-128"/>
                <a:ea typeface="Spoqa Han Sans Neo" panose="020B0500000000000000" pitchFamily="34" charset="-128"/>
              </a:rPr>
              <a:t>를</a:t>
            </a:r>
            <a:r>
              <a:rPr lang="ko-KR" altLang="en-US" sz="3200" dirty="0">
                <a:latin typeface="Spoqa Han Sans Neo" panose="020B0500000000000000" pitchFamily="34" charset="-128"/>
                <a:ea typeface="Spoqa Han Sans Neo" panose="020B0500000000000000" pitchFamily="34" charset="-128"/>
              </a:rPr>
              <a:t> 골라 </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미세조정</a:t>
            </a:r>
            <a:r>
              <a:rPr lang="en-US" altLang="ko-KR" sz="320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한다</a:t>
            </a:r>
            <a:r>
              <a:rPr lang="en-US" altLang="ko-KR" sz="3200" dirty="0">
                <a:latin typeface="Spoqa Han Sans Neo" panose="020B0500000000000000" pitchFamily="34" charset="-128"/>
                <a:ea typeface="Spoqa Han Sans Neo" panose="020B0500000000000000" pitchFamily="34" charset="-128"/>
              </a:rPr>
              <a:t>.)</a:t>
            </a:r>
            <a:endParaRPr lang="en" altLang="ko-Kore-KR" sz="3200" dirty="0">
              <a:latin typeface="Spoqa Han Sans Neo" panose="020B0500000000000000" pitchFamily="34" charset="-128"/>
              <a:ea typeface="Spoqa Han Sans Neo" panose="020B0500000000000000" pitchFamily="34" charset="-128"/>
            </a:endParaRPr>
          </a:p>
          <a:p>
            <a:br>
              <a:rPr lang="en" altLang="ko-Kore-KR" sz="3200" dirty="0">
                <a:latin typeface="Spoqa Han Sans Neo" panose="020B0500000000000000" pitchFamily="34" charset="-128"/>
                <a:ea typeface="Spoqa Han Sans Neo" panose="020B0500000000000000" pitchFamily="34" charset="-128"/>
              </a:rPr>
            </a:br>
            <a:endParaRPr lang="ko-Kore-KR" altLang="en-US" sz="32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351465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과 보통 결합하는 기술들</a:t>
            </a:r>
            <a:endParaRPr lang="en-US" altLang="ko-Kore-KR" b="1" dirty="0"/>
          </a:p>
          <a:p>
            <a:pPr>
              <a:spcBef>
                <a:spcPts val="1000"/>
              </a:spcBef>
              <a:defRPr sz="3000" spc="-59">
                <a:latin typeface="SpoqaHanSans-Bold"/>
                <a:ea typeface="SpoqaHanSans-Bold"/>
                <a:cs typeface="SpoqaHanSans-Bold"/>
                <a:sym typeface="SpoqaHanSans-Bold"/>
              </a:defRPr>
            </a:pPr>
            <a:r>
              <a:rPr lang="en-US" altLang="ko-KR" dirty="0"/>
              <a:t>- Network-in-network</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0C3A8C95-8A9A-5742-9BA5-63A714D0DD93}"/>
              </a:ext>
            </a:extLst>
          </p:cNvPr>
          <p:cNvSpPr/>
          <p:nvPr/>
        </p:nvSpPr>
        <p:spPr>
          <a:xfrm>
            <a:off x="7129347" y="12802002"/>
            <a:ext cx="10123715" cy="369332"/>
          </a:xfrm>
          <a:prstGeom prst="rect">
            <a:avLst/>
          </a:prstGeom>
        </p:spPr>
        <p:txBody>
          <a:bodyPr wrap="square">
            <a:spAutoFit/>
          </a:bodyPr>
          <a:lstStyle/>
          <a:p>
            <a:r>
              <a:rPr lang="en" altLang="ko-Kore-KR" dirty="0">
                <a:latin typeface="Spoqa Han Sans Neo" panose="020B0500000000000000" pitchFamily="34" charset="-128"/>
                <a:ea typeface="Spoqa Han Sans Neo" panose="020B0500000000000000" pitchFamily="34" charset="-128"/>
              </a:rPr>
              <a:t>M. Lin, Q. Chen, and S. Yen, Network In Network, arXiv:1312.4400, 2013 </a:t>
            </a:r>
            <a:endParaRPr lang="en" altLang="ko-Kore-KR" dirty="0">
              <a:effectLst/>
              <a:latin typeface="Spoqa Han Sans Neo" panose="020B0500000000000000" pitchFamily="34" charset="-128"/>
              <a:ea typeface="Spoqa Han Sans Neo" panose="020B0500000000000000" pitchFamily="34" charset="-128"/>
            </a:endParaRPr>
          </a:p>
        </p:txBody>
      </p:sp>
      <p:sp>
        <p:nvSpPr>
          <p:cNvPr id="13" name="직사각형 12">
            <a:extLst>
              <a:ext uri="{FF2B5EF4-FFF2-40B4-BE49-F238E27FC236}">
                <a16:creationId xmlns:a16="http://schemas.microsoft.com/office/drawing/2014/main" id="{CAA37977-973F-704F-81D6-A2DD499648F2}"/>
              </a:ext>
            </a:extLst>
          </p:cNvPr>
          <p:cNvSpPr/>
          <p:nvPr/>
        </p:nvSpPr>
        <p:spPr>
          <a:xfrm>
            <a:off x="2314960" y="3525524"/>
            <a:ext cx="17867154" cy="2062103"/>
          </a:xfrm>
          <a:prstGeom prst="rect">
            <a:avLst/>
          </a:prstGeom>
        </p:spPr>
        <p:txBody>
          <a:bodyPr wrap="square">
            <a:spAutoFit/>
          </a:bodyPr>
          <a:lstStyle/>
          <a:p>
            <a:pPr>
              <a:buFont typeface="+mj-lt"/>
              <a:buAutoNum type="arabicPeriod"/>
            </a:pPr>
            <a:r>
              <a:rPr lang="en-US" altLang="ko-Kore-KR" sz="3200" dirty="0">
                <a:latin typeface="Spoqa Han Sans Neo" panose="020B0500000000000000" pitchFamily="34" charset="-128"/>
                <a:ea typeface="Spoqa Han Sans Neo" panose="020B0500000000000000" pitchFamily="34" charset="-128"/>
              </a:rPr>
              <a:t>CNN</a:t>
            </a:r>
            <a:r>
              <a:rPr lang="ko-Kore-KR" altLang="en-US" sz="3200" dirty="0">
                <a:latin typeface="Spoqa Han Sans Neo" panose="020B0500000000000000" pitchFamily="34" charset="-128"/>
                <a:ea typeface="Spoqa Han Sans Neo" panose="020B0500000000000000" pitchFamily="34" charset="-128"/>
              </a:rPr>
              <a:t>의 구성 중에</a:t>
            </a:r>
            <a:r>
              <a:rPr lang="en-US" altLang="ko-Kore-KR" sz="3200" dirty="0">
                <a:latin typeface="Spoqa Han Sans Neo" panose="020B0500000000000000" pitchFamily="34" charset="-128"/>
                <a:ea typeface="Spoqa Han Sans Neo" panose="020B0500000000000000" pitchFamily="34" charset="-128"/>
              </a:rPr>
              <a:t>, </a:t>
            </a:r>
            <a:r>
              <a:rPr lang="ko-Kore-KR" altLang="en-US" sz="3200" dirty="0">
                <a:latin typeface="Spoqa Han Sans Neo" panose="020B0500000000000000" pitchFamily="34" charset="-128"/>
                <a:ea typeface="Spoqa Han Sans Neo" panose="020B0500000000000000" pitchFamily="34" charset="-128"/>
              </a:rPr>
              <a:t>다른</a:t>
            </a:r>
            <a:r>
              <a:rPr lang="en-US" altLang="ko-Kore-KR" sz="3200" dirty="0">
                <a:latin typeface="Spoqa Han Sans Neo" panose="020B0500000000000000" pitchFamily="34" charset="-128"/>
                <a:ea typeface="Spoqa Han Sans Neo" panose="020B0500000000000000" pitchFamily="34" charset="-128"/>
              </a:rPr>
              <a:t> MLP, self-attention </a:t>
            </a:r>
            <a:r>
              <a:rPr lang="ko-Kore-KR" altLang="en-US" sz="3200" dirty="0">
                <a:latin typeface="Spoqa Han Sans Neo" panose="020B0500000000000000" pitchFamily="34" charset="-128"/>
                <a:ea typeface="Spoqa Han Sans Neo" panose="020B0500000000000000" pitchFamily="34" charset="-128"/>
              </a:rPr>
              <a:t>등을 사용하여 성능 </a:t>
            </a:r>
            <a:r>
              <a:rPr lang="en-US" altLang="ko-KR" sz="320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컴퓨팅 코스트를</a:t>
            </a:r>
            <a:r>
              <a:rPr lang="ko-Kore-KR" altLang="en-US" sz="3200" dirty="0">
                <a:latin typeface="Spoqa Han Sans Neo" panose="020B0500000000000000" pitchFamily="34" charset="-128"/>
                <a:ea typeface="Spoqa Han Sans Neo" panose="020B0500000000000000" pitchFamily="34" charset="-128"/>
              </a:rPr>
              <a:t> 개선할 수 있다</a:t>
            </a:r>
            <a:r>
              <a:rPr lang="en-US" altLang="ko-Kore-KR" sz="3200" dirty="0">
                <a:latin typeface="Spoqa Han Sans Neo" panose="020B0500000000000000" pitchFamily="34" charset="-128"/>
                <a:ea typeface="Spoqa Han Sans Neo" panose="020B0500000000000000" pitchFamily="34" charset="-128"/>
              </a:rPr>
              <a:t>.</a:t>
            </a:r>
          </a:p>
          <a:p>
            <a:endParaRPr lang="en-US" altLang="ko-Kore-KR" sz="3200" dirty="0">
              <a:latin typeface="Spoqa Han Sans Neo" panose="020B0500000000000000" pitchFamily="34" charset="-128"/>
              <a:ea typeface="Spoqa Han Sans Neo" panose="020B0500000000000000" pitchFamily="34" charset="-128"/>
            </a:endParaRPr>
          </a:p>
          <a:p>
            <a:r>
              <a:rPr lang="en-US" altLang="ko-KR" sz="3200" dirty="0">
                <a:latin typeface="Spoqa Han Sans Neo" panose="020B0500000000000000" pitchFamily="34" charset="-128"/>
                <a:ea typeface="Spoqa Han Sans Neo" panose="020B0500000000000000" pitchFamily="34" charset="-128"/>
                <a:sym typeface="Wingdings" pitchFamily="2" charset="2"/>
              </a:rPr>
              <a:t> </a:t>
            </a:r>
            <a:r>
              <a:rPr lang="en-US" altLang="ko-Kore-KR" sz="3200" dirty="0">
                <a:latin typeface="Spoqa Han Sans Neo" panose="020B0500000000000000" pitchFamily="34" charset="-128"/>
                <a:ea typeface="Spoqa Han Sans Neo" panose="020B0500000000000000" pitchFamily="34" charset="-128"/>
              </a:rPr>
              <a:t>Network-in-network </a:t>
            </a:r>
            <a:r>
              <a:rPr lang="ko-Kore-KR" altLang="en-US" sz="3200" dirty="0">
                <a:latin typeface="Spoqa Han Sans Neo" panose="020B0500000000000000" pitchFamily="34" charset="-128"/>
                <a:ea typeface="Spoqa Han Sans Neo" panose="020B0500000000000000" pitchFamily="34" charset="-128"/>
              </a:rPr>
              <a:t>에서</a:t>
            </a:r>
            <a:r>
              <a:rPr lang="en-US" altLang="ko-Kore-KR" sz="3200" dirty="0">
                <a:latin typeface="Spoqa Han Sans Neo" panose="020B0500000000000000" pitchFamily="34" charset="-128"/>
                <a:ea typeface="Spoqa Han Sans Neo" panose="020B0500000000000000" pitchFamily="34" charset="-128"/>
              </a:rPr>
              <a:t>, </a:t>
            </a:r>
            <a:r>
              <a:rPr lang="en-US" altLang="ko-Kore-KR" sz="3200" dirty="0" err="1">
                <a:latin typeface="Spoqa Han Sans Neo" panose="020B0500000000000000" pitchFamily="34" charset="-128"/>
                <a:ea typeface="Spoqa Han Sans Neo" panose="020B0500000000000000" pitchFamily="34" charset="-128"/>
              </a:rPr>
              <a:t>Mlpconv</a:t>
            </a:r>
            <a:r>
              <a:rPr lang="ko-Kore-KR" altLang="en-US" sz="3200" dirty="0">
                <a:latin typeface="Spoqa Han Sans Neo" panose="020B0500000000000000" pitchFamily="34" charset="-128"/>
                <a:ea typeface="Spoqa Han Sans Neo" panose="020B0500000000000000" pitchFamily="34" charset="-128"/>
              </a:rPr>
              <a:t>는 </a:t>
            </a:r>
            <a:r>
              <a:rPr lang="en-US" altLang="ko-Kore-KR" sz="3200" dirty="0">
                <a:latin typeface="Spoqa Han Sans Neo" panose="020B0500000000000000" pitchFamily="34" charset="-128"/>
                <a:ea typeface="Spoqa Han Sans Neo" panose="020B0500000000000000" pitchFamily="34" charset="-128"/>
              </a:rPr>
              <a:t>conv</a:t>
            </a:r>
            <a:r>
              <a:rPr lang="ko-Kore-KR" altLang="en-US" sz="3200" dirty="0">
                <a:latin typeface="Spoqa Han Sans Neo" panose="020B0500000000000000" pitchFamily="34" charset="-128"/>
                <a:ea typeface="Spoqa Han Sans Neo" panose="020B0500000000000000" pitchFamily="34" charset="-128"/>
              </a:rPr>
              <a:t>와 </a:t>
            </a:r>
            <a:r>
              <a:rPr lang="en-US" altLang="ko-Kore-KR" sz="3200" dirty="0">
                <a:latin typeface="Spoqa Han Sans Neo" panose="020B0500000000000000" pitchFamily="34" charset="-128"/>
                <a:ea typeface="Spoqa Han Sans Neo" panose="020B0500000000000000" pitchFamily="34" charset="-128"/>
              </a:rPr>
              <a:t>conv</a:t>
            </a:r>
            <a:r>
              <a:rPr lang="ko-Kore-KR" altLang="en-US" sz="3200" dirty="0">
                <a:latin typeface="Spoqa Han Sans Neo" panose="020B0500000000000000" pitchFamily="34" charset="-128"/>
                <a:ea typeface="Spoqa Han Sans Neo" panose="020B0500000000000000" pitchFamily="34" charset="-128"/>
              </a:rPr>
              <a:t>사이 </a:t>
            </a:r>
            <a:r>
              <a:rPr lang="en-US" altLang="ko-Kore-KR" sz="3200" dirty="0" err="1">
                <a:latin typeface="Spoqa Han Sans Neo" panose="020B0500000000000000" pitchFamily="34" charset="-128"/>
                <a:ea typeface="Spoqa Han Sans Neo" panose="020B0500000000000000" pitchFamily="34" charset="-128"/>
              </a:rPr>
              <a:t>mlp</a:t>
            </a:r>
            <a:r>
              <a:rPr lang="ko-Kore-KR" altLang="en-US" sz="3200" dirty="0">
                <a:latin typeface="Spoqa Han Sans Neo" panose="020B0500000000000000" pitchFamily="34" charset="-128"/>
                <a:ea typeface="Spoqa Han Sans Neo" panose="020B0500000000000000" pitchFamily="34" charset="-128"/>
              </a:rPr>
              <a:t>연산을 넣고</a:t>
            </a:r>
            <a:r>
              <a:rPr lang="en-US" altLang="ko-Kore-KR" sz="3200" dirty="0">
                <a:latin typeface="Spoqa Han Sans Neo" panose="020B0500000000000000" pitchFamily="34" charset="-128"/>
                <a:ea typeface="Spoqa Han Sans Neo" panose="020B0500000000000000" pitchFamily="34" charset="-128"/>
              </a:rPr>
              <a:t>, </a:t>
            </a:r>
            <a:r>
              <a:rPr lang="ko-Kore-KR" altLang="en-US" sz="3200" dirty="0">
                <a:latin typeface="Spoqa Han Sans Neo" panose="020B0500000000000000" pitchFamily="34" charset="-128"/>
                <a:ea typeface="Spoqa Han Sans Neo" panose="020B0500000000000000" pitchFamily="34" charset="-128"/>
              </a:rPr>
              <a:t>맨 뒤</a:t>
            </a:r>
            <a:r>
              <a:rPr lang="en-US" altLang="ko-Kore-KR" sz="3200" dirty="0">
                <a:latin typeface="Spoqa Han Sans Neo" panose="020B0500000000000000" pitchFamily="34" charset="-128"/>
                <a:ea typeface="Spoqa Han Sans Neo" panose="020B0500000000000000" pitchFamily="34" charset="-128"/>
              </a:rPr>
              <a:t> output layer</a:t>
            </a:r>
            <a:r>
              <a:rPr lang="ko-Kore-KR" altLang="en-US" sz="3200" dirty="0">
                <a:latin typeface="Spoqa Han Sans Neo" panose="020B0500000000000000" pitchFamily="34" charset="-128"/>
                <a:ea typeface="Spoqa Han Sans Neo" panose="020B0500000000000000" pitchFamily="34" charset="-128"/>
              </a:rPr>
              <a:t> 근처의 </a:t>
            </a:r>
            <a:r>
              <a:rPr lang="en-US" altLang="ko-Kore-KR" sz="3200" dirty="0">
                <a:latin typeface="Spoqa Han Sans Neo" panose="020B0500000000000000" pitchFamily="34" charset="-128"/>
                <a:ea typeface="Spoqa Han Sans Neo" panose="020B0500000000000000" pitchFamily="34" charset="-128"/>
              </a:rPr>
              <a:t>MLP</a:t>
            </a:r>
            <a:r>
              <a:rPr lang="ko-Kore-KR" altLang="en-US" sz="3200" dirty="0">
                <a:latin typeface="Spoqa Han Sans Neo" panose="020B0500000000000000" pitchFamily="34" charset="-128"/>
                <a:ea typeface="Spoqa Han Sans Neo" panose="020B0500000000000000" pitchFamily="34" charset="-128"/>
              </a:rPr>
              <a:t>를 축소하거나 없앰으로써</a:t>
            </a:r>
            <a:r>
              <a:rPr lang="en-US" altLang="ko-Kore-KR" sz="3200" dirty="0">
                <a:latin typeface="Spoqa Han Sans Neo" panose="020B0500000000000000" pitchFamily="34" charset="-128"/>
                <a:ea typeface="Spoqa Han Sans Neo" panose="020B0500000000000000" pitchFamily="34" charset="-128"/>
              </a:rPr>
              <a:t>, </a:t>
            </a:r>
            <a:r>
              <a:rPr lang="ko-Kore-KR" altLang="en-US" sz="3200" dirty="0">
                <a:latin typeface="Spoqa Han Sans Neo" panose="020B0500000000000000" pitchFamily="34" charset="-128"/>
                <a:ea typeface="Spoqa Han Sans Neo" panose="020B0500000000000000" pitchFamily="34" charset="-128"/>
              </a:rPr>
              <a:t>파라미터 연산을 줄였다 </a:t>
            </a:r>
            <a:r>
              <a:rPr lang="en-US" altLang="ko-Kore-KR" sz="3200" dirty="0">
                <a:latin typeface="Spoqa Han Sans Neo" panose="020B0500000000000000" pitchFamily="34" charset="-128"/>
                <a:ea typeface="Spoqa Han Sans Neo" panose="020B0500000000000000" pitchFamily="34" charset="-128"/>
              </a:rPr>
              <a:t>!</a:t>
            </a:r>
            <a:endParaRPr lang="en" altLang="ko-Kore-KR" sz="3200" dirty="0">
              <a:latin typeface="Spoqa Han Sans Neo" panose="020B0500000000000000" pitchFamily="34" charset="-128"/>
              <a:ea typeface="Spoqa Han Sans Neo" panose="020B0500000000000000" pitchFamily="34" charset="-128"/>
            </a:endParaRPr>
          </a:p>
        </p:txBody>
      </p:sp>
      <p:pic>
        <p:nvPicPr>
          <p:cNvPr id="49154" name="Picture 2" descr="논문 요약7] Network In Network">
            <a:extLst>
              <a:ext uri="{FF2B5EF4-FFF2-40B4-BE49-F238E27FC236}">
                <a16:creationId xmlns:a16="http://schemas.microsoft.com/office/drawing/2014/main" id="{534D2F73-1D4F-624E-955D-8D53CD3E7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9853" y="5877686"/>
            <a:ext cx="15277368" cy="681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368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정리</a:t>
            </a:r>
            <a:r>
              <a:rPr lang="en-US" altLang="ko-Kore-KR" b="1" dirty="0"/>
              <a:t>: </a:t>
            </a:r>
            <a:r>
              <a:rPr lang="en-US" altLang="ko-Kore-KR" b="1" dirty="0" err="1"/>
              <a:t>AlexNet</a:t>
            </a:r>
            <a:r>
              <a:rPr lang="ko-Kore-KR" altLang="en-US" b="1" dirty="0"/>
              <a:t>의 성능은</a:t>
            </a:r>
            <a:r>
              <a:rPr lang="en-US" altLang="ko-Kore-KR" b="1" dirty="0"/>
              <a:t>?</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29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3" name="직사각형 2">
            <a:extLst>
              <a:ext uri="{FF2B5EF4-FFF2-40B4-BE49-F238E27FC236}">
                <a16:creationId xmlns:a16="http://schemas.microsoft.com/office/drawing/2014/main" id="{0C3A8C95-8A9A-5742-9BA5-63A714D0DD93}"/>
              </a:ext>
            </a:extLst>
          </p:cNvPr>
          <p:cNvSpPr/>
          <p:nvPr/>
        </p:nvSpPr>
        <p:spPr>
          <a:xfrm>
            <a:off x="1225703" y="12250154"/>
            <a:ext cx="10965503" cy="646331"/>
          </a:xfrm>
          <a:prstGeom prst="rect">
            <a:avLst/>
          </a:prstGeom>
        </p:spPr>
        <p:txBody>
          <a:bodyPr wrap="square">
            <a:spAutoFit/>
          </a:bodyPr>
          <a:lstStyle/>
          <a:p>
            <a:r>
              <a:rPr lang="en" altLang="ko-Kore-KR" dirty="0">
                <a:latin typeface="Spoqa Han Sans Neo" panose="020B0500000000000000" pitchFamily="34" charset="-128"/>
                <a:ea typeface="Spoqa Han Sans Neo" panose="020B0500000000000000" pitchFamily="34" charset="-128"/>
              </a:rPr>
              <a:t>A. </a:t>
            </a:r>
            <a:r>
              <a:rPr lang="en" altLang="ko-Kore-KR" dirty="0" err="1">
                <a:latin typeface="Spoqa Han Sans Neo" panose="020B0500000000000000" pitchFamily="34" charset="-128"/>
                <a:ea typeface="Spoqa Han Sans Neo" panose="020B0500000000000000" pitchFamily="34" charset="-128"/>
              </a:rPr>
              <a:t>Krizhevsky</a:t>
            </a:r>
            <a:r>
              <a:rPr lang="en" altLang="ko-Kore-KR" dirty="0">
                <a:latin typeface="Spoqa Han Sans Neo" panose="020B0500000000000000" pitchFamily="34" charset="-128"/>
                <a:ea typeface="Spoqa Han Sans Neo" panose="020B0500000000000000" pitchFamily="34" charset="-128"/>
              </a:rPr>
              <a:t>, I. </a:t>
            </a:r>
            <a:r>
              <a:rPr lang="en" altLang="ko-Kore-KR" dirty="0" err="1">
                <a:latin typeface="Spoqa Han Sans Neo" panose="020B0500000000000000" pitchFamily="34" charset="-128"/>
                <a:ea typeface="Spoqa Han Sans Neo" panose="020B0500000000000000" pitchFamily="34" charset="-128"/>
              </a:rPr>
              <a:t>Sutskever</a:t>
            </a:r>
            <a:r>
              <a:rPr lang="en" altLang="ko-Kore-KR" dirty="0">
                <a:latin typeface="Spoqa Han Sans Neo" panose="020B0500000000000000" pitchFamily="34" charset="-128"/>
                <a:ea typeface="Spoqa Han Sans Neo" panose="020B0500000000000000" pitchFamily="34" charset="-128"/>
              </a:rPr>
              <a:t>, and G. Hinton, ImageNet Classification with Deep Convolutional Neural Networks, NIPS 2012 </a:t>
            </a:r>
            <a:endParaRPr lang="en" altLang="ko-Kore-KR" dirty="0">
              <a:effectLst/>
              <a:latin typeface="Spoqa Han Sans Neo" panose="020B0500000000000000" pitchFamily="34" charset="-128"/>
              <a:ea typeface="Spoqa Han Sans Neo" panose="020B0500000000000000" pitchFamily="34" charset="-128"/>
            </a:endParaRPr>
          </a:p>
        </p:txBody>
      </p:sp>
      <p:pic>
        <p:nvPicPr>
          <p:cNvPr id="46081" name="Picture 1" descr="page37image48944208">
            <a:extLst>
              <a:ext uri="{FF2B5EF4-FFF2-40B4-BE49-F238E27FC236}">
                <a16:creationId xmlns:a16="http://schemas.microsoft.com/office/drawing/2014/main" id="{1784ABC8-1063-A240-AF90-5334A7191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767428"/>
            <a:ext cx="9703414" cy="7989496"/>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386459A3-F213-034C-BA4F-63349AC29E54}"/>
              </a:ext>
            </a:extLst>
          </p:cNvPr>
          <p:cNvSpPr/>
          <p:nvPr/>
        </p:nvSpPr>
        <p:spPr>
          <a:xfrm>
            <a:off x="11821886" y="3916880"/>
            <a:ext cx="8074252" cy="8094524"/>
          </a:xfrm>
          <a:prstGeom prst="rect">
            <a:avLst/>
          </a:prstGeom>
        </p:spPr>
        <p:txBody>
          <a:bodyPr wrap="square">
            <a:spAutoFit/>
          </a:bodyPr>
          <a:lstStyle/>
          <a:p>
            <a:r>
              <a:rPr lang="en-US" altLang="ko-Kore-KR" sz="4000" dirty="0">
                <a:latin typeface="Spoqa Han Sans Neo" panose="020B0500000000000000" pitchFamily="34" charset="-128"/>
                <a:ea typeface="Spoqa Han Sans Neo" panose="020B0500000000000000" pitchFamily="34" charset="-128"/>
              </a:rPr>
              <a:t>1000</a:t>
            </a:r>
            <a:r>
              <a:rPr lang="ko-Kore-KR" altLang="en-US" sz="4000" dirty="0">
                <a:latin typeface="Spoqa Han Sans Neo" panose="020B0500000000000000" pitchFamily="34" charset="-128"/>
                <a:ea typeface="Spoqa Han Sans Neo" panose="020B0500000000000000" pitchFamily="34" charset="-128"/>
              </a:rPr>
              <a:t>개의 </a:t>
            </a:r>
            <a:r>
              <a:rPr lang="en-US" altLang="ko-Kore-KR" sz="4000" dirty="0">
                <a:latin typeface="Spoqa Han Sans Neo" panose="020B0500000000000000" pitchFamily="34" charset="-128"/>
                <a:ea typeface="Spoqa Han Sans Neo" panose="020B0500000000000000" pitchFamily="34" charset="-128"/>
              </a:rPr>
              <a:t>class</a:t>
            </a:r>
            <a:r>
              <a:rPr lang="ko-Kore-KR" altLang="en-US" sz="4000" dirty="0">
                <a:latin typeface="Spoqa Han Sans Neo" panose="020B0500000000000000" pitchFamily="34" charset="-128"/>
                <a:ea typeface="Spoqa Han Sans Neo" panose="020B0500000000000000" pitchFamily="34" charset="-128"/>
              </a:rPr>
              <a:t>를 분류할 때</a:t>
            </a:r>
            <a:r>
              <a:rPr lang="en-US" altLang="ko-Kore-KR" sz="4000" dirty="0">
                <a:latin typeface="Spoqa Han Sans Neo" panose="020B0500000000000000" pitchFamily="34" charset="-128"/>
                <a:ea typeface="Spoqa Han Sans Neo" panose="020B0500000000000000" pitchFamily="34" charset="-128"/>
              </a:rPr>
              <a:t>, </a:t>
            </a:r>
            <a:r>
              <a:rPr lang="en-US" altLang="ko-KR" sz="4000" dirty="0">
                <a:latin typeface="Spoqa Han Sans Neo" panose="020B0500000000000000" pitchFamily="34" charset="-128"/>
                <a:ea typeface="Spoqa Han Sans Neo" panose="020B0500000000000000" pitchFamily="34" charset="-128"/>
              </a:rPr>
              <a:t>77% </a:t>
            </a:r>
            <a:r>
              <a:rPr lang="ko-KR" altLang="en-US" sz="4000" dirty="0">
                <a:latin typeface="Spoqa Han Sans Neo" panose="020B0500000000000000" pitchFamily="34" charset="-128"/>
                <a:ea typeface="Spoqa Han Sans Neo" panose="020B0500000000000000" pitchFamily="34" charset="-128"/>
              </a:rPr>
              <a:t>의 정확도</a:t>
            </a:r>
            <a:r>
              <a:rPr lang="en-US" altLang="ko-KR" sz="4000" dirty="0">
                <a:latin typeface="Spoqa Han Sans Neo" panose="020B0500000000000000" pitchFamily="34" charset="-128"/>
                <a:ea typeface="Spoqa Han Sans Neo" panose="020B0500000000000000" pitchFamily="34" charset="-128"/>
              </a:rPr>
              <a:t>!</a:t>
            </a:r>
          </a:p>
          <a:p>
            <a:endParaRPr lang="en-US" altLang="ko-Kore-KR" sz="4000" dirty="0">
              <a:latin typeface="Spoqa Han Sans Neo" panose="020B0500000000000000" pitchFamily="34" charset="-128"/>
              <a:ea typeface="Spoqa Han Sans Neo" panose="020B0500000000000000" pitchFamily="34" charset="-128"/>
            </a:endParaRPr>
          </a:p>
          <a:p>
            <a:r>
              <a:rPr lang="ko-Kore-KR" altLang="en-US" sz="4000" dirty="0">
                <a:latin typeface="Spoqa Han Sans Neo" panose="020B0500000000000000" pitchFamily="34" charset="-128"/>
                <a:ea typeface="Spoqa Han Sans Neo" panose="020B0500000000000000" pitchFamily="34" charset="-128"/>
              </a:rPr>
              <a:t>만약 </a:t>
            </a:r>
            <a:r>
              <a:rPr lang="en-US" altLang="ko-Kore-KR" sz="4000" dirty="0">
                <a:latin typeface="Spoqa Han Sans Neo" panose="020B0500000000000000" pitchFamily="34" charset="-128"/>
                <a:ea typeface="Spoqa Han Sans Neo" panose="020B0500000000000000" pitchFamily="34" charset="-128"/>
              </a:rPr>
              <a:t>top 5 accuracy</a:t>
            </a:r>
            <a:r>
              <a:rPr lang="ko-Kore-KR" altLang="en-US" sz="4000" dirty="0">
                <a:latin typeface="Spoqa Han Sans Neo" panose="020B0500000000000000" pitchFamily="34" charset="-128"/>
                <a:ea typeface="Spoqa Han Sans Neo" panose="020B0500000000000000" pitchFamily="34" charset="-128"/>
              </a:rPr>
              <a:t>라고 한다면 </a:t>
            </a:r>
            <a:endParaRPr lang="en-US" altLang="ko-Kore-KR" sz="4000" dirty="0">
              <a:latin typeface="Spoqa Han Sans Neo" panose="020B0500000000000000" pitchFamily="34" charset="-128"/>
              <a:ea typeface="Spoqa Han Sans Neo" panose="020B0500000000000000" pitchFamily="34" charset="-128"/>
            </a:endParaRPr>
          </a:p>
          <a:p>
            <a:r>
              <a:rPr lang="en-US" altLang="ko-Kore-KR" sz="4000" dirty="0">
                <a:latin typeface="Spoqa Han Sans Neo" panose="020B0500000000000000" pitchFamily="34" charset="-128"/>
                <a:ea typeface="Spoqa Han Sans Neo" panose="020B0500000000000000" pitchFamily="34" charset="-128"/>
              </a:rPr>
              <a:t>96.43%</a:t>
            </a:r>
            <a:r>
              <a:rPr lang="ko-Kore-KR" altLang="en-US" sz="4000" dirty="0">
                <a:latin typeface="Spoqa Han Sans Neo" panose="020B0500000000000000" pitchFamily="34" charset="-128"/>
                <a:ea typeface="Spoqa Han Sans Neo" panose="020B0500000000000000" pitchFamily="34" charset="-128"/>
              </a:rPr>
              <a:t> 로 매우 좋은 성과</a:t>
            </a:r>
            <a:r>
              <a:rPr lang="en-US" altLang="ko-Kore-KR" sz="4000" dirty="0">
                <a:latin typeface="Spoqa Han Sans Neo" panose="020B0500000000000000" pitchFamily="34" charset="-128"/>
                <a:ea typeface="Spoqa Han Sans Neo" panose="020B0500000000000000" pitchFamily="34" charset="-128"/>
              </a:rPr>
              <a:t>!</a:t>
            </a:r>
          </a:p>
          <a:p>
            <a:endParaRPr lang="en-US" altLang="ko-Kore-KR" sz="4000" dirty="0">
              <a:latin typeface="Spoqa Han Sans Neo" panose="020B0500000000000000" pitchFamily="34" charset="-128"/>
              <a:ea typeface="Spoqa Han Sans Neo" panose="020B0500000000000000" pitchFamily="34" charset="-128"/>
            </a:endParaRPr>
          </a:p>
          <a:p>
            <a:endParaRPr lang="en-US" altLang="ko-Kore-KR" sz="4000" dirty="0">
              <a:latin typeface="Spoqa Han Sans Neo" panose="020B0500000000000000" pitchFamily="34" charset="-128"/>
              <a:ea typeface="Spoqa Han Sans Neo" panose="020B0500000000000000" pitchFamily="34" charset="-128"/>
            </a:endParaRPr>
          </a:p>
          <a:p>
            <a:r>
              <a:rPr lang="en-US" altLang="ko-Kore-KR" sz="4000" dirty="0">
                <a:latin typeface="Spoqa Han Sans Neo" panose="020B0500000000000000" pitchFamily="34" charset="-128"/>
                <a:ea typeface="Spoqa Han Sans Neo" panose="020B0500000000000000" pitchFamily="34" charset="-128"/>
              </a:rPr>
              <a:t>Top 5 </a:t>
            </a:r>
            <a:r>
              <a:rPr lang="ko-Kore-KR" altLang="en-US" sz="4000" dirty="0">
                <a:latin typeface="Spoqa Han Sans Neo" panose="020B0500000000000000" pitchFamily="34" charset="-128"/>
                <a:ea typeface="Spoqa Han Sans Neo" panose="020B0500000000000000" pitchFamily="34" charset="-128"/>
              </a:rPr>
              <a:t>정확도</a:t>
            </a:r>
            <a:r>
              <a:rPr lang="en-US" altLang="ko-Kore-KR" sz="4000" dirty="0">
                <a:latin typeface="Spoqa Han Sans Neo" panose="020B0500000000000000" pitchFamily="34" charset="-128"/>
                <a:ea typeface="Spoqa Han Sans Neo" panose="020B0500000000000000" pitchFamily="34" charset="-128"/>
              </a:rPr>
              <a:t>?</a:t>
            </a:r>
          </a:p>
          <a:p>
            <a:endParaRPr lang="en-US" altLang="ko-Kore-KR" sz="4000" dirty="0">
              <a:latin typeface="Spoqa Han Sans Neo" panose="020B0500000000000000" pitchFamily="34" charset="-128"/>
              <a:ea typeface="Spoqa Han Sans Neo" panose="020B0500000000000000" pitchFamily="34" charset="-128"/>
            </a:endParaRPr>
          </a:p>
          <a:p>
            <a:pPr marL="571500" indent="-571500">
              <a:buFont typeface="Wingdings" pitchFamily="2" charset="2"/>
              <a:buChar char="à"/>
            </a:pPr>
            <a:r>
              <a:rPr lang="en-US" altLang="ko-KR" sz="4000" dirty="0">
                <a:latin typeface="Spoqa Han Sans Neo" panose="020B0500000000000000" pitchFamily="34" charset="-128"/>
                <a:ea typeface="Spoqa Han Sans Neo" panose="020B0500000000000000" pitchFamily="34" charset="-128"/>
                <a:sym typeface="Wingdings" pitchFamily="2" charset="2"/>
              </a:rPr>
              <a:t>Logits (</a:t>
            </a:r>
            <a:r>
              <a:rPr lang="ko-KR" altLang="en-US" sz="4000" dirty="0">
                <a:latin typeface="Spoqa Han Sans Neo" panose="020B0500000000000000" pitchFamily="34" charset="-128"/>
                <a:ea typeface="Spoqa Han Sans Neo" panose="020B0500000000000000" pitchFamily="34" charset="-128"/>
                <a:sym typeface="Wingdings" pitchFamily="2" charset="2"/>
              </a:rPr>
              <a:t>모델의 아웃풋</a:t>
            </a:r>
            <a:r>
              <a:rPr lang="en-US" altLang="ko-KR" sz="4000" dirty="0">
                <a:latin typeface="Spoqa Han Sans Neo" panose="020B0500000000000000" pitchFamily="34" charset="-128"/>
                <a:ea typeface="Spoqa Han Sans Neo" panose="020B0500000000000000" pitchFamily="34" charset="-128"/>
                <a:sym typeface="Wingdings" pitchFamily="2" charset="2"/>
              </a:rPr>
              <a:t>)</a:t>
            </a:r>
            <a:r>
              <a:rPr lang="ko-KR" altLang="en-US" sz="4000" dirty="0">
                <a:latin typeface="Spoqa Han Sans Neo" panose="020B0500000000000000" pitchFamily="34" charset="-128"/>
                <a:ea typeface="Spoqa Han Sans Neo" panose="020B0500000000000000" pitchFamily="34" charset="-128"/>
                <a:sym typeface="Wingdings" pitchFamily="2" charset="2"/>
              </a:rPr>
              <a:t>에서 </a:t>
            </a:r>
            <a:endParaRPr lang="en-US" altLang="ko-KR" sz="4000" dirty="0">
              <a:latin typeface="Spoqa Han Sans Neo" panose="020B0500000000000000" pitchFamily="34" charset="-128"/>
              <a:ea typeface="Spoqa Han Sans Neo" panose="020B0500000000000000" pitchFamily="34" charset="-128"/>
              <a:sym typeface="Wingdings" pitchFamily="2" charset="2"/>
            </a:endParaRPr>
          </a:p>
          <a:p>
            <a:r>
              <a:rPr lang="en-US" altLang="ko-KR" sz="4000" dirty="0">
                <a:latin typeface="Spoqa Han Sans Neo" panose="020B0500000000000000" pitchFamily="34" charset="-128"/>
                <a:ea typeface="Spoqa Han Sans Neo" panose="020B0500000000000000" pitchFamily="34" charset="-128"/>
                <a:sym typeface="Wingdings" pitchFamily="2" charset="2"/>
              </a:rPr>
              <a:t>‘</a:t>
            </a:r>
            <a:r>
              <a:rPr lang="ko-KR" altLang="en-US" sz="4000" dirty="0">
                <a:latin typeface="Spoqa Han Sans Neo" panose="020B0500000000000000" pitchFamily="34" charset="-128"/>
                <a:ea typeface="Spoqa Han Sans Neo" panose="020B0500000000000000" pitchFamily="34" charset="-128"/>
                <a:sym typeface="Wingdings" pitchFamily="2" charset="2"/>
              </a:rPr>
              <a:t>상위 </a:t>
            </a:r>
            <a:r>
              <a:rPr lang="en-US" altLang="ko-KR" sz="4000" dirty="0">
                <a:latin typeface="Spoqa Han Sans Neo" panose="020B0500000000000000" pitchFamily="34" charset="-128"/>
                <a:ea typeface="Spoqa Han Sans Neo" panose="020B0500000000000000" pitchFamily="34" charset="-128"/>
                <a:sym typeface="Wingdings" pitchFamily="2" charset="2"/>
              </a:rPr>
              <a:t>5</a:t>
            </a:r>
            <a:r>
              <a:rPr lang="ko-KR" altLang="en-US" sz="4000" dirty="0">
                <a:latin typeface="Spoqa Han Sans Neo" panose="020B0500000000000000" pitchFamily="34" charset="-128"/>
                <a:ea typeface="Spoqa Han Sans Neo" panose="020B0500000000000000" pitchFamily="34" charset="-128"/>
                <a:sym typeface="Wingdings" pitchFamily="2" charset="2"/>
              </a:rPr>
              <a:t>개를 뽑았을 때 그 안에 </a:t>
            </a:r>
            <a:r>
              <a:rPr lang="en-US" altLang="ko-KR" sz="4000" dirty="0">
                <a:latin typeface="Spoqa Han Sans Neo" panose="020B0500000000000000" pitchFamily="34" charset="-128"/>
                <a:ea typeface="Spoqa Han Sans Neo" panose="020B0500000000000000" pitchFamily="34" charset="-128"/>
                <a:sym typeface="Wingdings" pitchFamily="2" charset="2"/>
              </a:rPr>
              <a:t>label</a:t>
            </a:r>
            <a:r>
              <a:rPr lang="ko-KR" altLang="en-US" sz="4000" dirty="0">
                <a:latin typeface="Spoqa Han Sans Neo" panose="020B0500000000000000" pitchFamily="34" charset="-128"/>
                <a:ea typeface="Spoqa Han Sans Neo" panose="020B0500000000000000" pitchFamily="34" charset="-128"/>
                <a:sym typeface="Wingdings" pitchFamily="2" charset="2"/>
              </a:rPr>
              <a:t>이 있을 때를 맞췄다</a:t>
            </a:r>
            <a:r>
              <a:rPr lang="en-US" altLang="ko-KR" sz="4000" dirty="0">
                <a:latin typeface="Spoqa Han Sans Neo" panose="020B0500000000000000" pitchFamily="34" charset="-128"/>
                <a:ea typeface="Spoqa Han Sans Neo" panose="020B0500000000000000" pitchFamily="34" charset="-128"/>
                <a:sym typeface="Wingdings" pitchFamily="2" charset="2"/>
              </a:rPr>
              <a:t>.’</a:t>
            </a:r>
            <a:r>
              <a:rPr lang="ko-KR" altLang="en-US" sz="4000" dirty="0">
                <a:latin typeface="Spoqa Han Sans Neo" panose="020B0500000000000000" pitchFamily="34" charset="-128"/>
                <a:ea typeface="Spoqa Han Sans Neo" panose="020B0500000000000000" pitchFamily="34" charset="-128"/>
                <a:sym typeface="Wingdings" pitchFamily="2" charset="2"/>
              </a:rPr>
              <a:t>고 가정하고 측정한 정확도</a:t>
            </a:r>
            <a:endParaRPr lang="ko-Kore-KR" altLang="en-US" sz="40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205150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Recap: </a:t>
            </a:r>
            <a:r>
              <a:rPr lang="ko-Kore-KR" altLang="en-US" b="1" dirty="0"/>
              <a:t>딥러닝 </a:t>
            </a:r>
            <a:r>
              <a:rPr lang="en-US" altLang="ko-Kore-KR" b="1" dirty="0"/>
              <a:t>VS </a:t>
            </a:r>
            <a:r>
              <a:rPr lang="ko-Kore-KR" altLang="en-US" b="1" dirty="0"/>
              <a:t>전통적 방식</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t>(</a:t>
            </a:r>
            <a:r>
              <a:rPr lang="ko-Kore-KR" altLang="en-US" b="1" dirty="0"/>
              <a:t>계층적 표현 학습</a:t>
            </a:r>
            <a:r>
              <a:rPr lang="en-US" altLang="ko-Kore-KR" b="1" dirty="0"/>
              <a:t>; hierarchical representation learning)</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34" name="슬라이드 번호 개체 틀 4">
            <a:extLst>
              <a:ext uri="{FF2B5EF4-FFF2-40B4-BE49-F238E27FC236}">
                <a16:creationId xmlns:a16="http://schemas.microsoft.com/office/drawing/2014/main" id="{908893F3-4070-C742-9FB0-381C466B0D88}"/>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solidFill>
                  <a:srgbClr val="53585F"/>
                </a:solidFill>
                <a:latin typeface="SpoqaHanSans-Light" panose="020B0300000000000000" pitchFamily="34" charset="-128"/>
                <a:ea typeface="SpoqaHanSans-Light" panose="020B0300000000000000" pitchFamily="34" charset="-128"/>
              </a:rPr>
              <a:pPr algn="ctr"/>
              <a:t>3</a:t>
            </a:fld>
            <a:endParaRPr kumimoji="1" lang="ko-Kore-KR" altLang="en-US" sz="1500" dirty="0">
              <a:solidFill>
                <a:srgbClr val="53585F"/>
              </a:solidFill>
              <a:latin typeface="SpoqaHanSans-Light" panose="020B0300000000000000" pitchFamily="34" charset="-128"/>
              <a:ea typeface="SpoqaHanSans-Light" panose="020B0300000000000000" pitchFamily="34" charset="-128"/>
            </a:endParaRPr>
          </a:p>
        </p:txBody>
      </p:sp>
      <p:pic>
        <p:nvPicPr>
          <p:cNvPr id="35" name="Picture 2" descr="Theoretical Motivations for Deep Learning | Rinu Boney">
            <a:extLst>
              <a:ext uri="{FF2B5EF4-FFF2-40B4-BE49-F238E27FC236}">
                <a16:creationId xmlns:a16="http://schemas.microsoft.com/office/drawing/2014/main" id="{C2EA70B4-43B9-5B4C-962C-7C5DA8E095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90" r="10951"/>
          <a:stretch/>
        </p:blipFill>
        <p:spPr bwMode="auto">
          <a:xfrm>
            <a:off x="18486379" y="0"/>
            <a:ext cx="5986385" cy="8455800"/>
          </a:xfrm>
          <a:prstGeom prst="rect">
            <a:avLst/>
          </a:prstGeom>
          <a:noFill/>
          <a:extLst>
            <a:ext uri="{909E8E84-426E-40DD-AFC4-6F175D3DCCD1}">
              <a14:hiddenFill xmlns:a14="http://schemas.microsoft.com/office/drawing/2010/main">
                <a:solidFill>
                  <a:srgbClr val="FFFFFF"/>
                </a:solidFill>
              </a14:hiddenFill>
            </a:ext>
          </a:extLst>
        </p:spPr>
      </p:pic>
      <p:sp>
        <p:nvSpPr>
          <p:cNvPr id="36" name="직사각형 35">
            <a:extLst>
              <a:ext uri="{FF2B5EF4-FFF2-40B4-BE49-F238E27FC236}">
                <a16:creationId xmlns:a16="http://schemas.microsoft.com/office/drawing/2014/main" id="{7617F1CE-EA1D-E24E-A46C-3FA18BC50E4E}"/>
              </a:ext>
            </a:extLst>
          </p:cNvPr>
          <p:cNvSpPr/>
          <p:nvPr/>
        </p:nvSpPr>
        <p:spPr>
          <a:xfrm>
            <a:off x="14201971" y="229697"/>
            <a:ext cx="8400826" cy="369332"/>
          </a:xfrm>
          <a:prstGeom prst="rect">
            <a:avLst/>
          </a:prstGeom>
        </p:spPr>
        <p:txBody>
          <a:bodyPr wrap="none">
            <a:spAutoFit/>
          </a:bodyPr>
          <a:lstStyle/>
          <a:p>
            <a:r>
              <a:rPr lang="en" altLang="ko-Kore-KR" dirty="0">
                <a:solidFill>
                  <a:srgbClr val="222222"/>
                </a:solidFill>
                <a:latin typeface="Arial" panose="020B0604020202020204" pitchFamily="34" charset="0"/>
              </a:rPr>
              <a:t>Goodfellow, Ian, et al. </a:t>
            </a:r>
            <a:r>
              <a:rPr lang="en" altLang="ko-Kore-KR" i="1" dirty="0">
                <a:solidFill>
                  <a:srgbClr val="222222"/>
                </a:solidFill>
                <a:latin typeface="Arial" panose="020B0604020202020204" pitchFamily="34" charset="0"/>
              </a:rPr>
              <a:t>Deep learning</a:t>
            </a:r>
            <a:r>
              <a:rPr lang="en" altLang="ko-Kore-KR" dirty="0">
                <a:solidFill>
                  <a:srgbClr val="222222"/>
                </a:solidFill>
                <a:latin typeface="Arial" panose="020B0604020202020204" pitchFamily="34" charset="0"/>
              </a:rPr>
              <a:t>. Vol. 1. No. 2. Cambridge: MIT press, 2016.</a:t>
            </a:r>
            <a:endParaRPr lang="ko-Kore-KR" altLang="en-US" dirty="0"/>
          </a:p>
        </p:txBody>
      </p:sp>
      <p:pic>
        <p:nvPicPr>
          <p:cNvPr id="37" name="Picture 2" descr="How do stacked CNN layers work? - Data Science Stack Exchange">
            <a:extLst>
              <a:ext uri="{FF2B5EF4-FFF2-40B4-BE49-F238E27FC236}">
                <a16:creationId xmlns:a16="http://schemas.microsoft.com/office/drawing/2014/main" id="{42EECEEC-7D22-1347-AC6F-75FFFFB11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478" y="9459165"/>
            <a:ext cx="8115102" cy="337005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 descr="Flow diagram of support vector machine (SVM) image processing... | Download  Scientific Diagram">
            <a:extLst>
              <a:ext uri="{FF2B5EF4-FFF2-40B4-BE49-F238E27FC236}">
                <a16:creationId xmlns:a16="http://schemas.microsoft.com/office/drawing/2014/main" id="{325D24FF-A275-BC46-BA62-A985A144FA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478" y="3873667"/>
            <a:ext cx="9520302" cy="3393708"/>
          </a:xfrm>
          <a:prstGeom prst="rect">
            <a:avLst/>
          </a:prstGeom>
          <a:noFill/>
          <a:extLst>
            <a:ext uri="{909E8E84-426E-40DD-AFC4-6F175D3DCCD1}">
              <a14:hiddenFill xmlns:a14="http://schemas.microsoft.com/office/drawing/2010/main">
                <a:solidFill>
                  <a:srgbClr val="FFFFFF"/>
                </a:solidFill>
              </a14:hiddenFill>
            </a:ext>
          </a:extLst>
        </p:spPr>
      </p:pic>
      <p:sp>
        <p:nvSpPr>
          <p:cNvPr id="40" name="직사각형 39">
            <a:extLst>
              <a:ext uri="{FF2B5EF4-FFF2-40B4-BE49-F238E27FC236}">
                <a16:creationId xmlns:a16="http://schemas.microsoft.com/office/drawing/2014/main" id="{7F1440B0-BCD7-4A44-8D0A-CCDE6F19C5E0}"/>
              </a:ext>
            </a:extLst>
          </p:cNvPr>
          <p:cNvSpPr/>
          <p:nvPr/>
        </p:nvSpPr>
        <p:spPr>
          <a:xfrm>
            <a:off x="4941565" y="7453091"/>
            <a:ext cx="12188825" cy="646331"/>
          </a:xfrm>
          <a:prstGeom prst="rect">
            <a:avLst/>
          </a:prstGeom>
        </p:spPr>
        <p:txBody>
          <a:bodyPr>
            <a:spAutoFit/>
          </a:bodyPr>
          <a:lstStyle/>
          <a:p>
            <a:r>
              <a:rPr lang="en" altLang="ko-Kore-KR" dirty="0">
                <a:solidFill>
                  <a:srgbClr val="53585F"/>
                </a:solidFill>
                <a:latin typeface="Arial" panose="020B0604020202020204" pitchFamily="34" charset="0"/>
              </a:rPr>
              <a:t>Xiao, Cheng, et al. "On fault prediction for wind turbine pitch system using radar chart and support vector machine approach." </a:t>
            </a:r>
            <a:r>
              <a:rPr lang="en" altLang="ko-Kore-KR" i="1" dirty="0">
                <a:solidFill>
                  <a:srgbClr val="53585F"/>
                </a:solidFill>
                <a:latin typeface="Arial" panose="020B0604020202020204" pitchFamily="34" charset="0"/>
              </a:rPr>
              <a:t>Energies</a:t>
            </a:r>
            <a:r>
              <a:rPr lang="en" altLang="ko-Kore-KR" dirty="0">
                <a:solidFill>
                  <a:srgbClr val="53585F"/>
                </a:solidFill>
                <a:latin typeface="Arial" panose="020B0604020202020204" pitchFamily="34" charset="0"/>
              </a:rPr>
              <a:t> 12.14 (2019): 2693.</a:t>
            </a:r>
            <a:endParaRPr lang="ko-Kore-KR" altLang="en-US" dirty="0">
              <a:solidFill>
                <a:srgbClr val="53585F"/>
              </a:solidFill>
            </a:endParaRPr>
          </a:p>
        </p:txBody>
      </p:sp>
      <p:sp>
        <p:nvSpPr>
          <p:cNvPr id="41" name="TextBox 40">
            <a:extLst>
              <a:ext uri="{FF2B5EF4-FFF2-40B4-BE49-F238E27FC236}">
                <a16:creationId xmlns:a16="http://schemas.microsoft.com/office/drawing/2014/main" id="{E5941327-1440-BD48-9BE3-16C527547022}"/>
              </a:ext>
            </a:extLst>
          </p:cNvPr>
          <p:cNvSpPr txBox="1"/>
          <p:nvPr/>
        </p:nvSpPr>
        <p:spPr>
          <a:xfrm>
            <a:off x="1777485" y="3158436"/>
            <a:ext cx="7721986" cy="523220"/>
          </a:xfrm>
          <a:prstGeom prst="rect">
            <a:avLst/>
          </a:prstGeom>
          <a:noFill/>
        </p:spPr>
        <p:txBody>
          <a:bodyPr wrap="none" rtlCol="0">
            <a:spAutoFit/>
          </a:bodyPr>
          <a:lstStyle/>
          <a:p>
            <a:r>
              <a:rPr kumimoji="1" lang="ko-Kore-KR" altLang="en-US" sz="2800" b="1" dirty="0">
                <a:solidFill>
                  <a:srgbClr val="53585F"/>
                </a:solidFill>
                <a:latin typeface="Spoqa Han Sans Neo Bold" panose="020B0500000000000000" pitchFamily="34" charset="-128"/>
                <a:ea typeface="Spoqa Han Sans Neo Bold" panose="020B0500000000000000" pitchFamily="34" charset="-128"/>
              </a:rPr>
              <a:t>전통적인 머신러닝</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rPr>
              <a:t>: Hand-craft </a:t>
            </a:r>
            <a:r>
              <a:rPr kumimoji="1" lang="ko-KR" altLang="en-US" sz="2800" b="1" dirty="0">
                <a:solidFill>
                  <a:srgbClr val="53585F"/>
                </a:solidFill>
                <a:latin typeface="Spoqa Han Sans Neo Bold" panose="020B0500000000000000" pitchFamily="34" charset="-128"/>
                <a:ea typeface="Spoqa Han Sans Neo Bold" panose="020B0500000000000000" pitchFamily="34" charset="-128"/>
              </a:rPr>
              <a:t>피처 엔지니어링</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rPr>
              <a:t>!</a:t>
            </a:r>
            <a:endParaRPr kumimoji="1" lang="ko-Kore-KR" altLang="en-US" sz="2800" b="1" dirty="0">
              <a:solidFill>
                <a:srgbClr val="53585F"/>
              </a:solidFill>
              <a:latin typeface="Spoqa Han Sans Neo Bold" panose="020B0500000000000000" pitchFamily="34" charset="-128"/>
              <a:ea typeface="Spoqa Han Sans Neo Bold" panose="020B0500000000000000" pitchFamily="34" charset="-128"/>
            </a:endParaRPr>
          </a:p>
        </p:txBody>
      </p:sp>
      <p:sp>
        <p:nvSpPr>
          <p:cNvPr id="42" name="TextBox 41">
            <a:extLst>
              <a:ext uri="{FF2B5EF4-FFF2-40B4-BE49-F238E27FC236}">
                <a16:creationId xmlns:a16="http://schemas.microsoft.com/office/drawing/2014/main" id="{508C8D9D-8689-F445-A582-9B9DE85335C7}"/>
              </a:ext>
            </a:extLst>
          </p:cNvPr>
          <p:cNvSpPr txBox="1"/>
          <p:nvPr/>
        </p:nvSpPr>
        <p:spPr>
          <a:xfrm>
            <a:off x="1777485" y="8302240"/>
            <a:ext cx="20597774" cy="954107"/>
          </a:xfrm>
          <a:prstGeom prst="rect">
            <a:avLst/>
          </a:prstGeom>
          <a:noFill/>
        </p:spPr>
        <p:txBody>
          <a:bodyPr wrap="square" rtlCol="0">
            <a:spAutoFit/>
          </a:bodyPr>
          <a:lstStyle/>
          <a:p>
            <a:r>
              <a:rPr kumimoji="1" lang="ko-KR" altLang="en-US" sz="2800" b="1" dirty="0" err="1">
                <a:solidFill>
                  <a:srgbClr val="53585F"/>
                </a:solidFill>
                <a:latin typeface="Spoqa Han Sans Neo Bold" panose="020B0500000000000000" pitchFamily="34" charset="-128"/>
                <a:ea typeface="Spoqa Han Sans Neo Bold" panose="020B0500000000000000" pitchFamily="34" charset="-128"/>
              </a:rPr>
              <a:t>딥러닝</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rPr>
              <a:t>: </a:t>
            </a:r>
            <a:r>
              <a:rPr kumimoji="1" lang="ko-KR" altLang="en-US" sz="2800" b="1" dirty="0">
                <a:solidFill>
                  <a:srgbClr val="53585F"/>
                </a:solidFill>
                <a:latin typeface="Spoqa Han Sans Neo Bold" panose="020B0500000000000000" pitchFamily="34" charset="-128"/>
                <a:ea typeface="Spoqa Han Sans Neo Bold" panose="020B0500000000000000" pitchFamily="34" charset="-128"/>
              </a:rPr>
              <a:t>피처 엔지니어링을 </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rPr>
              <a:t>DNN</a:t>
            </a:r>
            <a:r>
              <a:rPr kumimoji="1" lang="ko-KR" altLang="en-US" sz="2800" b="1" dirty="0">
                <a:solidFill>
                  <a:srgbClr val="53585F"/>
                </a:solidFill>
                <a:latin typeface="Spoqa Han Sans Neo Bold" panose="020B0500000000000000" pitchFamily="34" charset="-128"/>
                <a:ea typeface="Spoqa Han Sans Neo Bold" panose="020B0500000000000000" pitchFamily="34" charset="-128"/>
              </a:rPr>
              <a:t>이 어느정도 알아서</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rPr>
              <a:t>! (</a:t>
            </a:r>
            <a:r>
              <a:rPr kumimoji="1" lang="ko-KR" altLang="en-US" sz="2800" b="1" dirty="0">
                <a:solidFill>
                  <a:srgbClr val="53585F"/>
                </a:solidFill>
                <a:latin typeface="Spoqa Han Sans Neo Bold" panose="020B0500000000000000" pitchFamily="34" charset="-128"/>
                <a:ea typeface="Spoqa Han Sans Neo Bold" panose="020B0500000000000000" pitchFamily="34" charset="-128"/>
              </a:rPr>
              <a:t>표현</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rPr>
              <a:t> </a:t>
            </a:r>
            <a:r>
              <a:rPr kumimoji="1" lang="ko-KR" altLang="en-US" sz="2800" b="1" dirty="0">
                <a:solidFill>
                  <a:srgbClr val="53585F"/>
                </a:solidFill>
                <a:latin typeface="Spoqa Han Sans Neo Bold" panose="020B0500000000000000" pitchFamily="34" charset="-128"/>
                <a:ea typeface="Spoqa Han Sans Neo Bold" panose="020B0500000000000000" pitchFamily="34" charset="-128"/>
              </a:rPr>
              <a:t>학습과 분류를 동시에</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rPr>
              <a:t>!)  </a:t>
            </a:r>
          </a:p>
          <a:p>
            <a:r>
              <a:rPr kumimoji="1" lang="en-US" altLang="ko-KR" sz="28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a:t>
            </a:r>
            <a:r>
              <a:rPr kumimoji="1" lang="en-US" altLang="ko-KR" sz="2800" b="1" dirty="0">
                <a:solidFill>
                  <a:schemeClr val="accent1"/>
                </a:solidFill>
                <a:latin typeface="Spoqa Han Sans Neo Bold" panose="020B0500000000000000" pitchFamily="34" charset="-128"/>
                <a:ea typeface="Spoqa Han Sans Neo Bold" panose="020B0500000000000000" pitchFamily="34" charset="-128"/>
                <a:sym typeface="Wingdings" pitchFamily="2" charset="2"/>
              </a:rPr>
              <a:t>“</a:t>
            </a:r>
            <a:r>
              <a:rPr kumimoji="1" lang="ko-KR" altLang="en-US" sz="2800" b="1" dirty="0">
                <a:solidFill>
                  <a:schemeClr val="accent1"/>
                </a:solidFill>
                <a:latin typeface="Spoqa Han Sans Neo Bold" panose="020B0500000000000000" pitchFamily="34" charset="-128"/>
                <a:ea typeface="Spoqa Han Sans Neo Bold" panose="020B0500000000000000" pitchFamily="34" charset="-128"/>
                <a:sym typeface="Wingdings" pitchFamily="2" charset="2"/>
              </a:rPr>
              <a:t>계층적</a:t>
            </a:r>
            <a:r>
              <a:rPr kumimoji="1" lang="en-US" altLang="ko-KR" sz="2800" b="1" dirty="0">
                <a:solidFill>
                  <a:schemeClr val="accent1"/>
                </a:solidFill>
                <a:latin typeface="Spoqa Han Sans Neo Bold" panose="020B0500000000000000" pitchFamily="34" charset="-128"/>
                <a:ea typeface="Spoqa Han Sans Neo Bold" panose="020B0500000000000000" pitchFamily="34" charset="-128"/>
                <a:sym typeface="Wingdings" pitchFamily="2" charset="2"/>
              </a:rPr>
              <a:t>(hierarchical)”</a:t>
            </a:r>
            <a:r>
              <a:rPr kumimoji="1" lang="ko-KR" altLang="en-US" sz="2800" b="1" dirty="0" err="1">
                <a:solidFill>
                  <a:srgbClr val="53585F"/>
                </a:solidFill>
                <a:latin typeface="Spoqa Han Sans Neo Bold" panose="020B0500000000000000" pitchFamily="34" charset="-128"/>
                <a:ea typeface="Spoqa Han Sans Neo Bold" panose="020B0500000000000000" pitchFamily="34" charset="-128"/>
                <a:sym typeface="Wingdings" pitchFamily="2" charset="2"/>
              </a:rPr>
              <a:t>으로</a:t>
            </a:r>
            <a:r>
              <a:rPr kumimoji="1" lang="ko-KR" altLang="en-US" sz="28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학습한다</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endParaRPr kumimoji="1" lang="ko-Kore-KR" altLang="en-US" sz="2800" b="1" dirty="0">
              <a:solidFill>
                <a:srgbClr val="53585F"/>
              </a:solidFill>
              <a:latin typeface="Spoqa Han Sans Neo Bold" panose="020B0500000000000000" pitchFamily="34" charset="-128"/>
              <a:ea typeface="Spoqa Han Sans Neo Bold" panose="020B0500000000000000" pitchFamily="34" charset="-128"/>
            </a:endParaRPr>
          </a:p>
        </p:txBody>
      </p:sp>
    </p:spTree>
    <p:extLst>
      <p:ext uri="{BB962C8B-B14F-4D97-AF65-F5344CB8AC3E}">
        <p14:creationId xmlns:p14="http://schemas.microsoft.com/office/powerpoint/2010/main" val="9613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err="1">
                <a:latin typeface="SpoqaHanSans-Bold" panose="020B0500000000000000" pitchFamily="34" charset="-128"/>
                <a:ea typeface="SpoqaHanSans-Bold" panose="020B0500000000000000" pitchFamily="34" charset="-128"/>
              </a:rPr>
              <a:t>합성곱</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신경망</a:t>
            </a:r>
            <a:r>
              <a:rPr lang="en-US" b="1" dirty="0">
                <a:latin typeface="SpoqaHanSans-Bold" panose="020B0500000000000000" pitchFamily="34" charset="-128"/>
                <a:ea typeface="SpoqaHanSans-Bold" panose="020B0500000000000000" pitchFamily="34" charset="-128"/>
              </a:rPr>
              <a:t> (CNN)</a:t>
            </a:r>
          </a:p>
          <a:p>
            <a:pPr algn="r">
              <a:defRPr sz="4000" spc="-39">
                <a:latin typeface="SpoqaHanSans-Bold"/>
                <a:ea typeface="SpoqaHanSans-Bold"/>
                <a:cs typeface="SpoqaHanSans-Bold"/>
                <a:sym typeface="SpoqaHanSans-Bold"/>
              </a:defRPr>
            </a:pPr>
            <a:endParaRPr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3</a:t>
            </a:r>
            <a:r>
              <a:rPr b="1" dirty="0">
                <a:solidFill>
                  <a:srgbClr val="ED234B"/>
                </a:solidFill>
                <a:latin typeface="SpoqaHanSans-Bold" panose="020B0500000000000000" pitchFamily="34" charset="-128"/>
                <a:ea typeface="SpoqaHanSans-Bold" panose="020B0500000000000000" pitchFamily="34" charset="-128"/>
              </a:rPr>
              <a:t> </a:t>
            </a:r>
            <a:r>
              <a:rPr lang="ko-Kore-KR" altLang="en-US"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 CNN, going deep</a:t>
            </a:r>
            <a:r>
              <a:rPr lang="en-US" altLang="ko-KR" b="1" dirty="0">
                <a:latin typeface="SpoqaHanSans-Bold" panose="020B0500000000000000" pitchFamily="34" charset="-128"/>
                <a:ea typeface="SpoqaHanSans-Bold" panose="020B0500000000000000" pitchFamily="34" charset="-128"/>
              </a:rPr>
              <a:t>e</a:t>
            </a:r>
            <a:r>
              <a:rPr lang="en-US" b="1" dirty="0">
                <a:latin typeface="SpoqaHanSans-Bold" panose="020B0500000000000000" pitchFamily="34" charset="-128"/>
                <a:ea typeface="SpoqaHanSans-Bold" panose="020B0500000000000000" pitchFamily="34" charset="-128"/>
              </a:rPr>
              <a:t>r</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30</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723251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725126" y="10520710"/>
            <a:ext cx="13897360" cy="1077218"/>
          </a:xfrm>
          <a:prstGeom prst="rect">
            <a:avLst/>
          </a:prstGeom>
          <a:noFill/>
        </p:spPr>
        <p:txBody>
          <a:bodyPr wrap="square" rtlCol="0">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2012~2015</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년까지는</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깊게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잘 쌓는 역사 였다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2" name="TextBox 1">
            <a:extLst>
              <a:ext uri="{FF2B5EF4-FFF2-40B4-BE49-F238E27FC236}">
                <a16:creationId xmlns:a16="http://schemas.microsoft.com/office/drawing/2014/main" id="{35996D14-D89B-3641-B790-03868AA0FB76}"/>
              </a:ext>
            </a:extLst>
          </p:cNvPr>
          <p:cNvSpPr txBox="1"/>
          <p:nvPr/>
        </p:nvSpPr>
        <p:spPr>
          <a:xfrm>
            <a:off x="5483924" y="13031012"/>
            <a:ext cx="10821745" cy="369332"/>
          </a:xfrm>
          <a:prstGeom prst="rect">
            <a:avLst/>
          </a:prstGeom>
          <a:noFill/>
        </p:spPr>
        <p:txBody>
          <a:bodyPr wrap="none" rtlCol="0">
            <a:spAutoFit/>
          </a:bodyPr>
          <a:lstStyle/>
          <a:p>
            <a:r>
              <a:rPr kumimoji="1" lang="en" altLang="ko-Kore-KR" dirty="0"/>
              <a:t>https://</a:t>
            </a:r>
            <a:r>
              <a:rPr kumimoji="1" lang="en" altLang="ko-Kore-KR" dirty="0" err="1"/>
              <a:t>stackoverflow.com</a:t>
            </a:r>
            <a:r>
              <a:rPr kumimoji="1" lang="en" altLang="ko-Kore-KR" dirty="0"/>
              <a:t>/questions/39691902/ordering-of-batch-normalization-and-dropout#answer-40295999</a:t>
            </a:r>
            <a:endParaRPr kumimoji="1" lang="ko-Kore-KR" altLang="en-US" dirty="0"/>
          </a:p>
        </p:txBody>
      </p:sp>
      <p:pic>
        <p:nvPicPr>
          <p:cNvPr id="5" name="그림 4">
            <a:extLst>
              <a:ext uri="{FF2B5EF4-FFF2-40B4-BE49-F238E27FC236}">
                <a16:creationId xmlns:a16="http://schemas.microsoft.com/office/drawing/2014/main" id="{739E58D7-E198-954E-B891-707CD418BE31}"/>
              </a:ext>
            </a:extLst>
          </p:cNvPr>
          <p:cNvPicPr>
            <a:picLocks noChangeAspect="1"/>
          </p:cNvPicPr>
          <p:nvPr/>
        </p:nvPicPr>
        <p:blipFill>
          <a:blip r:embed="rId4"/>
          <a:stretch>
            <a:fillRect/>
          </a:stretch>
        </p:blipFill>
        <p:spPr>
          <a:xfrm>
            <a:off x="9641880" y="3214371"/>
            <a:ext cx="11183733" cy="5361274"/>
          </a:xfrm>
          <a:prstGeom prst="rect">
            <a:avLst/>
          </a:prstGeom>
        </p:spPr>
      </p:pic>
      <p:pic>
        <p:nvPicPr>
          <p:cNvPr id="33793" name="Picture 1" descr="page38image49056608">
            <a:extLst>
              <a:ext uri="{FF2B5EF4-FFF2-40B4-BE49-F238E27FC236}">
                <a16:creationId xmlns:a16="http://schemas.microsoft.com/office/drawing/2014/main" id="{89DC0B46-F5F3-7C43-A8BE-E4405E128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3455" y="3409365"/>
            <a:ext cx="7982204" cy="4947386"/>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C0D23ED0-BF46-8E49-9CA0-AD10CC3D2BCE}"/>
              </a:ext>
            </a:extLst>
          </p:cNvPr>
          <p:cNvSpPr/>
          <p:nvPr/>
        </p:nvSpPr>
        <p:spPr>
          <a:xfrm>
            <a:off x="11178230" y="8718295"/>
            <a:ext cx="7511993" cy="369332"/>
          </a:xfrm>
          <a:prstGeom prst="rect">
            <a:avLst/>
          </a:prstGeom>
        </p:spPr>
        <p:txBody>
          <a:bodyPr wrap="none">
            <a:spAutoFit/>
          </a:bodyPr>
          <a:lstStyle/>
          <a:p>
            <a:r>
              <a:rPr lang="ko-Kore-KR" altLang="en-US" dirty="0">
                <a:latin typeface="Spoqa Han Sans Neo" panose="020B0500000000000000" pitchFamily="34" charset="-128"/>
                <a:ea typeface="Spoqa Han Sans Neo" panose="020B0500000000000000" pitchFamily="34" charset="-128"/>
              </a:rPr>
              <a:t>https://paperswithcode.com/sota/image-classification-on-imagenet</a:t>
            </a:r>
          </a:p>
        </p:txBody>
      </p:sp>
      <p:sp>
        <p:nvSpPr>
          <p:cNvPr id="8" name="직사각형 7">
            <a:extLst>
              <a:ext uri="{FF2B5EF4-FFF2-40B4-BE49-F238E27FC236}">
                <a16:creationId xmlns:a16="http://schemas.microsoft.com/office/drawing/2014/main" id="{76DFBA81-D4C4-F54D-B545-841794424860}"/>
              </a:ext>
            </a:extLst>
          </p:cNvPr>
          <p:cNvSpPr/>
          <p:nvPr/>
        </p:nvSpPr>
        <p:spPr>
          <a:xfrm>
            <a:off x="1936192" y="8626481"/>
            <a:ext cx="8775351" cy="646331"/>
          </a:xfrm>
          <a:prstGeom prst="rect">
            <a:avLst/>
          </a:prstGeom>
        </p:spPr>
        <p:txBody>
          <a:bodyPr wrap="square">
            <a:spAutoFit/>
          </a:bodyPr>
          <a:lstStyle/>
          <a:p>
            <a:r>
              <a:rPr lang="en" altLang="ko-Kore-KR" dirty="0">
                <a:solidFill>
                  <a:srgbClr val="222222"/>
                </a:solidFill>
                <a:latin typeface="Arial" panose="020B0604020202020204" pitchFamily="34" charset="0"/>
              </a:rPr>
              <a:t>Image is from Nguyen, </a:t>
            </a:r>
            <a:r>
              <a:rPr lang="en" altLang="ko-Kore-KR" dirty="0" err="1">
                <a:solidFill>
                  <a:srgbClr val="222222"/>
                </a:solidFill>
                <a:latin typeface="Arial" panose="020B0604020202020204" pitchFamily="34" charset="0"/>
              </a:rPr>
              <a:t>Kien</a:t>
            </a:r>
            <a:r>
              <a:rPr lang="en" altLang="ko-Kore-KR" dirty="0">
                <a:solidFill>
                  <a:srgbClr val="222222"/>
                </a:solidFill>
                <a:latin typeface="Arial" panose="020B0604020202020204" pitchFamily="34" charset="0"/>
              </a:rPr>
              <a:t>, et al. "Iris recognition with off-the-shelf CNN features: A deep learning perspective." </a:t>
            </a:r>
            <a:r>
              <a:rPr lang="en" altLang="ko-Kore-KR" i="1" dirty="0">
                <a:solidFill>
                  <a:srgbClr val="222222"/>
                </a:solidFill>
                <a:latin typeface="Arial" panose="020B0604020202020204" pitchFamily="34" charset="0"/>
              </a:rPr>
              <a:t>IEEE Access</a:t>
            </a:r>
            <a:r>
              <a:rPr lang="en" altLang="ko-Kore-KR" dirty="0">
                <a:solidFill>
                  <a:srgbClr val="222222"/>
                </a:solidFill>
                <a:latin typeface="Arial" panose="020B0604020202020204" pitchFamily="34" charset="0"/>
              </a:rPr>
              <a:t> 6 (2017): 18848-18855.</a:t>
            </a:r>
            <a:endParaRPr lang="ko-Kore-KR" altLang="en-US" dirty="0"/>
          </a:p>
        </p:txBody>
      </p:sp>
    </p:spTree>
    <p:extLst>
      <p:ext uri="{BB962C8B-B14F-4D97-AF65-F5344CB8AC3E}">
        <p14:creationId xmlns:p14="http://schemas.microsoft.com/office/powerpoint/2010/main" val="1841256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Gradient vanishing</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693200" y="10108233"/>
            <a:ext cx="13897360" cy="2062103"/>
          </a:xfrm>
          <a:prstGeom prst="rect">
            <a:avLst/>
          </a:prstGeom>
          <a:noFill/>
        </p:spPr>
        <p:txBody>
          <a:bodyPr wrap="square" rtlCol="0">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2012~2015</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년까지는</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깊게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잘 쌓는 역사 였다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깊게 쌓을 수록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gradient vanishing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문제가 있어 점점 갈수록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gradient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더 작아졌다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2" name="TextBox 1">
            <a:extLst>
              <a:ext uri="{FF2B5EF4-FFF2-40B4-BE49-F238E27FC236}">
                <a16:creationId xmlns:a16="http://schemas.microsoft.com/office/drawing/2014/main" id="{35996D14-D89B-3641-B790-03868AA0FB76}"/>
              </a:ext>
            </a:extLst>
          </p:cNvPr>
          <p:cNvSpPr txBox="1"/>
          <p:nvPr/>
        </p:nvSpPr>
        <p:spPr>
          <a:xfrm>
            <a:off x="5483924" y="13031012"/>
            <a:ext cx="10821745" cy="369332"/>
          </a:xfrm>
          <a:prstGeom prst="rect">
            <a:avLst/>
          </a:prstGeom>
          <a:noFill/>
        </p:spPr>
        <p:txBody>
          <a:bodyPr wrap="none" rtlCol="0">
            <a:spAutoFit/>
          </a:bodyPr>
          <a:lstStyle/>
          <a:p>
            <a:r>
              <a:rPr kumimoji="1" lang="en" altLang="ko-Kore-KR" dirty="0"/>
              <a:t>https://</a:t>
            </a:r>
            <a:r>
              <a:rPr kumimoji="1" lang="en" altLang="ko-Kore-KR" dirty="0" err="1"/>
              <a:t>stackoverflow.com</a:t>
            </a:r>
            <a:r>
              <a:rPr kumimoji="1" lang="en" altLang="ko-Kore-KR" dirty="0"/>
              <a:t>/questions/39691902/ordering-of-batch-normalization-and-dropout#answer-40295999</a:t>
            </a:r>
            <a:endParaRPr kumimoji="1" lang="ko-Kore-KR" altLang="en-US" dirty="0"/>
          </a:p>
        </p:txBody>
      </p:sp>
      <p:pic>
        <p:nvPicPr>
          <p:cNvPr id="5" name="그림 4">
            <a:extLst>
              <a:ext uri="{FF2B5EF4-FFF2-40B4-BE49-F238E27FC236}">
                <a16:creationId xmlns:a16="http://schemas.microsoft.com/office/drawing/2014/main" id="{739E58D7-E198-954E-B891-707CD418BE31}"/>
              </a:ext>
            </a:extLst>
          </p:cNvPr>
          <p:cNvPicPr>
            <a:picLocks noChangeAspect="1"/>
          </p:cNvPicPr>
          <p:nvPr/>
        </p:nvPicPr>
        <p:blipFill>
          <a:blip r:embed="rId4"/>
          <a:stretch>
            <a:fillRect/>
          </a:stretch>
        </p:blipFill>
        <p:spPr>
          <a:xfrm>
            <a:off x="9641880" y="3214371"/>
            <a:ext cx="11183733" cy="5361274"/>
          </a:xfrm>
          <a:prstGeom prst="rect">
            <a:avLst/>
          </a:prstGeom>
        </p:spPr>
      </p:pic>
      <p:pic>
        <p:nvPicPr>
          <p:cNvPr id="33793" name="Picture 1" descr="page38image49056608">
            <a:extLst>
              <a:ext uri="{FF2B5EF4-FFF2-40B4-BE49-F238E27FC236}">
                <a16:creationId xmlns:a16="http://schemas.microsoft.com/office/drawing/2014/main" id="{89DC0B46-F5F3-7C43-A8BE-E4405E128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3455" y="3409365"/>
            <a:ext cx="7982204" cy="4947386"/>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C0D23ED0-BF46-8E49-9CA0-AD10CC3D2BCE}"/>
              </a:ext>
            </a:extLst>
          </p:cNvPr>
          <p:cNvSpPr/>
          <p:nvPr/>
        </p:nvSpPr>
        <p:spPr>
          <a:xfrm>
            <a:off x="11178230" y="8718295"/>
            <a:ext cx="7511993" cy="369332"/>
          </a:xfrm>
          <a:prstGeom prst="rect">
            <a:avLst/>
          </a:prstGeom>
        </p:spPr>
        <p:txBody>
          <a:bodyPr wrap="none">
            <a:spAutoFit/>
          </a:bodyPr>
          <a:lstStyle/>
          <a:p>
            <a:r>
              <a:rPr lang="ko-Kore-KR" altLang="en-US" dirty="0">
                <a:latin typeface="Spoqa Han Sans Neo" panose="020B0500000000000000" pitchFamily="34" charset="-128"/>
                <a:ea typeface="Spoqa Han Sans Neo" panose="020B0500000000000000" pitchFamily="34" charset="-128"/>
              </a:rPr>
              <a:t>https://paperswithcode.com/sota/image-classification-on-imagenet</a:t>
            </a:r>
          </a:p>
        </p:txBody>
      </p:sp>
      <p:sp>
        <p:nvSpPr>
          <p:cNvPr id="8" name="직사각형 7">
            <a:extLst>
              <a:ext uri="{FF2B5EF4-FFF2-40B4-BE49-F238E27FC236}">
                <a16:creationId xmlns:a16="http://schemas.microsoft.com/office/drawing/2014/main" id="{76DFBA81-D4C4-F54D-B545-841794424860}"/>
              </a:ext>
            </a:extLst>
          </p:cNvPr>
          <p:cNvSpPr/>
          <p:nvPr/>
        </p:nvSpPr>
        <p:spPr>
          <a:xfrm>
            <a:off x="1936192" y="8626481"/>
            <a:ext cx="8775351" cy="646331"/>
          </a:xfrm>
          <a:prstGeom prst="rect">
            <a:avLst/>
          </a:prstGeom>
        </p:spPr>
        <p:txBody>
          <a:bodyPr wrap="square">
            <a:spAutoFit/>
          </a:bodyPr>
          <a:lstStyle/>
          <a:p>
            <a:r>
              <a:rPr lang="en" altLang="ko-Kore-KR" dirty="0">
                <a:solidFill>
                  <a:srgbClr val="222222"/>
                </a:solidFill>
                <a:latin typeface="Arial" panose="020B0604020202020204" pitchFamily="34" charset="0"/>
              </a:rPr>
              <a:t>Image is from Nguyen, </a:t>
            </a:r>
            <a:r>
              <a:rPr lang="en" altLang="ko-Kore-KR" dirty="0" err="1">
                <a:solidFill>
                  <a:srgbClr val="222222"/>
                </a:solidFill>
                <a:latin typeface="Arial" panose="020B0604020202020204" pitchFamily="34" charset="0"/>
              </a:rPr>
              <a:t>Kien</a:t>
            </a:r>
            <a:r>
              <a:rPr lang="en" altLang="ko-Kore-KR" dirty="0">
                <a:solidFill>
                  <a:srgbClr val="222222"/>
                </a:solidFill>
                <a:latin typeface="Arial" panose="020B0604020202020204" pitchFamily="34" charset="0"/>
              </a:rPr>
              <a:t>, et al. "Iris recognition with off-the-shelf CNN features: A deep learning perspective." </a:t>
            </a:r>
            <a:r>
              <a:rPr lang="en" altLang="ko-Kore-KR" i="1" dirty="0">
                <a:solidFill>
                  <a:srgbClr val="222222"/>
                </a:solidFill>
                <a:latin typeface="Arial" panose="020B0604020202020204" pitchFamily="34" charset="0"/>
              </a:rPr>
              <a:t>IEEE Access</a:t>
            </a:r>
            <a:r>
              <a:rPr lang="en" altLang="ko-Kore-KR" dirty="0">
                <a:solidFill>
                  <a:srgbClr val="222222"/>
                </a:solidFill>
                <a:latin typeface="Arial" panose="020B0604020202020204" pitchFamily="34" charset="0"/>
              </a:rPr>
              <a:t> 6 (2017): 18848-18855.</a:t>
            </a:r>
            <a:endParaRPr lang="ko-Kore-KR" altLang="en-US" dirty="0"/>
          </a:p>
        </p:txBody>
      </p:sp>
    </p:spTree>
    <p:extLst>
      <p:ext uri="{BB962C8B-B14F-4D97-AF65-F5344CB8AC3E}">
        <p14:creationId xmlns:p14="http://schemas.microsoft.com/office/powerpoint/2010/main" val="4079900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VGGNet</a:t>
            </a:r>
            <a:r>
              <a:rPr lang="en-US" altLang="ko-Kore-KR" b="1" dirty="0">
                <a:sym typeface="Wingdings" pitchFamily="2" charset="2"/>
              </a:rPr>
              <a:t> (2014)</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11145674" y="4357424"/>
            <a:ext cx="13897360" cy="4524315"/>
          </a:xfrm>
          <a:prstGeom prst="rect">
            <a:avLst/>
          </a:prstGeom>
          <a:noFill/>
        </p:spPr>
        <p:txBody>
          <a:bodyPr wrap="square" rtlCol="0">
            <a:spAutoFit/>
          </a:bodyPr>
          <a:lstStyle/>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최대로 많이 깊게 들어간 모델은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VGGNet19</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19</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layer</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깊게 쌓을 수록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gradient vanishing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문제가 있었다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Top 5 error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7.3%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점점 갈수록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gradient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더 작아졌다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그래서 더 깊게 못 쌓았음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8" name="직사각형 7">
            <a:extLst>
              <a:ext uri="{FF2B5EF4-FFF2-40B4-BE49-F238E27FC236}">
                <a16:creationId xmlns:a16="http://schemas.microsoft.com/office/drawing/2014/main" id="{76DFBA81-D4C4-F54D-B545-841794424860}"/>
              </a:ext>
            </a:extLst>
          </p:cNvPr>
          <p:cNvSpPr/>
          <p:nvPr/>
        </p:nvSpPr>
        <p:spPr>
          <a:xfrm>
            <a:off x="1936192" y="8626481"/>
            <a:ext cx="8775351" cy="646331"/>
          </a:xfrm>
          <a:prstGeom prst="rect">
            <a:avLst/>
          </a:prstGeom>
        </p:spPr>
        <p:txBody>
          <a:bodyPr wrap="square">
            <a:spAutoFit/>
          </a:bodyPr>
          <a:lstStyle/>
          <a:p>
            <a:r>
              <a:rPr lang="en" altLang="ko-Kore-KR" dirty="0">
                <a:solidFill>
                  <a:srgbClr val="222222"/>
                </a:solidFill>
                <a:latin typeface="Arial" panose="020B0604020202020204" pitchFamily="34" charset="0"/>
              </a:rPr>
              <a:t>Image is from Nguyen, </a:t>
            </a:r>
            <a:r>
              <a:rPr lang="en" altLang="ko-Kore-KR" dirty="0" err="1">
                <a:solidFill>
                  <a:srgbClr val="222222"/>
                </a:solidFill>
                <a:latin typeface="Arial" panose="020B0604020202020204" pitchFamily="34" charset="0"/>
              </a:rPr>
              <a:t>Kien</a:t>
            </a:r>
            <a:r>
              <a:rPr lang="en" altLang="ko-Kore-KR" dirty="0">
                <a:solidFill>
                  <a:srgbClr val="222222"/>
                </a:solidFill>
                <a:latin typeface="Arial" panose="020B0604020202020204" pitchFamily="34" charset="0"/>
              </a:rPr>
              <a:t>, et al. "Iris recognition with off-the-shelf CNN features: A deep learning perspective." </a:t>
            </a:r>
            <a:r>
              <a:rPr lang="en" altLang="ko-Kore-KR" i="1" dirty="0">
                <a:solidFill>
                  <a:srgbClr val="222222"/>
                </a:solidFill>
                <a:latin typeface="Arial" panose="020B0604020202020204" pitchFamily="34" charset="0"/>
              </a:rPr>
              <a:t>IEEE Access</a:t>
            </a:r>
            <a:r>
              <a:rPr lang="en" altLang="ko-Kore-KR" dirty="0">
                <a:solidFill>
                  <a:srgbClr val="222222"/>
                </a:solidFill>
                <a:latin typeface="Arial" panose="020B0604020202020204" pitchFamily="34" charset="0"/>
              </a:rPr>
              <a:t> 6 (2017): 18848-18855.</a:t>
            </a:r>
            <a:endParaRPr lang="ko-Kore-KR" altLang="en-US" dirty="0"/>
          </a:p>
        </p:txBody>
      </p:sp>
      <p:pic>
        <p:nvPicPr>
          <p:cNvPr id="3" name="그림 2">
            <a:extLst>
              <a:ext uri="{FF2B5EF4-FFF2-40B4-BE49-F238E27FC236}">
                <a16:creationId xmlns:a16="http://schemas.microsoft.com/office/drawing/2014/main" id="{25AF369C-772B-4C46-9EF9-B8B115E9624E}"/>
              </a:ext>
            </a:extLst>
          </p:cNvPr>
          <p:cNvPicPr>
            <a:picLocks noChangeAspect="1"/>
          </p:cNvPicPr>
          <p:nvPr/>
        </p:nvPicPr>
        <p:blipFill>
          <a:blip r:embed="rId4"/>
          <a:stretch>
            <a:fillRect/>
          </a:stretch>
        </p:blipFill>
        <p:spPr>
          <a:xfrm>
            <a:off x="1794237" y="2710730"/>
            <a:ext cx="8886699" cy="10317804"/>
          </a:xfrm>
          <a:prstGeom prst="rect">
            <a:avLst/>
          </a:prstGeom>
        </p:spPr>
      </p:pic>
      <p:sp>
        <p:nvSpPr>
          <p:cNvPr id="4" name="직사각형 3">
            <a:extLst>
              <a:ext uri="{FF2B5EF4-FFF2-40B4-BE49-F238E27FC236}">
                <a16:creationId xmlns:a16="http://schemas.microsoft.com/office/drawing/2014/main" id="{EEC8A6A7-9F47-F44E-AEF3-C5F2CEBF1A1B}"/>
              </a:ext>
            </a:extLst>
          </p:cNvPr>
          <p:cNvSpPr/>
          <p:nvPr/>
        </p:nvSpPr>
        <p:spPr>
          <a:xfrm>
            <a:off x="1362241" y="13032834"/>
            <a:ext cx="12188825" cy="646331"/>
          </a:xfrm>
          <a:prstGeom prst="rect">
            <a:avLst/>
          </a:prstGeom>
        </p:spPr>
        <p:txBody>
          <a:bodyPr>
            <a:spAutoFit/>
          </a:bodyPr>
          <a:lstStyle/>
          <a:p>
            <a:r>
              <a:rPr lang="en" altLang="ko-Kore-KR" dirty="0" err="1">
                <a:solidFill>
                  <a:srgbClr val="222222"/>
                </a:solidFill>
                <a:latin typeface="Arial" panose="020B0604020202020204" pitchFamily="34" charset="0"/>
              </a:rPr>
              <a:t>Simonyan</a:t>
            </a:r>
            <a:r>
              <a:rPr lang="en" altLang="ko-Kore-KR" dirty="0">
                <a:solidFill>
                  <a:srgbClr val="222222"/>
                </a:solidFill>
                <a:latin typeface="Arial" panose="020B0604020202020204" pitchFamily="34" charset="0"/>
              </a:rPr>
              <a:t>, Karen, and Andrew Zisserman. "Very deep convolutional networks for large-scale image recognition."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arXiv:1409.1556</a:t>
            </a:r>
            <a:r>
              <a:rPr lang="en" altLang="ko-Kore-KR" dirty="0">
                <a:solidFill>
                  <a:srgbClr val="222222"/>
                </a:solidFill>
                <a:latin typeface="Arial" panose="020B0604020202020204" pitchFamily="34" charset="0"/>
              </a:rPr>
              <a:t> (2014).</a:t>
            </a:r>
            <a:endParaRPr lang="ko-Kore-KR" altLang="en-US" dirty="0"/>
          </a:p>
        </p:txBody>
      </p:sp>
    </p:spTree>
    <p:extLst>
      <p:ext uri="{BB962C8B-B14F-4D97-AF65-F5344CB8AC3E}">
        <p14:creationId xmlns:p14="http://schemas.microsoft.com/office/powerpoint/2010/main" val="1198377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GoogLeNet</a:t>
            </a:r>
            <a:r>
              <a:rPr lang="en-US" altLang="ko-Kore-KR" b="1" dirty="0">
                <a:sym typeface="Wingdings" pitchFamily="2" charset="2"/>
              </a:rPr>
              <a:t> (2014)</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6991915" y="5384586"/>
            <a:ext cx="12439485" cy="7971413"/>
          </a:xfrm>
          <a:prstGeom prst="rect">
            <a:avLst/>
          </a:prstGeom>
          <a:noFill/>
        </p:spPr>
        <p:txBody>
          <a:bodyPr wrap="square" rtlCol="0">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Pooling layer</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사용하여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27</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layer</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쌓았다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개산량을</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Top5 error 6.7%</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개선</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Inception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모듈에서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여러개의</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filter size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pooling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결합하는 아이디어 사용</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다양한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scale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feature</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추출할 수 있게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 이 경우 비싸다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network in network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개념 사용</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1x1 conv</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network in network</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개념처럼 사이에 넣어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연산량을</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줄였다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1362241" y="13032834"/>
            <a:ext cx="12188825" cy="646331"/>
          </a:xfrm>
          <a:prstGeom prst="rect">
            <a:avLst/>
          </a:prstGeom>
        </p:spPr>
        <p:txBody>
          <a:bodyPr>
            <a:spAutoFit/>
          </a:bodyPr>
          <a:lstStyle/>
          <a:p>
            <a:r>
              <a:rPr lang="en" altLang="ko-Kore-KR" dirty="0" err="1"/>
              <a:t>Szegedy</a:t>
            </a:r>
            <a:r>
              <a:rPr lang="en" altLang="ko-Kore-KR" dirty="0"/>
              <a:t>, Christian, et al. "Going deeper with convolutions." </a:t>
            </a:r>
            <a:r>
              <a:rPr lang="en" altLang="ko-Kore-KR" i="1" dirty="0"/>
              <a:t>Proceedings of the IEEE conference on computer vision and pattern recognition</a:t>
            </a:r>
            <a:r>
              <a:rPr lang="en" altLang="ko-Kore-KR" dirty="0"/>
              <a:t>. 2015.</a:t>
            </a:r>
            <a:endParaRPr lang="ko-Kore-KR" altLang="en-US" dirty="0"/>
          </a:p>
        </p:txBody>
      </p:sp>
      <p:pic>
        <p:nvPicPr>
          <p:cNvPr id="2" name="그림 1">
            <a:extLst>
              <a:ext uri="{FF2B5EF4-FFF2-40B4-BE49-F238E27FC236}">
                <a16:creationId xmlns:a16="http://schemas.microsoft.com/office/drawing/2014/main" id="{8F84C8A8-02AB-0D43-806B-C6D9D2A390FB}"/>
              </a:ext>
            </a:extLst>
          </p:cNvPr>
          <p:cNvPicPr>
            <a:picLocks noChangeAspect="1"/>
          </p:cNvPicPr>
          <p:nvPr/>
        </p:nvPicPr>
        <p:blipFill>
          <a:blip r:embed="rId4"/>
          <a:stretch>
            <a:fillRect/>
          </a:stretch>
        </p:blipFill>
        <p:spPr>
          <a:xfrm>
            <a:off x="2524623" y="3182285"/>
            <a:ext cx="3923300" cy="9813714"/>
          </a:xfrm>
          <a:prstGeom prst="rect">
            <a:avLst/>
          </a:prstGeom>
        </p:spPr>
      </p:pic>
      <p:pic>
        <p:nvPicPr>
          <p:cNvPr id="5" name="그림 4">
            <a:extLst>
              <a:ext uri="{FF2B5EF4-FFF2-40B4-BE49-F238E27FC236}">
                <a16:creationId xmlns:a16="http://schemas.microsoft.com/office/drawing/2014/main" id="{76891FE0-A677-B24E-ADD3-EB6E5E57433B}"/>
              </a:ext>
            </a:extLst>
          </p:cNvPr>
          <p:cNvPicPr>
            <a:picLocks noChangeAspect="1"/>
          </p:cNvPicPr>
          <p:nvPr/>
        </p:nvPicPr>
        <p:blipFill>
          <a:blip r:embed="rId5"/>
          <a:stretch>
            <a:fillRect/>
          </a:stretch>
        </p:blipFill>
        <p:spPr>
          <a:xfrm>
            <a:off x="9773927" y="36835"/>
            <a:ext cx="11068784" cy="4584459"/>
          </a:xfrm>
          <a:prstGeom prst="rect">
            <a:avLst/>
          </a:prstGeom>
        </p:spPr>
      </p:pic>
    </p:spTree>
    <p:extLst>
      <p:ext uri="{BB962C8B-B14F-4D97-AF65-F5344CB8AC3E}">
        <p14:creationId xmlns:p14="http://schemas.microsoft.com/office/powerpoint/2010/main" val="1234484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ResNet</a:t>
            </a:r>
            <a:r>
              <a:rPr lang="en-US" altLang="ko-Kore-KR" b="1" dirty="0">
                <a:sym typeface="Wingdings" pitchFamily="2" charset="2"/>
              </a:rPr>
              <a:t> (2015)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059893" y="3292750"/>
            <a:ext cx="18765720" cy="3539430"/>
          </a:xfrm>
          <a:prstGeom prst="rect">
            <a:avLst/>
          </a:prstGeom>
          <a:noFill/>
        </p:spPr>
        <p:txBody>
          <a:bodyPr wrap="square" rtlCol="0">
            <a:spAutoFit/>
          </a:bodyPr>
          <a:lstStyle/>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 이후의 아무 과정없이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layer</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쌓는 것은 큰 성과를 쌓지 못했다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Why?</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Gradient vanishing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ResNet</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(2015)</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residual connection(skip connection)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개념을 사용하여 본 문제를 해결하였다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사람 뉴런의</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pyramidal cell</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결합과 유사하다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155608" y="6433565"/>
            <a:ext cx="16522021" cy="369332"/>
          </a:xfrm>
          <a:prstGeom prst="rect">
            <a:avLst/>
          </a:prstGeom>
        </p:spPr>
        <p:txBody>
          <a:bodyPr wrap="square">
            <a:spAutoFit/>
          </a:bodyPr>
          <a:lstStyle/>
          <a:p>
            <a:r>
              <a:rPr lang="en" altLang="ko-Kore-KR" dirty="0"/>
              <a:t>He, </a:t>
            </a:r>
            <a:r>
              <a:rPr lang="en" altLang="ko-Kore-KR" dirty="0" err="1"/>
              <a:t>Kaiming</a:t>
            </a:r>
            <a:r>
              <a:rPr lang="en" altLang="ko-Kore-KR" dirty="0"/>
              <a:t>, et al. "Deep residual learning for image recognition." </a:t>
            </a:r>
            <a:r>
              <a:rPr lang="en" altLang="ko-Kore-KR" i="1" dirty="0"/>
              <a:t>Proceedings of the IEEE conference on computer vision and pattern recognition</a:t>
            </a:r>
            <a:r>
              <a:rPr lang="en" altLang="ko-Kore-KR" dirty="0"/>
              <a:t>. 2016.</a:t>
            </a:r>
            <a:endParaRPr lang="ko-Kore-KR" altLang="en-US" dirty="0"/>
          </a:p>
        </p:txBody>
      </p:sp>
      <p:pic>
        <p:nvPicPr>
          <p:cNvPr id="6" name="그림 5">
            <a:extLst>
              <a:ext uri="{FF2B5EF4-FFF2-40B4-BE49-F238E27FC236}">
                <a16:creationId xmlns:a16="http://schemas.microsoft.com/office/drawing/2014/main" id="{42488F91-8219-2A47-AFEF-4C4EC90192AA}"/>
              </a:ext>
            </a:extLst>
          </p:cNvPr>
          <p:cNvPicPr>
            <a:picLocks noChangeAspect="1"/>
          </p:cNvPicPr>
          <p:nvPr/>
        </p:nvPicPr>
        <p:blipFill>
          <a:blip r:embed="rId4"/>
          <a:stretch>
            <a:fillRect/>
          </a:stretch>
        </p:blipFill>
        <p:spPr>
          <a:xfrm>
            <a:off x="2059893" y="7137169"/>
            <a:ext cx="7525544" cy="5671652"/>
          </a:xfrm>
          <a:prstGeom prst="rect">
            <a:avLst/>
          </a:prstGeom>
        </p:spPr>
      </p:pic>
      <p:sp>
        <p:nvSpPr>
          <p:cNvPr id="8" name="직사각형 7">
            <a:extLst>
              <a:ext uri="{FF2B5EF4-FFF2-40B4-BE49-F238E27FC236}">
                <a16:creationId xmlns:a16="http://schemas.microsoft.com/office/drawing/2014/main" id="{5D377018-94C2-A440-8A8D-20998722A19E}"/>
              </a:ext>
            </a:extLst>
          </p:cNvPr>
          <p:cNvSpPr/>
          <p:nvPr/>
        </p:nvSpPr>
        <p:spPr>
          <a:xfrm>
            <a:off x="669808" y="12996000"/>
            <a:ext cx="10308207" cy="369332"/>
          </a:xfrm>
          <a:prstGeom prst="rect">
            <a:avLst/>
          </a:prstGeom>
        </p:spPr>
        <p:txBody>
          <a:bodyPr wrap="none">
            <a:spAutoFit/>
          </a:bodyPr>
          <a:lstStyle/>
          <a:p>
            <a:r>
              <a:rPr lang="en" altLang="ko-Kore-KR" dirty="0">
                <a:solidFill>
                  <a:srgbClr val="222222"/>
                </a:solidFill>
                <a:latin typeface="Arial" panose="020B0604020202020204" pitchFamily="34" charset="0"/>
              </a:rPr>
              <a:t>Image is from Zhang, Aston, et al. "Dive into deep learning."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arXiv:2106.11342</a:t>
            </a:r>
            <a:r>
              <a:rPr lang="en" altLang="ko-Kore-KR" dirty="0">
                <a:solidFill>
                  <a:srgbClr val="222222"/>
                </a:solidFill>
                <a:latin typeface="Arial" panose="020B0604020202020204" pitchFamily="34" charset="0"/>
              </a:rPr>
              <a:t> (2021).</a:t>
            </a:r>
            <a:endParaRPr lang="ko-Kore-KR" altLang="en-US" dirty="0"/>
          </a:p>
        </p:txBody>
      </p:sp>
      <p:pic>
        <p:nvPicPr>
          <p:cNvPr id="50185" name="Picture 9" descr="Pyramidal cell - Wikipedia">
            <a:extLst>
              <a:ext uri="{FF2B5EF4-FFF2-40B4-BE49-F238E27FC236}">
                <a16:creationId xmlns:a16="http://schemas.microsoft.com/office/drawing/2014/main" id="{8DFE0E88-F29E-F64F-A183-D76F1364D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7849" y="7166718"/>
            <a:ext cx="2499499" cy="508898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9BF493B7-9BF5-BB4B-A814-268A268B3440}"/>
              </a:ext>
            </a:extLst>
          </p:cNvPr>
          <p:cNvSpPr/>
          <p:nvPr/>
        </p:nvSpPr>
        <p:spPr>
          <a:xfrm>
            <a:off x="11556097" y="12963096"/>
            <a:ext cx="4383829" cy="369332"/>
          </a:xfrm>
          <a:prstGeom prst="rect">
            <a:avLst/>
          </a:prstGeom>
        </p:spPr>
        <p:txBody>
          <a:bodyPr wrap="none">
            <a:spAutoFit/>
          </a:bodyPr>
          <a:lstStyle/>
          <a:p>
            <a:r>
              <a:rPr lang="ko-Kore-KR" altLang="en-US" dirty="0"/>
              <a:t>https://en.wikipedia.org/wiki/Pyramidal_cell</a:t>
            </a:r>
          </a:p>
        </p:txBody>
      </p:sp>
    </p:spTree>
    <p:extLst>
      <p:ext uri="{BB962C8B-B14F-4D97-AF65-F5344CB8AC3E}">
        <p14:creationId xmlns:p14="http://schemas.microsoft.com/office/powerpoint/2010/main" val="2362382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ResNet</a:t>
            </a:r>
            <a:r>
              <a:rPr lang="en-US" altLang="ko-Kore-KR" b="1" dirty="0">
                <a:sym typeface="Wingdings" pitchFamily="2" charset="2"/>
              </a:rPr>
              <a:t> (2015)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059893" y="3292750"/>
            <a:ext cx="17836245" cy="707886"/>
          </a:xfrm>
          <a:prstGeom prst="rect">
            <a:avLst/>
          </a:prstGeom>
          <a:noFill/>
        </p:spPr>
        <p:txBody>
          <a:bodyPr wrap="square" rtlCol="0">
            <a:spAutoFit/>
          </a:bodyPr>
          <a:lstStyle/>
          <a:p>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왜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Residual Connection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은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gradient vanishing</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에도 괜찮을까</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930194" y="13223829"/>
            <a:ext cx="16522021" cy="369332"/>
          </a:xfrm>
          <a:prstGeom prst="rect">
            <a:avLst/>
          </a:prstGeom>
        </p:spPr>
        <p:txBody>
          <a:bodyPr wrap="square">
            <a:spAutoFit/>
          </a:bodyPr>
          <a:lstStyle/>
          <a:p>
            <a:r>
              <a:rPr lang="en" altLang="ko-Kore-KR" dirty="0"/>
              <a:t>He, </a:t>
            </a:r>
            <a:r>
              <a:rPr lang="en" altLang="ko-Kore-KR" dirty="0" err="1"/>
              <a:t>Kaiming</a:t>
            </a:r>
            <a:r>
              <a:rPr lang="en" altLang="ko-Kore-KR" dirty="0"/>
              <a:t>, et al. "Deep residual learning for image recognition." </a:t>
            </a:r>
            <a:r>
              <a:rPr lang="en" altLang="ko-Kore-KR" i="1" dirty="0"/>
              <a:t>Proceedings of the IEEE conference on computer vision and pattern recognition</a:t>
            </a:r>
            <a:r>
              <a:rPr lang="en" altLang="ko-Kore-KR" dirty="0"/>
              <a:t>. 2016.</a:t>
            </a:r>
            <a:endParaRPr lang="ko-Kore-KR" altLang="en-US" dirty="0"/>
          </a:p>
        </p:txBody>
      </p:sp>
      <p:pic>
        <p:nvPicPr>
          <p:cNvPr id="6" name="그림 5">
            <a:extLst>
              <a:ext uri="{FF2B5EF4-FFF2-40B4-BE49-F238E27FC236}">
                <a16:creationId xmlns:a16="http://schemas.microsoft.com/office/drawing/2014/main" id="{42488F91-8219-2A47-AFEF-4C4EC90192AA}"/>
              </a:ext>
            </a:extLst>
          </p:cNvPr>
          <p:cNvPicPr>
            <a:picLocks noChangeAspect="1"/>
          </p:cNvPicPr>
          <p:nvPr/>
        </p:nvPicPr>
        <p:blipFill>
          <a:blip r:embed="rId4"/>
          <a:stretch>
            <a:fillRect/>
          </a:stretch>
        </p:blipFill>
        <p:spPr>
          <a:xfrm>
            <a:off x="2248383" y="4022174"/>
            <a:ext cx="7525544" cy="5671652"/>
          </a:xfrm>
          <a:prstGeom prst="rect">
            <a:avLst/>
          </a:prstGeom>
        </p:spPr>
      </p:pic>
      <p:sp>
        <p:nvSpPr>
          <p:cNvPr id="8" name="직사각형 7">
            <a:extLst>
              <a:ext uri="{FF2B5EF4-FFF2-40B4-BE49-F238E27FC236}">
                <a16:creationId xmlns:a16="http://schemas.microsoft.com/office/drawing/2014/main" id="{5D377018-94C2-A440-8A8D-20998722A19E}"/>
              </a:ext>
            </a:extLst>
          </p:cNvPr>
          <p:cNvSpPr/>
          <p:nvPr/>
        </p:nvSpPr>
        <p:spPr>
          <a:xfrm>
            <a:off x="1438273" y="9869160"/>
            <a:ext cx="10308207" cy="369332"/>
          </a:xfrm>
          <a:prstGeom prst="rect">
            <a:avLst/>
          </a:prstGeom>
        </p:spPr>
        <p:txBody>
          <a:bodyPr wrap="none">
            <a:spAutoFit/>
          </a:bodyPr>
          <a:lstStyle/>
          <a:p>
            <a:r>
              <a:rPr lang="en" altLang="ko-Kore-KR" dirty="0">
                <a:solidFill>
                  <a:srgbClr val="222222"/>
                </a:solidFill>
                <a:latin typeface="Arial" panose="020B0604020202020204" pitchFamily="34" charset="0"/>
              </a:rPr>
              <a:t>Image is from Zhang, Aston, et al. "Dive into deep learning."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arXiv:2106.11342</a:t>
            </a:r>
            <a:r>
              <a:rPr lang="en" altLang="ko-Kore-KR" dirty="0">
                <a:solidFill>
                  <a:srgbClr val="222222"/>
                </a:solidFill>
                <a:latin typeface="Arial" panose="020B0604020202020204" pitchFamily="34" charset="0"/>
              </a:rPr>
              <a:t> (2021).</a:t>
            </a:r>
            <a:endParaRPr lang="ko-Kore-KR" alt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B40065-BE11-9D43-ABDB-82DE6D0AAA17}"/>
                  </a:ext>
                </a:extLst>
              </p:cNvPr>
              <p:cNvSpPr txBox="1"/>
              <p:nvPr/>
            </p:nvSpPr>
            <p:spPr>
              <a:xfrm>
                <a:off x="10600542" y="4252144"/>
                <a:ext cx="9612311" cy="10698698"/>
              </a:xfrm>
              <a:prstGeom prst="rect">
                <a:avLst/>
              </a:prstGeom>
              <a:noFill/>
            </p:spPr>
            <p:txBody>
              <a:bodyPr wrap="none" rtlCol="0">
                <a:spAutoFit/>
              </a:bodyPr>
              <a:lstStyle/>
              <a:p>
                <a14:m>
                  <m:oMath xmlns:m="http://schemas.openxmlformats.org/officeDocument/2006/math">
                    <m:r>
                      <a:rPr kumimoji="1" lang="en-US" altLang="ko-Kore-KR" sz="3600" b="0" i="1" smtClean="0">
                        <a:solidFill>
                          <a:srgbClr val="53585F"/>
                        </a:solidFill>
                        <a:latin typeface="Cambria Math" panose="02040503050406030204" pitchFamily="18" charset="0"/>
                        <a:ea typeface="Cambria Math" panose="02040503050406030204" pitchFamily="18" charset="0"/>
                      </a:rPr>
                      <m:t>𝑙</m:t>
                    </m:r>
                  </m:oMath>
                </a14:m>
                <a:r>
                  <a:rPr kumimoji="1" lang="en-US" altLang="ko-Kore-KR" sz="3600" i="1" dirty="0">
                    <a:solidFill>
                      <a:srgbClr val="53585F"/>
                    </a:solidFill>
                    <a:latin typeface="Spoqa Han Sans Neo Bold" panose="020B0500000000000000" pitchFamily="34" charset="-128"/>
                    <a:ea typeface="Spoqa Han Sans Neo Bold"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번째 있는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original block</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연산을 </a:t>
                </a:r>
                <a14:m>
                  <m:oMath xmlns:m="http://schemas.openxmlformats.org/officeDocument/2006/math">
                    <m:r>
                      <m:rPr>
                        <m:sty m:val="p"/>
                      </m:rPr>
                      <a:rPr kumimoji="1" lang="en-US" altLang="ko-Kore-KR" sz="3600" b="0" i="0" smtClean="0">
                        <a:solidFill>
                          <a:srgbClr val="53585F"/>
                        </a:solidFill>
                        <a:latin typeface="Cambria Math" panose="02040503050406030204" pitchFamily="18" charset="0"/>
                        <a:ea typeface="Spoqa Han Sans Neo Bold" panose="020B0500000000000000" pitchFamily="34" charset="-128"/>
                      </a:rPr>
                      <m:t>f</m:t>
                    </m:r>
                    <m:r>
                      <a:rPr kumimoji="1" lang="en-US" altLang="ko-Kore-KR" sz="3600" b="0" i="0" smtClean="0">
                        <a:solidFill>
                          <a:srgbClr val="53585F"/>
                        </a:solidFill>
                        <a:latin typeface="Cambria Math" panose="02040503050406030204" pitchFamily="18" charset="0"/>
                        <a:ea typeface="Spoqa Han Sans Neo Bold" panose="020B0500000000000000" pitchFamily="34" charset="-128"/>
                      </a:rPr>
                      <m:t>(</m:t>
                    </m:r>
                    <m:r>
                      <m:rPr>
                        <m:sty m:val="p"/>
                      </m:rPr>
                      <a:rPr kumimoji="1" lang="en-US" altLang="ko-Kore-KR" sz="3600" b="0" i="0" smtClean="0">
                        <a:solidFill>
                          <a:srgbClr val="53585F"/>
                        </a:solidFill>
                        <a:latin typeface="Cambria Math" panose="02040503050406030204" pitchFamily="18" charset="0"/>
                        <a:ea typeface="Spoqa Han Sans Neo Bold" panose="020B0500000000000000" pitchFamily="34" charset="-128"/>
                      </a:rPr>
                      <m:t>x</m:t>
                    </m:r>
                    <m:r>
                      <a:rPr kumimoji="1" lang="en-US" altLang="ko-Kore-KR" sz="3600" b="0" i="0" smtClean="0">
                        <a:solidFill>
                          <a:srgbClr val="53585F"/>
                        </a:solidFill>
                        <a:latin typeface="Cambria Math" panose="02040503050406030204" pitchFamily="18" charset="0"/>
                        <a:ea typeface="Spoqa Han Sans Neo Bold" panose="020B0500000000000000" pitchFamily="34" charset="-128"/>
                      </a:rPr>
                      <m:t>)</m:t>
                    </m:r>
                  </m:oMath>
                </a14:m>
                <a:r>
                  <a:rPr kumimoji="1" lang="ko-Kore-KR" altLang="en-US" sz="3600" dirty="0">
                    <a:solidFill>
                      <a:srgbClr val="53585F"/>
                    </a:solidFill>
                    <a:latin typeface="Spoqa Han Sans Neo" panose="020B0500000000000000" pitchFamily="34" charset="-128"/>
                    <a:ea typeface="Spoqa Han Sans Neo" panose="020B0500000000000000" pitchFamily="34" charset="-128"/>
                  </a:rPr>
                  <a:t>라 하고</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p>
              <a:p>
                <a:r>
                  <a:rPr kumimoji="1" lang="en-US" altLang="ko-KR" sz="3600" dirty="0">
                    <a:solidFill>
                      <a:srgbClr val="53585F"/>
                    </a:solidFill>
                    <a:latin typeface="Spoqa Han Sans Neo" panose="020B0500000000000000" pitchFamily="34" charset="-128"/>
                    <a:ea typeface="Spoqa Han Sans Neo" panose="020B0500000000000000" pitchFamily="34" charset="-128"/>
                  </a:rPr>
                  <a:t>s</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kip connection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연산을 </a:t>
                </a:r>
                <a14:m>
                  <m:oMath xmlns:m="http://schemas.openxmlformats.org/officeDocument/2006/math">
                    <m:r>
                      <m:rPr>
                        <m:sty m:val="p"/>
                      </m:rPr>
                      <a:rPr kumimoji="1" lang="en-US" altLang="ko-Kore-KR" sz="3600" b="0" i="0" smtClean="0">
                        <a:solidFill>
                          <a:srgbClr val="53585F"/>
                        </a:solidFill>
                        <a:latin typeface="Cambria Math" panose="02040503050406030204" pitchFamily="18" charset="0"/>
                        <a:ea typeface="Spoqa Han Sans Neo Bold" panose="020B0500000000000000" pitchFamily="34" charset="-128"/>
                      </a:rPr>
                      <m:t>h</m:t>
                    </m:r>
                    <m:r>
                      <a:rPr kumimoji="1" lang="en-US" altLang="ko-Kore-KR" sz="3600" b="0" i="0" smtClean="0">
                        <a:solidFill>
                          <a:srgbClr val="53585F"/>
                        </a:solidFill>
                        <a:latin typeface="Cambria Math" panose="02040503050406030204" pitchFamily="18" charset="0"/>
                        <a:ea typeface="Spoqa Han Sans Neo Bold" panose="020B0500000000000000" pitchFamily="34" charset="-128"/>
                      </a:rPr>
                      <m:t>(</m:t>
                    </m:r>
                    <m:r>
                      <m:rPr>
                        <m:sty m:val="p"/>
                      </m:rPr>
                      <a:rPr kumimoji="1" lang="en-US" altLang="ko-Kore-KR" sz="3600" b="0" i="0" smtClean="0">
                        <a:solidFill>
                          <a:srgbClr val="53585F"/>
                        </a:solidFill>
                        <a:latin typeface="Cambria Math" panose="02040503050406030204" pitchFamily="18" charset="0"/>
                        <a:ea typeface="Spoqa Han Sans Neo Bold" panose="020B0500000000000000" pitchFamily="34" charset="-128"/>
                      </a:rPr>
                      <m:t>x</m:t>
                    </m:r>
                    <m:r>
                      <a:rPr kumimoji="1" lang="en-US" altLang="ko-Kore-KR" sz="3600" b="0" i="0" smtClean="0">
                        <a:solidFill>
                          <a:srgbClr val="53585F"/>
                        </a:solidFill>
                        <a:latin typeface="Cambria Math" panose="02040503050406030204" pitchFamily="18" charset="0"/>
                        <a:ea typeface="Spoqa Han Sans Neo Bold" panose="020B0500000000000000" pitchFamily="34" charset="-128"/>
                      </a:rPr>
                      <m:t>)</m:t>
                    </m:r>
                  </m:oMath>
                </a14:m>
                <a:r>
                  <a:rPr kumimoji="1" lang="ko-Kore-KR" altLang="en-US" sz="3600" dirty="0">
                    <a:solidFill>
                      <a:srgbClr val="53585F"/>
                    </a:solidFill>
                    <a:latin typeface="Spoqa Han Sans Neo" panose="020B0500000000000000" pitchFamily="34" charset="-128"/>
                    <a:ea typeface="Spoqa Han Sans Neo" panose="020B0500000000000000" pitchFamily="34" charset="-128"/>
                  </a:rPr>
                  <a:t>라고 하자</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600" dirty="0">
                    <a:solidFill>
                      <a:srgbClr val="53585F"/>
                    </a:solidFill>
                    <a:latin typeface="Spoqa Han Sans Neo" panose="020B0500000000000000" pitchFamily="34" charset="-128"/>
                    <a:ea typeface="Spoqa Han Sans Neo" panose="020B0500000000000000" pitchFamily="34" charset="-128"/>
                  </a:rPr>
                  <a:t>만약 </a:t>
                </a:r>
                <a14:m>
                  <m:oMath xmlns:m="http://schemas.openxmlformats.org/officeDocument/2006/math">
                    <m:r>
                      <m:rPr>
                        <m:sty m:val="p"/>
                      </m:rPr>
                      <a:rPr kumimoji="1" lang="en-US" altLang="ko-Kore-KR" sz="3600" b="0" i="0">
                        <a:solidFill>
                          <a:srgbClr val="53585F"/>
                        </a:solidFill>
                        <a:latin typeface="Cambria Math" panose="02040503050406030204" pitchFamily="18" charset="0"/>
                        <a:ea typeface="Spoqa Han Sans Neo Bold" panose="020B0500000000000000" pitchFamily="34" charset="-128"/>
                      </a:rPr>
                      <m:t>h</m:t>
                    </m:r>
                    <m:d>
                      <m:d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dPr>
                      <m:e>
                        <m:r>
                          <m:rPr>
                            <m:sty m:val="p"/>
                          </m:rPr>
                          <a:rPr kumimoji="1" lang="en-US" altLang="ko-Kore-KR" sz="3600" b="0" i="0">
                            <a:solidFill>
                              <a:srgbClr val="53585F"/>
                            </a:solidFill>
                            <a:latin typeface="Cambria Math" panose="02040503050406030204" pitchFamily="18" charset="0"/>
                            <a:ea typeface="Spoqa Han Sans Neo Bold" panose="020B0500000000000000" pitchFamily="34" charset="-128"/>
                          </a:rPr>
                          <m:t>x</m:t>
                        </m:r>
                      </m:e>
                    </m:d>
                    <m:r>
                      <a:rPr kumimoji="1" lang="en-US" altLang="ko-KR" sz="3600" b="0" i="0" smtClean="0">
                        <a:solidFill>
                          <a:srgbClr val="53585F"/>
                        </a:solidFill>
                        <a:latin typeface="Cambria Math" panose="02040503050406030204" pitchFamily="18" charset="0"/>
                        <a:ea typeface="Spoqa Han Sans Neo Bold" panose="020B0500000000000000" pitchFamily="34" charset="-128"/>
                      </a:rPr>
                      <m:t>=</m:t>
                    </m:r>
                    <m:r>
                      <m:rPr>
                        <m:sty m:val="p"/>
                      </m:rPr>
                      <a:rPr kumimoji="1" lang="en-US" altLang="ko-KR" sz="3600" b="0" i="0" smtClean="0">
                        <a:solidFill>
                          <a:srgbClr val="53585F"/>
                        </a:solidFill>
                        <a:latin typeface="Cambria Math" panose="02040503050406030204" pitchFamily="18" charset="0"/>
                        <a:ea typeface="Spoqa Han Sans Neo Bold" panose="020B0500000000000000" pitchFamily="34" charset="-128"/>
                      </a:rPr>
                      <m:t>x</m:t>
                    </m:r>
                  </m:oMath>
                </a14:m>
                <a:r>
                  <a:rPr kumimoji="1" lang="ko-Kore-KR" altLang="en-US" sz="3600" dirty="0">
                    <a:solidFill>
                      <a:srgbClr val="53585F"/>
                    </a:solidFill>
                    <a:latin typeface="Spoqa Han Sans Neo" panose="020B0500000000000000" pitchFamily="34" charset="-128"/>
                    <a:ea typeface="Spoqa Han Sans Neo" panose="020B0500000000000000" pitchFamily="34" charset="-128"/>
                  </a:rPr>
                  <a:t>로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identical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하다면</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p>
              <a:p>
                <a:pPr/>
                <a14:m>
                  <m:oMathPara xmlns:m="http://schemas.openxmlformats.org/officeDocument/2006/math">
                    <m:oMathParaPr>
                      <m:jc m:val="centerGroup"/>
                    </m:oMathParaPr>
                    <m:oMath xmlns:m="http://schemas.openxmlformats.org/officeDocument/2006/math">
                      <m:sSub>
                        <m:sSubPr>
                          <m:ctrlPr>
                            <a:rPr kumimoji="1" lang="en-US" altLang="ko-Kore-KR" sz="3600" i="1" smtClean="0">
                              <a:solidFill>
                                <a:srgbClr val="53585F"/>
                              </a:solidFill>
                              <a:latin typeface="Cambria Math" panose="02040503050406030204" pitchFamily="18" charset="0"/>
                              <a:ea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ea typeface="Cambria Math" panose="02040503050406030204" pitchFamily="18" charset="0"/>
                            </a:rPr>
                            <m:t>𝑥</m:t>
                          </m:r>
                        </m:e>
                        <m:sub>
                          <m:r>
                            <a:rPr kumimoji="1" lang="en-US" altLang="ko-Kore-KR" sz="3600" b="0" i="1" smtClean="0">
                              <a:solidFill>
                                <a:srgbClr val="53585F"/>
                              </a:solidFill>
                              <a:latin typeface="Cambria Math" panose="02040503050406030204" pitchFamily="18" charset="0"/>
                              <a:ea typeface="Cambria Math" panose="02040503050406030204" pitchFamily="18" charset="0"/>
                            </a:rPr>
                            <m:t>𝑙</m:t>
                          </m:r>
                          <m:r>
                            <a:rPr kumimoji="1" lang="en-US" altLang="ko-Kore-KR" sz="3600" b="0" i="1" smtClean="0">
                              <a:solidFill>
                                <a:srgbClr val="53585F"/>
                              </a:solidFill>
                              <a:latin typeface="Cambria Math" panose="02040503050406030204" pitchFamily="18" charset="0"/>
                              <a:ea typeface="Cambria Math" panose="02040503050406030204" pitchFamily="18" charset="0"/>
                            </a:rPr>
                            <m:t>+1</m:t>
                          </m:r>
                        </m:sub>
                      </m:sSub>
                      <m:r>
                        <a:rPr kumimoji="1" lang="en-US" altLang="ko-Kore-KR" sz="3600" b="0" i="1" smtClean="0">
                          <a:solidFill>
                            <a:srgbClr val="53585F"/>
                          </a:solidFill>
                          <a:latin typeface="Cambria Math" panose="02040503050406030204" pitchFamily="18" charset="0"/>
                          <a:ea typeface="Cambria Math" panose="02040503050406030204" pitchFamily="18" charset="0"/>
                        </a:rPr>
                        <m:t>=</m:t>
                      </m:r>
                      <m:sSub>
                        <m:sSubPr>
                          <m:ctrlPr>
                            <a:rPr kumimoji="1" lang="en-US" altLang="ko-Kore-KR" sz="3600" i="1" smtClean="0">
                              <a:solidFill>
                                <a:srgbClr val="53585F"/>
                              </a:solidFill>
                              <a:latin typeface="Cambria Math" panose="02040503050406030204" pitchFamily="18" charset="0"/>
                              <a:ea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ea typeface="Cambria Math" panose="02040503050406030204" pitchFamily="18" charset="0"/>
                            </a:rPr>
                            <m:t>𝑥</m:t>
                          </m:r>
                        </m:e>
                        <m:sub>
                          <m:r>
                            <a:rPr kumimoji="1" lang="en-US" altLang="ko-Kore-KR" sz="3600" b="0" i="1" smtClean="0">
                              <a:solidFill>
                                <a:srgbClr val="53585F"/>
                              </a:solidFill>
                              <a:latin typeface="Cambria Math" panose="02040503050406030204" pitchFamily="18" charset="0"/>
                              <a:ea typeface="Cambria Math" panose="02040503050406030204" pitchFamily="18" charset="0"/>
                            </a:rPr>
                            <m:t>𝑙</m:t>
                          </m:r>
                        </m:sub>
                      </m:sSub>
                      <m:r>
                        <a:rPr kumimoji="1" lang="en-US" altLang="ko-Kore-KR" sz="3600" b="0" i="1" smtClean="0">
                          <a:solidFill>
                            <a:srgbClr val="53585F"/>
                          </a:solidFill>
                          <a:latin typeface="Cambria Math" panose="02040503050406030204" pitchFamily="18" charset="0"/>
                          <a:ea typeface="Cambria Math" panose="02040503050406030204" pitchFamily="18" charset="0"/>
                        </a:rPr>
                        <m:t>+</m:t>
                      </m:r>
                      <m:r>
                        <a:rPr kumimoji="1" lang="en-US" altLang="ko-Kore-KR" sz="3600" b="0" i="1" smtClean="0">
                          <a:solidFill>
                            <a:srgbClr val="53585F"/>
                          </a:solidFill>
                          <a:latin typeface="Cambria Math" panose="02040503050406030204" pitchFamily="18" charset="0"/>
                          <a:ea typeface="Cambria Math" panose="02040503050406030204" pitchFamily="18" charset="0"/>
                        </a:rPr>
                        <m:t>𝑓</m:t>
                      </m:r>
                      <m:r>
                        <a:rPr kumimoji="1" lang="en-US" altLang="ko-Kore-KR" sz="3600" b="0" i="1" smtClean="0">
                          <a:solidFill>
                            <a:srgbClr val="53585F"/>
                          </a:solidFill>
                          <a:latin typeface="Cambria Math" panose="02040503050406030204" pitchFamily="18" charset="0"/>
                          <a:ea typeface="Cambria Math" panose="02040503050406030204" pitchFamily="18" charset="0"/>
                        </a:rPr>
                        <m:t>(</m:t>
                      </m:r>
                      <m:sSub>
                        <m:sSubPr>
                          <m:ctrlPr>
                            <a:rPr kumimoji="1" lang="en-US" altLang="ko-Kore-KR" sz="3600" i="1" smtClean="0">
                              <a:solidFill>
                                <a:srgbClr val="53585F"/>
                              </a:solidFill>
                              <a:latin typeface="Cambria Math" panose="02040503050406030204" pitchFamily="18" charset="0"/>
                              <a:ea typeface="Cambria Math" panose="02040503050406030204" pitchFamily="18" charset="0"/>
                            </a:rPr>
                          </m:ctrlPr>
                        </m:sSubPr>
                        <m:e>
                          <m:r>
                            <a:rPr kumimoji="1" lang="en-US" altLang="ko-Kore-KR" sz="3600" b="0" i="1" smtClean="0">
                              <a:solidFill>
                                <a:srgbClr val="53585F"/>
                              </a:solidFill>
                              <a:latin typeface="Cambria Math" panose="02040503050406030204" pitchFamily="18" charset="0"/>
                              <a:ea typeface="Cambria Math" panose="02040503050406030204" pitchFamily="18" charset="0"/>
                            </a:rPr>
                            <m:t>𝑥</m:t>
                          </m:r>
                        </m:e>
                        <m:sub>
                          <m:r>
                            <a:rPr kumimoji="1" lang="en-US" altLang="ko-Kore-KR" sz="3600" b="0" i="1" smtClean="0">
                              <a:solidFill>
                                <a:srgbClr val="53585F"/>
                              </a:solidFill>
                              <a:latin typeface="Cambria Math" panose="02040503050406030204" pitchFamily="18" charset="0"/>
                              <a:ea typeface="Cambria Math" panose="02040503050406030204" pitchFamily="18" charset="0"/>
                            </a:rPr>
                            <m:t>𝑙</m:t>
                          </m:r>
                        </m:sub>
                      </m:sSub>
                      <m:r>
                        <a:rPr kumimoji="1" lang="en-US" altLang="ko-Kore-KR" sz="3600" b="0" i="1" smtClean="0">
                          <a:solidFill>
                            <a:srgbClr val="53585F"/>
                          </a:solidFill>
                          <a:latin typeface="Cambria Math" panose="02040503050406030204" pitchFamily="18" charset="0"/>
                          <a:ea typeface="Cambria Math" panose="02040503050406030204" pitchFamily="18" charset="0"/>
                        </a:rPr>
                        <m:t>)</m:t>
                      </m:r>
                    </m:oMath>
                  </m:oMathPara>
                </a14:m>
                <a:endParaRPr kumimoji="1" lang="en-US" altLang="ko-Kore-KR" sz="3600" i="1" dirty="0">
                  <a:solidFill>
                    <a:srgbClr val="53585F"/>
                  </a:solidFill>
                  <a:latin typeface="Spoqa Han Sans Neo Bold" panose="020B0500000000000000" pitchFamily="34" charset="-128"/>
                  <a:ea typeface="Spoqa Han Sans Neo Bold" panose="020B0500000000000000" pitchFamily="34" charset="-128"/>
                </a:endParaRPr>
              </a:p>
              <a:p>
                <a:pPr/>
                <a14:m>
                  <m:oMathPara xmlns:m="http://schemas.openxmlformats.org/officeDocument/2006/math">
                    <m:oMathParaPr>
                      <m:jc m:val="centerGroup"/>
                    </m:oMathParaPr>
                    <m:oMath xmlns:m="http://schemas.openxmlformats.org/officeDocument/2006/math">
                      <m:sSub>
                        <m:sSubPr>
                          <m:ctrlPr>
                            <a:rPr kumimoji="1" lang="en-US" altLang="ko-Kore-KR" sz="3600" i="1">
                              <a:solidFill>
                                <a:srgbClr val="53585F"/>
                              </a:solidFill>
                              <a:latin typeface="Cambria Math" panose="02040503050406030204" pitchFamily="18" charset="0"/>
                              <a:ea typeface="Cambria Math" panose="02040503050406030204" pitchFamily="18" charset="0"/>
                            </a:rPr>
                          </m:ctrlPr>
                        </m:sSubPr>
                        <m:e>
                          <m:r>
                            <a:rPr kumimoji="1" lang="en-US" altLang="ko-Kore-KR" sz="3600" b="0" i="1">
                              <a:solidFill>
                                <a:srgbClr val="53585F"/>
                              </a:solidFill>
                              <a:latin typeface="Cambria Math" panose="02040503050406030204" pitchFamily="18" charset="0"/>
                              <a:ea typeface="Cambria Math" panose="02040503050406030204" pitchFamily="18" charset="0"/>
                            </a:rPr>
                            <m:t>𝑥</m:t>
                          </m:r>
                        </m:e>
                        <m:sub>
                          <m:r>
                            <a:rPr kumimoji="1" lang="en-US" altLang="ko-Kore-KR" sz="3600" b="0" i="1">
                              <a:solidFill>
                                <a:srgbClr val="53585F"/>
                              </a:solidFill>
                              <a:latin typeface="Cambria Math" panose="02040503050406030204" pitchFamily="18" charset="0"/>
                              <a:ea typeface="Cambria Math" panose="02040503050406030204" pitchFamily="18" charset="0"/>
                            </a:rPr>
                            <m:t>𝑙</m:t>
                          </m:r>
                          <m:r>
                            <a:rPr kumimoji="1" lang="en-US" altLang="ko-Kore-KR" sz="3600" b="0" i="1">
                              <a:solidFill>
                                <a:srgbClr val="53585F"/>
                              </a:solidFill>
                              <a:latin typeface="Cambria Math" panose="02040503050406030204" pitchFamily="18" charset="0"/>
                              <a:ea typeface="Cambria Math" panose="02040503050406030204" pitchFamily="18" charset="0"/>
                            </a:rPr>
                            <m:t>+2</m:t>
                          </m:r>
                        </m:sub>
                      </m:sSub>
                      <m:r>
                        <a:rPr kumimoji="1" lang="en-US" altLang="ko-Kore-KR" sz="3600" b="0" i="1">
                          <a:solidFill>
                            <a:srgbClr val="53585F"/>
                          </a:solidFill>
                          <a:latin typeface="Cambria Math" panose="02040503050406030204" pitchFamily="18" charset="0"/>
                          <a:ea typeface="Cambria Math" panose="02040503050406030204" pitchFamily="18" charset="0"/>
                        </a:rPr>
                        <m:t>=</m:t>
                      </m:r>
                      <m:sSub>
                        <m:sSubPr>
                          <m:ctrlPr>
                            <a:rPr kumimoji="1" lang="en-US" altLang="ko-Kore-KR" sz="3600" i="1">
                              <a:solidFill>
                                <a:srgbClr val="53585F"/>
                              </a:solidFill>
                              <a:latin typeface="Cambria Math" panose="02040503050406030204" pitchFamily="18" charset="0"/>
                              <a:ea typeface="Cambria Math" panose="02040503050406030204" pitchFamily="18" charset="0"/>
                            </a:rPr>
                          </m:ctrlPr>
                        </m:sSubPr>
                        <m:e>
                          <m:r>
                            <a:rPr kumimoji="1" lang="en-US" altLang="ko-Kore-KR" sz="3600" b="0" i="1">
                              <a:solidFill>
                                <a:srgbClr val="53585F"/>
                              </a:solidFill>
                              <a:latin typeface="Cambria Math" panose="02040503050406030204" pitchFamily="18" charset="0"/>
                              <a:ea typeface="Cambria Math" panose="02040503050406030204" pitchFamily="18" charset="0"/>
                            </a:rPr>
                            <m:t>𝑥</m:t>
                          </m:r>
                        </m:e>
                        <m:sub>
                          <m:r>
                            <a:rPr kumimoji="1" lang="en-US" altLang="ko-Kore-KR" sz="3600" b="0" i="1">
                              <a:solidFill>
                                <a:srgbClr val="53585F"/>
                              </a:solidFill>
                              <a:latin typeface="Cambria Math" panose="02040503050406030204" pitchFamily="18" charset="0"/>
                              <a:ea typeface="Cambria Math" panose="02040503050406030204" pitchFamily="18" charset="0"/>
                            </a:rPr>
                            <m:t>𝑙</m:t>
                          </m:r>
                          <m:r>
                            <a:rPr kumimoji="1" lang="en-US" altLang="ko-KR" sz="3600" b="0" i="1" smtClean="0">
                              <a:solidFill>
                                <a:srgbClr val="53585F"/>
                              </a:solidFill>
                              <a:latin typeface="Cambria Math" panose="02040503050406030204" pitchFamily="18" charset="0"/>
                              <a:ea typeface="Cambria Math" panose="02040503050406030204" pitchFamily="18" charset="0"/>
                            </a:rPr>
                            <m:t>+1</m:t>
                          </m:r>
                        </m:sub>
                      </m:sSub>
                      <m:r>
                        <a:rPr kumimoji="1" lang="en-US" altLang="ko-Kore-KR" sz="3600" b="0" i="1">
                          <a:solidFill>
                            <a:srgbClr val="53585F"/>
                          </a:solidFill>
                          <a:latin typeface="Cambria Math" panose="02040503050406030204" pitchFamily="18" charset="0"/>
                          <a:ea typeface="Cambria Math" panose="02040503050406030204" pitchFamily="18" charset="0"/>
                        </a:rPr>
                        <m:t>+</m:t>
                      </m:r>
                      <m:r>
                        <a:rPr kumimoji="1" lang="en-US" altLang="ko-Kore-KR" sz="3600" b="0" i="1">
                          <a:solidFill>
                            <a:srgbClr val="53585F"/>
                          </a:solidFill>
                          <a:latin typeface="Cambria Math" panose="02040503050406030204" pitchFamily="18" charset="0"/>
                          <a:ea typeface="Cambria Math" panose="02040503050406030204" pitchFamily="18" charset="0"/>
                        </a:rPr>
                        <m:t>𝑓</m:t>
                      </m:r>
                      <m:d>
                        <m:dPr>
                          <m:ctrlPr>
                            <a:rPr kumimoji="1" lang="en-US" altLang="ko-Kore-KR" sz="3600" i="1">
                              <a:solidFill>
                                <a:srgbClr val="53585F"/>
                              </a:solidFill>
                              <a:latin typeface="Cambria Math" panose="02040503050406030204" pitchFamily="18" charset="0"/>
                              <a:ea typeface="Cambria Math" panose="02040503050406030204" pitchFamily="18" charset="0"/>
                            </a:rPr>
                          </m:ctrlPr>
                        </m:dPr>
                        <m:e>
                          <m:sSub>
                            <m:sSubPr>
                              <m:ctrlPr>
                                <a:rPr kumimoji="1" lang="en-US" altLang="ko-Kore-KR" sz="3600" i="1">
                                  <a:solidFill>
                                    <a:srgbClr val="53585F"/>
                                  </a:solidFill>
                                  <a:latin typeface="Cambria Math" panose="02040503050406030204" pitchFamily="18" charset="0"/>
                                  <a:ea typeface="Cambria Math" panose="02040503050406030204" pitchFamily="18" charset="0"/>
                                </a:rPr>
                              </m:ctrlPr>
                            </m:sSubPr>
                            <m:e>
                              <m:r>
                                <a:rPr kumimoji="1" lang="en-US" altLang="ko-Kore-KR" sz="3600" b="0" i="1">
                                  <a:solidFill>
                                    <a:srgbClr val="53585F"/>
                                  </a:solidFill>
                                  <a:latin typeface="Cambria Math" panose="02040503050406030204" pitchFamily="18" charset="0"/>
                                  <a:ea typeface="Cambria Math" panose="02040503050406030204" pitchFamily="18" charset="0"/>
                                </a:rPr>
                                <m:t>𝑥</m:t>
                              </m:r>
                            </m:e>
                            <m:sub>
                              <m:r>
                                <a:rPr kumimoji="1" lang="en-US" altLang="ko-Kore-KR" sz="3600" b="0" i="1">
                                  <a:solidFill>
                                    <a:srgbClr val="53585F"/>
                                  </a:solidFill>
                                  <a:latin typeface="Cambria Math" panose="02040503050406030204" pitchFamily="18" charset="0"/>
                                  <a:ea typeface="Cambria Math" panose="02040503050406030204" pitchFamily="18" charset="0"/>
                                </a:rPr>
                                <m:t>𝑙</m:t>
                              </m:r>
                              <m:r>
                                <a:rPr kumimoji="1" lang="en-US" altLang="ko-KR" sz="3600" b="0" i="1" smtClean="0">
                                  <a:solidFill>
                                    <a:srgbClr val="53585F"/>
                                  </a:solidFill>
                                  <a:latin typeface="Cambria Math" panose="02040503050406030204" pitchFamily="18" charset="0"/>
                                  <a:ea typeface="Cambria Math" panose="02040503050406030204" pitchFamily="18" charset="0"/>
                                </a:rPr>
                                <m:t>+1</m:t>
                              </m:r>
                            </m:sub>
                          </m:sSub>
                        </m:e>
                      </m:d>
                      <m:r>
                        <a:rPr kumimoji="1" lang="en-US" altLang="ko-KR" sz="3600" b="0" i="1" smtClean="0">
                          <a:solidFill>
                            <a:srgbClr val="53585F"/>
                          </a:solidFill>
                          <a:latin typeface="Cambria Math" panose="02040503050406030204" pitchFamily="18" charset="0"/>
                          <a:ea typeface="Cambria Math" panose="02040503050406030204" pitchFamily="18" charset="0"/>
                        </a:rPr>
                        <m:t>=</m:t>
                      </m:r>
                      <m:sSub>
                        <m:sSubPr>
                          <m:ctrlPr>
                            <a:rPr kumimoji="1" lang="en-US" altLang="ko-KR" sz="3600" i="1" smtClean="0">
                              <a:solidFill>
                                <a:srgbClr val="53585F"/>
                              </a:solidFill>
                              <a:latin typeface="Cambria Math" panose="02040503050406030204" pitchFamily="18" charset="0"/>
                              <a:ea typeface="Cambria Math" panose="02040503050406030204" pitchFamily="18" charset="0"/>
                            </a:rPr>
                          </m:ctrlPr>
                        </m:sSubPr>
                        <m:e>
                          <m:r>
                            <a:rPr kumimoji="1" lang="en-US" altLang="ko-KR" sz="3600" b="0" i="1" smtClean="0">
                              <a:solidFill>
                                <a:srgbClr val="53585F"/>
                              </a:solidFill>
                              <a:latin typeface="Cambria Math" panose="02040503050406030204" pitchFamily="18" charset="0"/>
                              <a:ea typeface="Cambria Math" panose="02040503050406030204" pitchFamily="18" charset="0"/>
                            </a:rPr>
                            <m:t>𝑥</m:t>
                          </m:r>
                        </m:e>
                        <m:sub>
                          <m:r>
                            <a:rPr kumimoji="1" lang="en-US" altLang="ko-KR" sz="3600" b="0" i="1" smtClean="0">
                              <a:solidFill>
                                <a:srgbClr val="53585F"/>
                              </a:solidFill>
                              <a:latin typeface="Cambria Math" panose="02040503050406030204" pitchFamily="18" charset="0"/>
                              <a:ea typeface="Cambria Math" panose="02040503050406030204" pitchFamily="18" charset="0"/>
                            </a:rPr>
                            <m:t>𝑙</m:t>
                          </m:r>
                        </m:sub>
                      </m:sSub>
                      <m:r>
                        <a:rPr kumimoji="1" lang="en-US" altLang="ko-KR" sz="3600" b="0" i="1" smtClean="0">
                          <a:solidFill>
                            <a:srgbClr val="53585F"/>
                          </a:solidFill>
                          <a:latin typeface="Cambria Math" panose="02040503050406030204" pitchFamily="18" charset="0"/>
                          <a:ea typeface="Cambria Math" panose="02040503050406030204" pitchFamily="18" charset="0"/>
                        </a:rPr>
                        <m:t>+</m:t>
                      </m:r>
                      <m:r>
                        <a:rPr kumimoji="1" lang="en-US" altLang="ko-KR" sz="3600" b="0" i="1" smtClean="0">
                          <a:solidFill>
                            <a:srgbClr val="53585F"/>
                          </a:solidFill>
                          <a:latin typeface="Cambria Math" panose="02040503050406030204" pitchFamily="18" charset="0"/>
                          <a:ea typeface="Cambria Math" panose="02040503050406030204" pitchFamily="18" charset="0"/>
                        </a:rPr>
                        <m:t>𝑓</m:t>
                      </m:r>
                      <m:d>
                        <m:dPr>
                          <m:ctrlPr>
                            <a:rPr kumimoji="1" lang="en-US" altLang="ko-KR" sz="3600" b="0" i="1" smtClean="0">
                              <a:solidFill>
                                <a:srgbClr val="53585F"/>
                              </a:solidFill>
                              <a:latin typeface="Cambria Math" panose="02040503050406030204" pitchFamily="18" charset="0"/>
                              <a:ea typeface="Cambria Math" panose="02040503050406030204" pitchFamily="18" charset="0"/>
                            </a:rPr>
                          </m:ctrlPr>
                        </m:dPr>
                        <m:e>
                          <m:sSub>
                            <m:sSubPr>
                              <m:ctrlPr>
                                <a:rPr kumimoji="1" lang="en-US" altLang="ko-KR" sz="3600" b="0" i="1" smtClean="0">
                                  <a:solidFill>
                                    <a:srgbClr val="53585F"/>
                                  </a:solidFill>
                                  <a:latin typeface="Cambria Math" panose="02040503050406030204" pitchFamily="18" charset="0"/>
                                  <a:ea typeface="Cambria Math" panose="02040503050406030204" pitchFamily="18" charset="0"/>
                                </a:rPr>
                              </m:ctrlPr>
                            </m:sSubPr>
                            <m:e>
                              <m:r>
                                <a:rPr kumimoji="1" lang="en-US" altLang="ko-KR" sz="3600" b="0" i="1" smtClean="0">
                                  <a:solidFill>
                                    <a:srgbClr val="53585F"/>
                                  </a:solidFill>
                                  <a:latin typeface="Cambria Math" panose="02040503050406030204" pitchFamily="18" charset="0"/>
                                  <a:ea typeface="Cambria Math" panose="02040503050406030204" pitchFamily="18" charset="0"/>
                                </a:rPr>
                                <m:t>𝑥</m:t>
                              </m:r>
                            </m:e>
                            <m:sub>
                              <m:r>
                                <a:rPr kumimoji="1" lang="en-US" altLang="ko-KR" sz="3600" b="0" i="1" smtClean="0">
                                  <a:solidFill>
                                    <a:srgbClr val="53585F"/>
                                  </a:solidFill>
                                  <a:latin typeface="Cambria Math" panose="02040503050406030204" pitchFamily="18" charset="0"/>
                                  <a:ea typeface="Cambria Math" panose="02040503050406030204" pitchFamily="18" charset="0"/>
                                </a:rPr>
                                <m:t>1</m:t>
                              </m:r>
                            </m:sub>
                          </m:sSub>
                        </m:e>
                      </m:d>
                      <m:r>
                        <a:rPr kumimoji="1" lang="en-US" altLang="ko-KR" sz="3600" b="0" i="1" smtClean="0">
                          <a:solidFill>
                            <a:srgbClr val="53585F"/>
                          </a:solidFill>
                          <a:latin typeface="Cambria Math" panose="02040503050406030204" pitchFamily="18" charset="0"/>
                          <a:ea typeface="Cambria Math" panose="02040503050406030204" pitchFamily="18" charset="0"/>
                        </a:rPr>
                        <m:t>+</m:t>
                      </m:r>
                      <m:r>
                        <a:rPr kumimoji="1" lang="en-US" altLang="ko-KR" sz="3600" b="0" i="1" smtClean="0">
                          <a:solidFill>
                            <a:srgbClr val="53585F"/>
                          </a:solidFill>
                          <a:latin typeface="Cambria Math" panose="02040503050406030204" pitchFamily="18" charset="0"/>
                          <a:ea typeface="Cambria Math" panose="02040503050406030204" pitchFamily="18" charset="0"/>
                        </a:rPr>
                        <m:t>𝑓</m:t>
                      </m:r>
                      <m:r>
                        <a:rPr kumimoji="1" lang="en-US" altLang="ko-KR" sz="3600" b="0" i="1" smtClean="0">
                          <a:solidFill>
                            <a:srgbClr val="53585F"/>
                          </a:solidFill>
                          <a:latin typeface="Cambria Math" panose="02040503050406030204" pitchFamily="18" charset="0"/>
                          <a:ea typeface="Cambria Math" panose="02040503050406030204" pitchFamily="18" charset="0"/>
                        </a:rPr>
                        <m:t>(</m:t>
                      </m:r>
                      <m:sSub>
                        <m:sSubPr>
                          <m:ctrlPr>
                            <a:rPr kumimoji="1" lang="en-US" altLang="ko-KR" sz="3600" b="0" i="1" smtClean="0">
                              <a:solidFill>
                                <a:srgbClr val="53585F"/>
                              </a:solidFill>
                              <a:latin typeface="Cambria Math" panose="02040503050406030204" pitchFamily="18" charset="0"/>
                              <a:ea typeface="Cambria Math" panose="02040503050406030204" pitchFamily="18" charset="0"/>
                            </a:rPr>
                          </m:ctrlPr>
                        </m:sSubPr>
                        <m:e>
                          <m:r>
                            <a:rPr kumimoji="1" lang="en-US" altLang="ko-KR" sz="3600" b="0" i="1" smtClean="0">
                              <a:solidFill>
                                <a:srgbClr val="53585F"/>
                              </a:solidFill>
                              <a:latin typeface="Cambria Math" panose="02040503050406030204" pitchFamily="18" charset="0"/>
                              <a:ea typeface="Cambria Math" panose="02040503050406030204" pitchFamily="18" charset="0"/>
                            </a:rPr>
                            <m:t>𝑥</m:t>
                          </m:r>
                        </m:e>
                        <m:sub>
                          <m:r>
                            <a:rPr kumimoji="1" lang="en-US" altLang="ko-KR" sz="3600" b="0" i="1" smtClean="0">
                              <a:solidFill>
                                <a:srgbClr val="53585F"/>
                              </a:solidFill>
                              <a:latin typeface="Cambria Math" panose="02040503050406030204" pitchFamily="18" charset="0"/>
                              <a:ea typeface="Cambria Math" panose="02040503050406030204" pitchFamily="18" charset="0"/>
                            </a:rPr>
                            <m:t>𝑙</m:t>
                          </m:r>
                          <m:r>
                            <a:rPr kumimoji="1" lang="en-US" altLang="ko-KR" sz="3600" b="0" i="1" smtClean="0">
                              <a:solidFill>
                                <a:srgbClr val="53585F"/>
                              </a:solidFill>
                              <a:latin typeface="Cambria Math" panose="02040503050406030204" pitchFamily="18" charset="0"/>
                              <a:ea typeface="Cambria Math" panose="02040503050406030204" pitchFamily="18" charset="0"/>
                            </a:rPr>
                            <m:t>+1</m:t>
                          </m:r>
                        </m:sub>
                      </m:sSub>
                      <m:r>
                        <a:rPr kumimoji="1" lang="en-US" altLang="ko-KR" sz="3600" b="0" i="1" smtClean="0">
                          <a:solidFill>
                            <a:srgbClr val="53585F"/>
                          </a:solidFill>
                          <a:latin typeface="Cambria Math" panose="02040503050406030204" pitchFamily="18" charset="0"/>
                          <a:ea typeface="Cambria Math" panose="02040503050406030204" pitchFamily="18" charset="0"/>
                        </a:rPr>
                        <m:t>)</m:t>
                      </m:r>
                    </m:oMath>
                  </m:oMathPara>
                </a14:m>
                <a:endParaRPr kumimoji="1" lang="en-US" altLang="ko-Kore-KR" sz="3600" i="1" dirty="0">
                  <a:solidFill>
                    <a:srgbClr val="53585F"/>
                  </a:solidFill>
                  <a:latin typeface="Spoqa Han Sans Neo Bold" panose="020B0500000000000000" pitchFamily="34" charset="-128"/>
                  <a:ea typeface="Spoqa Han Sans Neo Bold" panose="020B0500000000000000" pitchFamily="34" charset="-128"/>
                </a:endParaRP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600" dirty="0">
                    <a:solidFill>
                      <a:srgbClr val="53585F"/>
                    </a:solidFill>
                    <a:latin typeface="Spoqa Han Sans Neo" panose="020B0500000000000000" pitchFamily="34" charset="-128"/>
                    <a:ea typeface="Spoqa Han Sans Neo" panose="020B0500000000000000" pitchFamily="34" charset="-128"/>
                  </a:rPr>
                  <a:t>이고</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일반항을 구하면</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sSub>
                        <m:sSub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𝐿</m:t>
                          </m:r>
                        </m:sub>
                      </m:sSub>
                      <m:d>
                        <m:d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dPr>
                        <m:e>
                          <m:r>
                            <a:rPr kumimoji="1" lang="en-US" altLang="ko-Kore-KR" sz="3600" i="1">
                              <a:solidFill>
                                <a:srgbClr val="53585F"/>
                              </a:solidFill>
                              <a:latin typeface="Cambria Math" panose="02040503050406030204" pitchFamily="18" charset="0"/>
                              <a:ea typeface="Spoqa Han Sans Neo Bold" panose="020B0500000000000000" pitchFamily="34" charset="-128"/>
                            </a:rPr>
                            <m:t>𝑥</m:t>
                          </m:r>
                        </m:e>
                      </m:d>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𝑙</m:t>
                          </m:r>
                        </m:sub>
                      </m:s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nary>
                        <m:naryPr>
                          <m:chr m:val="∑"/>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naryPr>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𝑖</m:t>
                          </m:r>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𝑙</m:t>
                          </m:r>
                        </m:sub>
                        <m:sup>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𝐿</m:t>
                          </m:r>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−1</m:t>
                          </m:r>
                        </m:sup>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𝑓</m:t>
                          </m:r>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𝑖</m:t>
                              </m:r>
                            </m:sub>
                          </m:s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e>
                      </m:nary>
                    </m:oMath>
                  </m:oMathPara>
                </a14:m>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600" dirty="0">
                    <a:solidFill>
                      <a:srgbClr val="53585F"/>
                    </a:solidFill>
                    <a:latin typeface="Spoqa Han Sans Neo" panose="020B0500000000000000" pitchFamily="34" charset="-128"/>
                    <a:ea typeface="Spoqa Han Sans Neo" panose="020B0500000000000000" pitchFamily="34" charset="-128"/>
                  </a:rPr>
                  <a:t>를 만족한다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즉</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여러번 쌓여도 </a:t>
                </a:r>
                <a14:m>
                  <m:oMath xmlns:m="http://schemas.openxmlformats.org/officeDocument/2006/math">
                    <m:sSub>
                      <m:sSub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i="1">
                            <a:solidFill>
                              <a:srgbClr val="53585F"/>
                            </a:solidFill>
                            <a:latin typeface="Cambria Math" panose="02040503050406030204" pitchFamily="18" charset="0"/>
                            <a:ea typeface="Spoqa Han Sans Neo Bold" panose="020B0500000000000000" pitchFamily="34" charset="-128"/>
                          </a:rPr>
                          <m:t>𝑙</m:t>
                        </m:r>
                      </m:sub>
                    </m:sSub>
                  </m:oMath>
                </a14:m>
                <a:r>
                  <a:rPr kumimoji="1" lang="ko-Kore-KR" altLang="en-US" sz="3600" dirty="0">
                    <a:solidFill>
                      <a:srgbClr val="53585F"/>
                    </a:solidFill>
                    <a:latin typeface="Spoqa Han Sans Neo" panose="020B0500000000000000" pitchFamily="34" charset="-128"/>
                    <a:ea typeface="Spoqa Han Sans Neo" panose="020B0500000000000000" pitchFamily="34" charset="-128"/>
                  </a:rPr>
                  <a:t>은 남아있고</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r>
                  <a:rPr kumimoji="1" lang="en-US" altLang="ko-Kore-KR" sz="3600" dirty="0">
                    <a:solidFill>
                      <a:srgbClr val="53585F"/>
                    </a:solidFill>
                    <a:latin typeface="Spoqa Han Sans Neo" panose="020B0500000000000000" pitchFamily="34" charset="-128"/>
                    <a:ea typeface="Spoqa Han Sans Neo" panose="020B0500000000000000" pitchFamily="34" charset="-128"/>
                  </a:rPr>
                  <a:t>Original block</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연산을 더할 뿐이다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a:p>
                <a:endParaRPr kumimoji="1" lang="ko-Kore-KR" altLang="en-US" sz="40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12" name="TextBox 11">
                <a:extLst>
                  <a:ext uri="{FF2B5EF4-FFF2-40B4-BE49-F238E27FC236}">
                    <a16:creationId xmlns:a16="http://schemas.microsoft.com/office/drawing/2014/main" id="{14B40065-BE11-9D43-ABDB-82DE6D0AAA17}"/>
                  </a:ext>
                </a:extLst>
              </p:cNvPr>
              <p:cNvSpPr txBox="1">
                <a:spLocks noRot="1" noChangeAspect="1" noMove="1" noResize="1" noEditPoints="1" noAdjustHandles="1" noChangeArrowheads="1" noChangeShapeType="1" noTextEdit="1"/>
              </p:cNvSpPr>
              <p:nvPr/>
            </p:nvSpPr>
            <p:spPr>
              <a:xfrm>
                <a:off x="10600542" y="4252144"/>
                <a:ext cx="9612311" cy="10698698"/>
              </a:xfrm>
              <a:prstGeom prst="rect">
                <a:avLst/>
              </a:prstGeom>
              <a:blipFill>
                <a:blip r:embed="rId5"/>
                <a:stretch>
                  <a:fillRect l="-1847" t="-830"/>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1597223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ResNet</a:t>
            </a:r>
            <a:r>
              <a:rPr lang="en-US" altLang="ko-Kore-KR" b="1" dirty="0">
                <a:sym typeface="Wingdings" pitchFamily="2" charset="2"/>
              </a:rPr>
              <a:t> (2015)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059893" y="3292750"/>
            <a:ext cx="17836245" cy="707886"/>
          </a:xfrm>
          <a:prstGeom prst="rect">
            <a:avLst/>
          </a:prstGeom>
          <a:noFill/>
        </p:spPr>
        <p:txBody>
          <a:bodyPr wrap="square" rtlCol="0">
            <a:spAutoFit/>
          </a:bodyPr>
          <a:lstStyle/>
          <a:p>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왜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Residual Connection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은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gradient vanishing</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에도 괜찮을까</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930194" y="13223829"/>
            <a:ext cx="16522021" cy="369332"/>
          </a:xfrm>
          <a:prstGeom prst="rect">
            <a:avLst/>
          </a:prstGeom>
        </p:spPr>
        <p:txBody>
          <a:bodyPr wrap="square">
            <a:spAutoFit/>
          </a:bodyPr>
          <a:lstStyle/>
          <a:p>
            <a:r>
              <a:rPr lang="en" altLang="ko-Kore-KR" dirty="0"/>
              <a:t>He, </a:t>
            </a:r>
            <a:r>
              <a:rPr lang="en" altLang="ko-Kore-KR" dirty="0" err="1"/>
              <a:t>Kaiming</a:t>
            </a:r>
            <a:r>
              <a:rPr lang="en" altLang="ko-Kore-KR" dirty="0"/>
              <a:t>, et al. "Deep residual learning for image recognition." </a:t>
            </a:r>
            <a:r>
              <a:rPr lang="en" altLang="ko-Kore-KR" i="1" dirty="0"/>
              <a:t>Proceedings of the IEEE conference on computer vision and pattern recognition</a:t>
            </a:r>
            <a:r>
              <a:rPr lang="en" altLang="ko-Kore-KR" dirty="0"/>
              <a:t>. 2016.</a:t>
            </a:r>
            <a:endParaRPr lang="ko-Kore-KR" altLang="en-US" dirty="0"/>
          </a:p>
        </p:txBody>
      </p:sp>
      <p:pic>
        <p:nvPicPr>
          <p:cNvPr id="6" name="그림 5">
            <a:extLst>
              <a:ext uri="{FF2B5EF4-FFF2-40B4-BE49-F238E27FC236}">
                <a16:creationId xmlns:a16="http://schemas.microsoft.com/office/drawing/2014/main" id="{42488F91-8219-2A47-AFEF-4C4EC90192AA}"/>
              </a:ext>
            </a:extLst>
          </p:cNvPr>
          <p:cNvPicPr>
            <a:picLocks noChangeAspect="1"/>
          </p:cNvPicPr>
          <p:nvPr/>
        </p:nvPicPr>
        <p:blipFill>
          <a:blip r:embed="rId4"/>
          <a:stretch>
            <a:fillRect/>
          </a:stretch>
        </p:blipFill>
        <p:spPr>
          <a:xfrm>
            <a:off x="2248383" y="4022174"/>
            <a:ext cx="7525544" cy="5671652"/>
          </a:xfrm>
          <a:prstGeom prst="rect">
            <a:avLst/>
          </a:prstGeom>
        </p:spPr>
      </p:pic>
      <p:sp>
        <p:nvSpPr>
          <p:cNvPr id="8" name="직사각형 7">
            <a:extLst>
              <a:ext uri="{FF2B5EF4-FFF2-40B4-BE49-F238E27FC236}">
                <a16:creationId xmlns:a16="http://schemas.microsoft.com/office/drawing/2014/main" id="{5D377018-94C2-A440-8A8D-20998722A19E}"/>
              </a:ext>
            </a:extLst>
          </p:cNvPr>
          <p:cNvSpPr/>
          <p:nvPr/>
        </p:nvSpPr>
        <p:spPr>
          <a:xfrm>
            <a:off x="2248383" y="10100084"/>
            <a:ext cx="7637528" cy="646331"/>
          </a:xfrm>
          <a:prstGeom prst="rect">
            <a:avLst/>
          </a:prstGeom>
        </p:spPr>
        <p:txBody>
          <a:bodyPr wrap="square">
            <a:spAutoFit/>
          </a:bodyPr>
          <a:lstStyle/>
          <a:p>
            <a:r>
              <a:rPr lang="en" altLang="ko-Kore-KR" dirty="0">
                <a:solidFill>
                  <a:srgbClr val="222222"/>
                </a:solidFill>
                <a:latin typeface="Arial" panose="020B0604020202020204" pitchFamily="34" charset="0"/>
              </a:rPr>
              <a:t>Image is from Zhang, Aston, et al. "Dive into deep learning."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arXiv:2106.11342</a:t>
            </a:r>
            <a:r>
              <a:rPr lang="en" altLang="ko-Kore-KR" dirty="0">
                <a:solidFill>
                  <a:srgbClr val="222222"/>
                </a:solidFill>
                <a:latin typeface="Arial" panose="020B0604020202020204" pitchFamily="34" charset="0"/>
              </a:rPr>
              <a:t> (2021).</a:t>
            </a:r>
            <a:endParaRPr lang="ko-Kore-KR" alt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B40065-BE11-9D43-ABDB-82DE6D0AAA17}"/>
                  </a:ext>
                </a:extLst>
              </p:cNvPr>
              <p:cNvSpPr txBox="1"/>
              <p:nvPr/>
            </p:nvSpPr>
            <p:spPr>
              <a:xfrm>
                <a:off x="10600542" y="4000636"/>
                <a:ext cx="9183612" cy="8747779"/>
              </a:xfrm>
              <a:prstGeom prst="rect">
                <a:avLst/>
              </a:prstGeom>
              <a:noFill/>
            </p:spPr>
            <p:txBody>
              <a:bodyPr wrap="square" rtlCol="0">
                <a:spAutoFit/>
              </a:bodyPr>
              <a:lstStyle/>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sSub>
                        <m:sSub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𝐿</m:t>
                          </m:r>
                        </m:sub>
                      </m:sSub>
                      <m:d>
                        <m:d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dPr>
                        <m:e>
                          <m:r>
                            <a:rPr kumimoji="1" lang="en-US" altLang="ko-Kore-KR" sz="3600" i="1">
                              <a:solidFill>
                                <a:srgbClr val="53585F"/>
                              </a:solidFill>
                              <a:latin typeface="Cambria Math" panose="02040503050406030204" pitchFamily="18" charset="0"/>
                              <a:ea typeface="Spoqa Han Sans Neo Bold" panose="020B0500000000000000" pitchFamily="34" charset="-128"/>
                            </a:rPr>
                            <m:t>𝑥</m:t>
                          </m:r>
                        </m:e>
                      </m:d>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𝑙</m:t>
                          </m:r>
                        </m:sub>
                      </m:s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nary>
                        <m:naryPr>
                          <m:chr m:val="∑"/>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naryPr>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𝑖</m:t>
                          </m:r>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𝑙</m:t>
                          </m:r>
                        </m:sub>
                        <m:sup>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𝐿</m:t>
                          </m:r>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−1</m:t>
                          </m:r>
                        </m:sup>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𝑓</m:t>
                          </m:r>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𝑖</m:t>
                              </m:r>
                            </m:sub>
                          </m:s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e>
                      </m:nary>
                    </m:oMath>
                  </m:oMathPara>
                </a14:m>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600" dirty="0">
                    <a:solidFill>
                      <a:srgbClr val="53585F"/>
                    </a:solidFill>
                    <a:latin typeface="Spoqa Han Sans Neo" panose="020B0500000000000000" pitchFamily="34" charset="-128"/>
                    <a:ea typeface="Spoqa Han Sans Neo" panose="020B0500000000000000" pitchFamily="34" charset="-128"/>
                  </a:rPr>
                  <a:t>에서</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backward propagation</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을 하여도</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a14:m>
                  <m:oMathPara xmlns:m="http://schemas.openxmlformats.org/officeDocument/2006/math">
                    <m:oMathParaPr>
                      <m:jc m:val="centerGroup"/>
                    </m:oMathParaPr>
                    <m:oMath xmlns:m="http://schemas.openxmlformats.org/officeDocument/2006/math">
                      <m:f>
                        <m:f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fPr>
                        <m:num>
                          <m:r>
                            <a:rPr kumimoji="1" lang="en-US" altLang="ko-Kore-KR" sz="3600" i="1">
                              <a:solidFill>
                                <a:srgbClr val="53585F"/>
                              </a:solidFill>
                              <a:latin typeface="Cambria Math" panose="02040503050406030204" pitchFamily="18" charset="0"/>
                              <a:ea typeface="Spoqa Han Sans Neo Bold" panose="020B0500000000000000" pitchFamily="34" charset="-128"/>
                            </a:rPr>
                            <m:t>𝜕</m:t>
                          </m:r>
                          <m:r>
                            <a:rPr kumimoji="1" lang="en-US" altLang="ko-Kore-KR" sz="3600" i="1">
                              <a:solidFill>
                                <a:srgbClr val="53585F"/>
                              </a:solidFill>
                              <a:latin typeface="Cambria Math" panose="02040503050406030204" pitchFamily="18" charset="0"/>
                              <a:ea typeface="Spoqa Han Sans Neo Bold" panose="020B0500000000000000" pitchFamily="34" charset="-128"/>
                            </a:rPr>
                            <m:t>𝐸</m:t>
                          </m:r>
                        </m:num>
                        <m:den>
                          <m:r>
                            <a:rPr kumimoji="1" lang="en-US" altLang="ko-Kore-KR" sz="36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i="1">
                                  <a:solidFill>
                                    <a:srgbClr val="53585F"/>
                                  </a:solidFill>
                                  <a:latin typeface="Cambria Math" panose="02040503050406030204" pitchFamily="18" charset="0"/>
                                  <a:ea typeface="Spoqa Han Sans Neo Bold" panose="020B0500000000000000" pitchFamily="34" charset="-128"/>
                                </a:rPr>
                                <m:t>𝑙</m:t>
                              </m:r>
                            </m:sub>
                          </m:sSub>
                        </m:den>
                      </m:f>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f>
                        <m:f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fPr>
                        <m:num>
                          <m:r>
                            <a:rPr kumimoji="1" lang="en-US" altLang="ko-Kore-KR" sz="3600" i="1">
                              <a:solidFill>
                                <a:srgbClr val="53585F"/>
                              </a:solidFill>
                              <a:latin typeface="Cambria Math" panose="02040503050406030204" pitchFamily="18" charset="0"/>
                              <a:ea typeface="Spoqa Han Sans Neo Bold" panose="020B0500000000000000" pitchFamily="34" charset="-128"/>
                            </a:rPr>
                            <m:t>𝜕</m:t>
                          </m:r>
                          <m:r>
                            <a:rPr kumimoji="1" lang="en-US" altLang="ko-Kore-KR" sz="3600" i="1">
                              <a:solidFill>
                                <a:srgbClr val="53585F"/>
                              </a:solidFill>
                              <a:latin typeface="Cambria Math" panose="02040503050406030204" pitchFamily="18" charset="0"/>
                              <a:ea typeface="Spoqa Han Sans Neo Bold" panose="020B0500000000000000" pitchFamily="34" charset="-128"/>
                            </a:rPr>
                            <m:t>𝐸</m:t>
                          </m:r>
                        </m:num>
                        <m:den>
                          <m:r>
                            <a:rPr kumimoji="1" lang="en-US" altLang="ko-Kore-KR" sz="36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𝐿</m:t>
                              </m:r>
                            </m:sub>
                          </m:sSub>
                        </m:den>
                      </m:f>
                      <m:f>
                        <m:f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fPr>
                        <m:num>
                          <m:r>
                            <a:rPr kumimoji="1" lang="en-US" altLang="ko-Kore-KR" sz="36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𝐿</m:t>
                              </m:r>
                            </m:sub>
                          </m:sSub>
                        </m:num>
                        <m:den>
                          <m:r>
                            <a:rPr kumimoji="1" lang="en-US" altLang="ko-Kore-KR" sz="36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𝑙</m:t>
                              </m:r>
                            </m:sub>
                          </m:sSub>
                        </m:den>
                      </m:f>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f>
                        <m:f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fPr>
                        <m:num>
                          <m:r>
                            <a:rPr kumimoji="1" lang="en-US" altLang="ko-Kore-KR" sz="3600" i="1">
                              <a:solidFill>
                                <a:srgbClr val="53585F"/>
                              </a:solidFill>
                              <a:latin typeface="Cambria Math" panose="02040503050406030204" pitchFamily="18" charset="0"/>
                              <a:ea typeface="Spoqa Han Sans Neo Bold" panose="020B0500000000000000" pitchFamily="34" charset="-128"/>
                            </a:rPr>
                            <m:t>𝜕</m:t>
                          </m:r>
                          <m:r>
                            <a:rPr kumimoji="1" lang="en-US" altLang="ko-Kore-KR" sz="3600" i="1">
                              <a:solidFill>
                                <a:srgbClr val="53585F"/>
                              </a:solidFill>
                              <a:latin typeface="Cambria Math" panose="02040503050406030204" pitchFamily="18" charset="0"/>
                              <a:ea typeface="Spoqa Han Sans Neo Bold" panose="020B0500000000000000" pitchFamily="34" charset="-128"/>
                            </a:rPr>
                            <m:t>𝐸</m:t>
                          </m:r>
                        </m:num>
                        <m:den>
                          <m:r>
                            <a:rPr kumimoji="1" lang="en-US" altLang="ko-Kore-KR" sz="36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i="1">
                                  <a:solidFill>
                                    <a:srgbClr val="53585F"/>
                                  </a:solidFill>
                                  <a:latin typeface="Cambria Math" panose="02040503050406030204" pitchFamily="18" charset="0"/>
                                  <a:ea typeface="Spoqa Han Sans Neo Bold" panose="020B0500000000000000" pitchFamily="34" charset="-128"/>
                                </a:rPr>
                                <m:t>𝐿</m:t>
                              </m:r>
                            </m:sub>
                          </m:sSub>
                        </m:den>
                      </m:f>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(1+ </m:t>
                      </m:r>
                      <m:f>
                        <m:f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fPr>
                        <m:num>
                          <m:r>
                            <a:rPr kumimoji="1" lang="en-US" altLang="ko-Kore-KR" sz="3600" i="1">
                              <a:solidFill>
                                <a:srgbClr val="53585F"/>
                              </a:solidFill>
                              <a:latin typeface="Cambria Math" panose="02040503050406030204" pitchFamily="18" charset="0"/>
                              <a:ea typeface="Spoqa Han Sans Neo Bold" panose="020B0500000000000000" pitchFamily="34" charset="-128"/>
                            </a:rPr>
                            <m:t>𝜕</m:t>
                          </m:r>
                        </m:num>
                        <m:den>
                          <m:r>
                            <a:rPr kumimoji="1" lang="en-US" altLang="ko-Kore-KR" sz="36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i="1">
                                  <a:solidFill>
                                    <a:srgbClr val="53585F"/>
                                  </a:solidFill>
                                  <a:latin typeface="Cambria Math" panose="02040503050406030204" pitchFamily="18" charset="0"/>
                                  <a:ea typeface="Spoqa Han Sans Neo Bold" panose="020B0500000000000000" pitchFamily="34" charset="-128"/>
                                </a:rPr>
                                <m:t>𝑙</m:t>
                              </m:r>
                            </m:sub>
                          </m:sSub>
                        </m:den>
                      </m:f>
                      <m:nary>
                        <m:naryPr>
                          <m:chr m:val="∑"/>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naryPr>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𝑖</m:t>
                          </m:r>
                        </m:sub>
                        <m:sup>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𝐿</m:t>
                          </m:r>
                        </m:sup>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𝑓</m:t>
                          </m:r>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ore-KR" sz="36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𝑖</m:t>
                              </m:r>
                            </m:sub>
                          </m:sSub>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e>
                      </m:nary>
                      <m:r>
                        <a:rPr kumimoji="1" lang="en-US" altLang="ko-Kore-KR" sz="3600" b="0" i="1" smtClean="0">
                          <a:solidFill>
                            <a:srgbClr val="53585F"/>
                          </a:solidFill>
                          <a:latin typeface="Cambria Math" panose="02040503050406030204" pitchFamily="18" charset="0"/>
                          <a:ea typeface="Spoqa Han Sans Neo Bold" panose="020B0500000000000000" pitchFamily="34" charset="-128"/>
                        </a:rPr>
                        <m:t>)</m:t>
                      </m:r>
                    </m:oMath>
                  </m:oMathPara>
                </a14:m>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600" dirty="0">
                    <a:solidFill>
                      <a:srgbClr val="53585F"/>
                    </a:solidFill>
                    <a:latin typeface="Spoqa Han Sans Neo" panose="020B0500000000000000" pitchFamily="34" charset="-128"/>
                    <a:ea typeface="Spoqa Han Sans Neo" panose="020B0500000000000000" pitchFamily="34" charset="-128"/>
                  </a:rPr>
                  <a:t>를 만족한다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즉</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여러번 쌓여도 </a:t>
                </a:r>
                <a14:m>
                  <m:oMath xmlns:m="http://schemas.openxmlformats.org/officeDocument/2006/math">
                    <m:sSub>
                      <m:sSubPr>
                        <m:ctrlPr>
                          <a:rPr kumimoji="1" lang="en-US" altLang="ko-Kore-KR" sz="3600" i="1">
                            <a:solidFill>
                              <a:srgbClr val="53585F"/>
                            </a:solidFill>
                            <a:latin typeface="Cambria Math" panose="02040503050406030204" pitchFamily="18" charset="0"/>
                            <a:ea typeface="Spoqa Han Sans Neo Bold" panose="020B0500000000000000" pitchFamily="34" charset="-128"/>
                          </a:rPr>
                        </m:ctrlPr>
                      </m:sSubPr>
                      <m:e>
                        <m:r>
                          <a:rPr kumimoji="1" lang="en-US" altLang="ko-Kore-KR" sz="3600" i="1">
                            <a:solidFill>
                              <a:srgbClr val="53585F"/>
                            </a:solidFill>
                            <a:latin typeface="Cambria Math" panose="02040503050406030204" pitchFamily="18" charset="0"/>
                            <a:ea typeface="Spoqa Han Sans Neo Bold" panose="020B0500000000000000" pitchFamily="34" charset="-128"/>
                          </a:rPr>
                          <m:t>𝑥</m:t>
                        </m:r>
                      </m:e>
                      <m:sub>
                        <m:r>
                          <a:rPr kumimoji="1" lang="en-US" altLang="ko-Kore-KR" sz="3600" i="1">
                            <a:solidFill>
                              <a:srgbClr val="53585F"/>
                            </a:solidFill>
                            <a:latin typeface="Cambria Math" panose="02040503050406030204" pitchFamily="18" charset="0"/>
                            <a:ea typeface="Spoqa Han Sans Neo Bold" panose="020B0500000000000000" pitchFamily="34" charset="-128"/>
                          </a:rPr>
                          <m:t>𝑙</m:t>
                        </m:r>
                      </m:sub>
                    </m:sSub>
                  </m:oMath>
                </a14:m>
                <a:r>
                  <a:rPr kumimoji="1" lang="ko-Kore-KR" altLang="en-US" sz="3600" dirty="0">
                    <a:solidFill>
                      <a:srgbClr val="53585F"/>
                    </a:solidFill>
                    <a:latin typeface="Spoqa Han Sans Neo" panose="020B0500000000000000" pitchFamily="34" charset="-128"/>
                    <a:ea typeface="Spoqa Han Sans Neo" panose="020B0500000000000000" pitchFamily="34" charset="-128"/>
                  </a:rPr>
                  <a:t>은 남아있고</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r>
                  <a:rPr kumimoji="1" lang="en-US" altLang="ko-Kore-KR" sz="3600" dirty="0">
                    <a:solidFill>
                      <a:srgbClr val="53585F"/>
                    </a:solidFill>
                    <a:latin typeface="Spoqa Han Sans Neo" panose="020B0500000000000000" pitchFamily="34" charset="-128"/>
                    <a:ea typeface="Spoqa Han Sans Neo" panose="020B0500000000000000" pitchFamily="34" charset="-128"/>
                  </a:rPr>
                  <a:t>Original block</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gradient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연산을 더할 뿐이다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Gradient vanishing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해결하고 심지어 연산이 크게 추가 되지도 않는다</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12" name="TextBox 11">
                <a:extLst>
                  <a:ext uri="{FF2B5EF4-FFF2-40B4-BE49-F238E27FC236}">
                    <a16:creationId xmlns:a16="http://schemas.microsoft.com/office/drawing/2014/main" id="{14B40065-BE11-9D43-ABDB-82DE6D0AAA17}"/>
                  </a:ext>
                </a:extLst>
              </p:cNvPr>
              <p:cNvSpPr txBox="1">
                <a:spLocks noRot="1" noChangeAspect="1" noMove="1" noResize="1" noEditPoints="1" noAdjustHandles="1" noChangeArrowheads="1" noChangeShapeType="1" noTextEdit="1"/>
              </p:cNvSpPr>
              <p:nvPr/>
            </p:nvSpPr>
            <p:spPr>
              <a:xfrm>
                <a:off x="10600542" y="4000636"/>
                <a:ext cx="9183612" cy="8747779"/>
              </a:xfrm>
              <a:prstGeom prst="rect">
                <a:avLst/>
              </a:prstGeom>
              <a:blipFill>
                <a:blip r:embed="rId5"/>
                <a:stretch>
                  <a:fillRect l="-1934" t="-13623" r="-2348" b="-1739"/>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852183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ResNet</a:t>
            </a:r>
            <a:r>
              <a:rPr lang="en-US" altLang="ko-Kore-KR" b="1" dirty="0">
                <a:sym typeface="Wingdings" pitchFamily="2" charset="2"/>
              </a:rPr>
              <a:t> (2015)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2059893" y="3292750"/>
            <a:ext cx="17836245" cy="707886"/>
          </a:xfrm>
          <a:prstGeom prst="rect">
            <a:avLst/>
          </a:prstGeom>
          <a:noFill/>
        </p:spPr>
        <p:txBody>
          <a:bodyPr wrap="square" rtlCol="0">
            <a:spAutoFit/>
          </a:bodyPr>
          <a:lstStyle/>
          <a:p>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한편</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1x1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연산을 전후로 더하는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bottleneck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구조를 취해 퍼포먼스를 높였다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930194" y="13223829"/>
            <a:ext cx="16522021" cy="369332"/>
          </a:xfrm>
          <a:prstGeom prst="rect">
            <a:avLst/>
          </a:prstGeom>
        </p:spPr>
        <p:txBody>
          <a:bodyPr wrap="square">
            <a:spAutoFit/>
          </a:bodyPr>
          <a:lstStyle/>
          <a:p>
            <a:r>
              <a:rPr lang="en" altLang="ko-Kore-KR" dirty="0"/>
              <a:t>He, </a:t>
            </a:r>
            <a:r>
              <a:rPr lang="en" altLang="ko-Kore-KR" dirty="0" err="1"/>
              <a:t>Kaiming</a:t>
            </a:r>
            <a:r>
              <a:rPr lang="en" altLang="ko-Kore-KR" dirty="0"/>
              <a:t>, et al. "Deep residual learning for image recognition." </a:t>
            </a:r>
            <a:r>
              <a:rPr lang="en" altLang="ko-Kore-KR" i="1" dirty="0"/>
              <a:t>Proceedings of the IEEE conference on computer vision and pattern recognition</a:t>
            </a:r>
            <a:r>
              <a:rPr lang="en" altLang="ko-Kore-KR" dirty="0"/>
              <a:t>. 2016.</a:t>
            </a:r>
            <a:endParaRPr lang="ko-Kore-KR" altLang="en-US" dirty="0"/>
          </a:p>
        </p:txBody>
      </p:sp>
      <p:pic>
        <p:nvPicPr>
          <p:cNvPr id="55298" name="Picture 2" descr="ResNet / ResNext 정리">
            <a:extLst>
              <a:ext uri="{FF2B5EF4-FFF2-40B4-BE49-F238E27FC236}">
                <a16:creationId xmlns:a16="http://schemas.microsoft.com/office/drawing/2014/main" id="{AE4E61E1-DC5C-C74D-BD37-F802B5113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115" y="4999161"/>
            <a:ext cx="15925800" cy="787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773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ResNet</a:t>
            </a:r>
            <a:r>
              <a:rPr lang="en-US" altLang="ko-Kore-KR" b="1" dirty="0">
                <a:sym typeface="Wingdings" pitchFamily="2" charset="2"/>
              </a:rPr>
              <a:t> (2015)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39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930194" y="13223829"/>
            <a:ext cx="16522021" cy="369332"/>
          </a:xfrm>
          <a:prstGeom prst="rect">
            <a:avLst/>
          </a:prstGeom>
        </p:spPr>
        <p:txBody>
          <a:bodyPr wrap="square">
            <a:spAutoFit/>
          </a:bodyPr>
          <a:lstStyle/>
          <a:p>
            <a:r>
              <a:rPr lang="en" altLang="ko-Kore-KR" dirty="0"/>
              <a:t>He, </a:t>
            </a:r>
            <a:r>
              <a:rPr lang="en" altLang="ko-Kore-KR" dirty="0" err="1"/>
              <a:t>Kaiming</a:t>
            </a:r>
            <a:r>
              <a:rPr lang="en" altLang="ko-Kore-KR" dirty="0"/>
              <a:t>, et al. "Deep residual learning for image recognition." </a:t>
            </a:r>
            <a:r>
              <a:rPr lang="en" altLang="ko-Kore-KR" i="1" dirty="0"/>
              <a:t>Proceedings of the IEEE conference on computer vision and pattern recognition</a:t>
            </a:r>
            <a:r>
              <a:rPr lang="en" altLang="ko-Kore-KR" dirty="0"/>
              <a:t>. 2016.</a:t>
            </a:r>
            <a:endParaRPr lang="ko-Kore-KR" altLang="en-US" dirty="0"/>
          </a:p>
        </p:txBody>
      </p:sp>
      <p:sp>
        <p:nvSpPr>
          <p:cNvPr id="12" name="TextBox 11">
            <a:extLst>
              <a:ext uri="{FF2B5EF4-FFF2-40B4-BE49-F238E27FC236}">
                <a16:creationId xmlns:a16="http://schemas.microsoft.com/office/drawing/2014/main" id="{14B40065-BE11-9D43-ABDB-82DE6D0AAA17}"/>
              </a:ext>
            </a:extLst>
          </p:cNvPr>
          <p:cNvSpPr txBox="1"/>
          <p:nvPr/>
        </p:nvSpPr>
        <p:spPr>
          <a:xfrm>
            <a:off x="10712526" y="6797263"/>
            <a:ext cx="9183612" cy="646331"/>
          </a:xfrm>
          <a:prstGeom prst="rect">
            <a:avLst/>
          </a:prstGeom>
          <a:noFill/>
        </p:spPr>
        <p:txBody>
          <a:bodyPr wrap="square" rtlCol="0">
            <a:spAutoFit/>
          </a:bodyPr>
          <a:lstStyle/>
          <a:p>
            <a:r>
              <a:rPr kumimoji="1" lang="en-US" altLang="ko-Kore-KR" sz="3600" dirty="0">
                <a:solidFill>
                  <a:srgbClr val="53585F"/>
                </a:solidFill>
                <a:latin typeface="Spoqa Han Sans Neo" panose="020B0500000000000000" pitchFamily="34" charset="-128"/>
                <a:ea typeface="Spoqa Han Sans Neo" panose="020B0500000000000000" pitchFamily="34" charset="-128"/>
              </a:rPr>
              <a:t>3.57%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top5 error</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를 보였다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p:txBody>
      </p:sp>
      <p:pic>
        <p:nvPicPr>
          <p:cNvPr id="15" name="Picture 1" descr="page38image49056608">
            <a:extLst>
              <a:ext uri="{FF2B5EF4-FFF2-40B4-BE49-F238E27FC236}">
                <a16:creationId xmlns:a16="http://schemas.microsoft.com/office/drawing/2014/main" id="{7697E0FD-122E-DC4D-9F63-46BC78E3B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454" y="5772581"/>
            <a:ext cx="7982204" cy="4947386"/>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CED02B74-3BA0-514A-8163-19E72DDAFCF3}"/>
              </a:ext>
            </a:extLst>
          </p:cNvPr>
          <p:cNvSpPr/>
          <p:nvPr/>
        </p:nvSpPr>
        <p:spPr>
          <a:xfrm>
            <a:off x="1825191" y="10989697"/>
            <a:ext cx="8775351" cy="646331"/>
          </a:xfrm>
          <a:prstGeom prst="rect">
            <a:avLst/>
          </a:prstGeom>
        </p:spPr>
        <p:txBody>
          <a:bodyPr wrap="square">
            <a:spAutoFit/>
          </a:bodyPr>
          <a:lstStyle/>
          <a:p>
            <a:r>
              <a:rPr lang="en" altLang="ko-Kore-KR" dirty="0">
                <a:solidFill>
                  <a:srgbClr val="222222"/>
                </a:solidFill>
                <a:latin typeface="Arial" panose="020B0604020202020204" pitchFamily="34" charset="0"/>
              </a:rPr>
              <a:t>Image is from Nguyen, </a:t>
            </a:r>
            <a:r>
              <a:rPr lang="en" altLang="ko-Kore-KR" dirty="0" err="1">
                <a:solidFill>
                  <a:srgbClr val="222222"/>
                </a:solidFill>
                <a:latin typeface="Arial" panose="020B0604020202020204" pitchFamily="34" charset="0"/>
              </a:rPr>
              <a:t>Kien</a:t>
            </a:r>
            <a:r>
              <a:rPr lang="en" altLang="ko-Kore-KR" dirty="0">
                <a:solidFill>
                  <a:srgbClr val="222222"/>
                </a:solidFill>
                <a:latin typeface="Arial" panose="020B0604020202020204" pitchFamily="34" charset="0"/>
              </a:rPr>
              <a:t>, et al. "Iris recognition with off-the-shelf CNN features: A deep learning perspective." </a:t>
            </a:r>
            <a:r>
              <a:rPr lang="en" altLang="ko-Kore-KR" i="1" dirty="0">
                <a:solidFill>
                  <a:srgbClr val="222222"/>
                </a:solidFill>
                <a:latin typeface="Arial" panose="020B0604020202020204" pitchFamily="34" charset="0"/>
              </a:rPr>
              <a:t>IEEE Access</a:t>
            </a:r>
            <a:r>
              <a:rPr lang="en" altLang="ko-Kore-KR" dirty="0">
                <a:solidFill>
                  <a:srgbClr val="222222"/>
                </a:solidFill>
                <a:latin typeface="Arial" panose="020B0604020202020204" pitchFamily="34" charset="0"/>
              </a:rPr>
              <a:t> 6 (2017): 18848-18855.</a:t>
            </a:r>
            <a:endParaRPr lang="ko-Kore-KR" altLang="en-US" dirty="0"/>
          </a:p>
        </p:txBody>
      </p:sp>
    </p:spTree>
    <p:extLst>
      <p:ext uri="{BB962C8B-B14F-4D97-AF65-F5344CB8AC3E}">
        <p14:creationId xmlns:p14="http://schemas.microsoft.com/office/powerpoint/2010/main" val="2629100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계층적 표현 학습 </a:t>
            </a:r>
            <a:r>
              <a:rPr lang="en-US" altLang="ko-Kore-KR" b="1" dirty="0"/>
              <a:t>(hierarchical representation learning)</a:t>
            </a:r>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34" name="슬라이드 번호 개체 틀 4">
            <a:extLst>
              <a:ext uri="{FF2B5EF4-FFF2-40B4-BE49-F238E27FC236}">
                <a16:creationId xmlns:a16="http://schemas.microsoft.com/office/drawing/2014/main" id="{908893F3-4070-C742-9FB0-381C466B0D88}"/>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1" name="TextBox 40">
            <a:extLst>
              <a:ext uri="{FF2B5EF4-FFF2-40B4-BE49-F238E27FC236}">
                <a16:creationId xmlns:a16="http://schemas.microsoft.com/office/drawing/2014/main" id="{E5941327-1440-BD48-9BE3-16C527547022}"/>
              </a:ext>
            </a:extLst>
          </p:cNvPr>
          <p:cNvSpPr txBox="1"/>
          <p:nvPr/>
        </p:nvSpPr>
        <p:spPr>
          <a:xfrm>
            <a:off x="1777485" y="3158436"/>
            <a:ext cx="12163907" cy="523220"/>
          </a:xfrm>
          <a:prstGeom prst="rect">
            <a:avLst/>
          </a:prstGeom>
          <a:noFill/>
        </p:spPr>
        <p:txBody>
          <a:bodyPr wrap="none" rtlCol="0">
            <a:spAutoFit/>
          </a:bodyPr>
          <a:lstStyle/>
          <a:p>
            <a:r>
              <a:rPr kumimoji="1" lang="ko-Kore-KR" altLang="en-US" sz="2800" b="1" dirty="0">
                <a:solidFill>
                  <a:srgbClr val="53585F"/>
                </a:solidFill>
                <a:latin typeface="Spoqa Han Sans Neo Bold" panose="020B0500000000000000" pitchFamily="34" charset="-128"/>
                <a:ea typeface="Spoqa Han Sans Neo Bold" panose="020B0500000000000000" pitchFamily="34" charset="-128"/>
              </a:rPr>
              <a:t>사람의 뇌의 시각령</a:t>
            </a:r>
            <a:r>
              <a:rPr kumimoji="1" lang="en-US" altLang="ko-Kore-KR" sz="2800" b="1" dirty="0">
                <a:solidFill>
                  <a:srgbClr val="53585F"/>
                </a:solidFill>
                <a:latin typeface="Spoqa Han Sans Neo Bold" panose="020B0500000000000000" pitchFamily="34" charset="-128"/>
                <a:ea typeface="Spoqa Han Sans Neo Bold" panose="020B0500000000000000" pitchFamily="34" charset="-128"/>
              </a:rPr>
              <a:t>(visual cortex</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rPr>
              <a:t>) </a:t>
            </a:r>
            <a:r>
              <a:rPr kumimoji="1" lang="ko-KR" altLang="en-US" sz="2800" b="1" dirty="0">
                <a:solidFill>
                  <a:srgbClr val="53585F"/>
                </a:solidFill>
                <a:latin typeface="Spoqa Han Sans Neo Bold" panose="020B0500000000000000" pitchFamily="34" charset="-128"/>
                <a:ea typeface="Spoqa Han Sans Neo Bold" panose="020B0500000000000000" pitchFamily="34" charset="-128"/>
              </a:rPr>
              <a:t>부분도</a:t>
            </a:r>
            <a:r>
              <a:rPr kumimoji="1" lang="en-US" altLang="ko-Kore-KR" sz="2800" b="1" dirty="0">
                <a:solidFill>
                  <a:srgbClr val="53585F"/>
                </a:solidFill>
                <a:latin typeface="Spoqa Han Sans Neo Bold" panose="020B0500000000000000" pitchFamily="34" charset="-128"/>
                <a:ea typeface="Spoqa Han Sans Neo Bold" panose="020B0500000000000000" pitchFamily="34" charset="-128"/>
              </a:rPr>
              <a:t> </a:t>
            </a:r>
            <a:r>
              <a:rPr kumimoji="1" lang="ko-Kore-KR" altLang="en-US" sz="2800" b="1" dirty="0">
                <a:solidFill>
                  <a:srgbClr val="53585F"/>
                </a:solidFill>
                <a:latin typeface="Spoqa Han Sans Neo Bold" panose="020B0500000000000000" pitchFamily="34" charset="-128"/>
                <a:ea typeface="Spoqa Han Sans Neo Bold" panose="020B0500000000000000" pitchFamily="34" charset="-128"/>
              </a:rPr>
              <a:t> 계층적으로 이미지 자극을 해석한다 </a:t>
            </a:r>
            <a:r>
              <a:rPr kumimoji="1" lang="en-US" altLang="ko-Kore-KR" sz="2800" b="1" dirty="0">
                <a:solidFill>
                  <a:srgbClr val="53585F"/>
                </a:solidFill>
                <a:latin typeface="Spoqa Han Sans Neo Bold" panose="020B0500000000000000" pitchFamily="34" charset="-128"/>
                <a:ea typeface="Spoqa Han Sans Neo Bold" panose="020B0500000000000000" pitchFamily="34" charset="-128"/>
              </a:rPr>
              <a:t>!</a:t>
            </a:r>
            <a:endParaRPr kumimoji="1" lang="ko-Kore-KR" altLang="en-US" sz="2800" b="1" dirty="0">
              <a:solidFill>
                <a:srgbClr val="53585F"/>
              </a:solidFill>
              <a:latin typeface="Spoqa Han Sans Neo Bold" panose="020B0500000000000000" pitchFamily="34" charset="-128"/>
              <a:ea typeface="Spoqa Han Sans Neo Bold" panose="020B0500000000000000" pitchFamily="34" charset="-128"/>
            </a:endParaRPr>
          </a:p>
        </p:txBody>
      </p:sp>
      <p:pic>
        <p:nvPicPr>
          <p:cNvPr id="1026" name="Picture 2" descr="The classical view of hierarchical feed-forward processing. (a) The two visual pathways theory states that primate visual cortex can be split between dorsal and ventral streams originating from the primary visual cortex (V1). The dorsal pathway runs towards the parietal cortex, through motion areas MT and MST. The ventral pathway propagates through area V4 all along the temporal cortex, reaching area IT. (b) These ventral and dorsal pathways are fed by parallel retino-thalamo-cortical inputs to V1, known as the Magno (M) and Parvocellular pathways (P). (c) The hierarchy consists in a cascade of neurons encoding more and more complex features through convergent information. By consequence, their receptive field integrate visual information over larger and larger receptive fields. (d) Illustration of a machine learning algorithm for, e.g., object recognition, following the same hierarchical processing where a simple feed-forward convolutional network implements two bracketed pairs of convolution operator followed by a pooling layer (adapted from Cox and Dean, 2014 ).  ">
            <a:extLst>
              <a:ext uri="{FF2B5EF4-FFF2-40B4-BE49-F238E27FC236}">
                <a16:creationId xmlns:a16="http://schemas.microsoft.com/office/drawing/2014/main" id="{F0685E95-F15E-6B4E-A15A-08FE7A8675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368" y="3835705"/>
            <a:ext cx="13792200" cy="9086626"/>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D27E338-FB34-B941-BAAB-60024C2DB717}"/>
              </a:ext>
            </a:extLst>
          </p:cNvPr>
          <p:cNvSpPr/>
          <p:nvPr/>
        </p:nvSpPr>
        <p:spPr>
          <a:xfrm>
            <a:off x="2013146" y="12996000"/>
            <a:ext cx="17417854" cy="646331"/>
          </a:xfrm>
          <a:prstGeom prst="rect">
            <a:avLst/>
          </a:prstGeom>
        </p:spPr>
        <p:txBody>
          <a:bodyPr wrap="square">
            <a:spAutoFit/>
          </a:bodyPr>
          <a:lstStyle/>
          <a:p>
            <a:r>
              <a:rPr lang="en" altLang="ko-Kore-KR" dirty="0" err="1">
                <a:solidFill>
                  <a:srgbClr val="222222"/>
                </a:solidFill>
                <a:latin typeface="Arial" panose="020B0604020202020204" pitchFamily="34" charset="0"/>
              </a:rPr>
              <a:t>Medathati</a:t>
            </a:r>
            <a:r>
              <a:rPr lang="en" altLang="ko-Kore-KR" dirty="0">
                <a:solidFill>
                  <a:srgbClr val="222222"/>
                </a:solidFill>
                <a:latin typeface="Arial" panose="020B0604020202020204" pitchFamily="34" charset="0"/>
              </a:rPr>
              <a:t>, NV Kartheek, et al. "Bio-inspired computer vision: Towards a synergistic approach of artificial and biological vision." </a:t>
            </a:r>
            <a:r>
              <a:rPr lang="en" altLang="ko-Kore-KR" i="1" dirty="0">
                <a:solidFill>
                  <a:srgbClr val="222222"/>
                </a:solidFill>
                <a:latin typeface="Arial" panose="020B0604020202020204" pitchFamily="34" charset="0"/>
              </a:rPr>
              <a:t>Computer Vision and Image Understanding</a:t>
            </a:r>
            <a:r>
              <a:rPr lang="en" altLang="ko-Kore-KR" dirty="0">
                <a:solidFill>
                  <a:srgbClr val="222222"/>
                </a:solidFill>
                <a:latin typeface="Arial" panose="020B0604020202020204" pitchFamily="34" charset="0"/>
              </a:rPr>
              <a:t> 150 (2016): 1-30.</a:t>
            </a:r>
            <a:endParaRPr lang="ko-Kore-KR" altLang="en-US" dirty="0"/>
          </a:p>
        </p:txBody>
      </p:sp>
    </p:spTree>
    <p:extLst>
      <p:ext uri="{BB962C8B-B14F-4D97-AF65-F5344CB8AC3E}">
        <p14:creationId xmlns:p14="http://schemas.microsoft.com/office/powerpoint/2010/main" val="3385080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DenseNet</a:t>
            </a:r>
            <a:r>
              <a:rPr lang="en-US" altLang="ko-Kore-KR" b="1" dirty="0">
                <a:sym typeface="Wingdings" pitchFamily="2" charset="2"/>
              </a:rPr>
              <a:t> (2017)</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930194" y="12996000"/>
            <a:ext cx="16522021" cy="646331"/>
          </a:xfrm>
          <a:prstGeom prst="rect">
            <a:avLst/>
          </a:prstGeom>
        </p:spPr>
        <p:txBody>
          <a:bodyPr wrap="square">
            <a:spAutoFit/>
          </a:bodyPr>
          <a:lstStyle/>
          <a:p>
            <a:r>
              <a:rPr lang="en" altLang="ko-Kore-KR" dirty="0"/>
              <a:t>Huang, Gao, et al. "Densely connected convolutional networks." </a:t>
            </a:r>
            <a:r>
              <a:rPr lang="en" altLang="ko-Kore-KR" i="1" dirty="0"/>
              <a:t>Proceedings of the IEEE conference on computer vision and pattern recognition</a:t>
            </a:r>
            <a:r>
              <a:rPr lang="en" altLang="ko-Kore-KR" dirty="0"/>
              <a:t>. 2017.</a:t>
            </a:r>
          </a:p>
          <a:p>
            <a:r>
              <a:rPr lang="en" altLang="ko-Kore-KR" dirty="0"/>
              <a:t>Images are from https://</a:t>
            </a:r>
            <a:r>
              <a:rPr lang="en" altLang="ko-Kore-KR" dirty="0" err="1"/>
              <a:t>pdfs.semanticscholar.org</a:t>
            </a:r>
            <a:r>
              <a:rPr lang="en" altLang="ko-Kore-KR" dirty="0"/>
              <a:t>/c3d9/26a85d85a83126f405ad40ff453611148c15.pdf</a:t>
            </a:r>
            <a:endParaRPr lang="ko-Kore-KR" altLang="en-US" dirty="0"/>
          </a:p>
        </p:txBody>
      </p:sp>
      <p:sp>
        <p:nvSpPr>
          <p:cNvPr id="12" name="TextBox 11">
            <a:extLst>
              <a:ext uri="{FF2B5EF4-FFF2-40B4-BE49-F238E27FC236}">
                <a16:creationId xmlns:a16="http://schemas.microsoft.com/office/drawing/2014/main" id="{14B40065-BE11-9D43-ABDB-82DE6D0AAA17}"/>
              </a:ext>
            </a:extLst>
          </p:cNvPr>
          <p:cNvSpPr txBox="1"/>
          <p:nvPr/>
        </p:nvSpPr>
        <p:spPr>
          <a:xfrm>
            <a:off x="3865237" y="7629457"/>
            <a:ext cx="13756749" cy="5078313"/>
          </a:xfrm>
          <a:prstGeom prst="rect">
            <a:avLst/>
          </a:prstGeom>
          <a:noFill/>
        </p:spPr>
        <p:txBody>
          <a:bodyPr wrap="square" rtlCol="0">
            <a:spAutoFit/>
          </a:bodyPr>
          <a:lstStyle/>
          <a:p>
            <a:r>
              <a:rPr kumimoji="1" lang="en-US" altLang="ko-Kore-KR" sz="3600" dirty="0" err="1">
                <a:solidFill>
                  <a:srgbClr val="53585F"/>
                </a:solidFill>
                <a:latin typeface="Spoqa Han Sans Neo" panose="020B0500000000000000" pitchFamily="34" charset="-128"/>
                <a:ea typeface="Spoqa Han Sans Neo" panose="020B0500000000000000" pitchFamily="34" charset="-128"/>
              </a:rPr>
              <a:t>ResNet</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의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skip connection</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을 보다 일반화 하여</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r>
              <a:rPr kumimoji="1" lang="ko-Kore-KR" altLang="en-US" sz="3600" dirty="0">
                <a:solidFill>
                  <a:srgbClr val="53585F"/>
                </a:solidFill>
                <a:latin typeface="Spoqa Han Sans Neo" panose="020B0500000000000000" pitchFamily="34" charset="-128"/>
                <a:ea typeface="Spoqa Han Sans Neo" panose="020B0500000000000000" pitchFamily="34" charset="-128"/>
              </a:rPr>
              <a:t>옆의 붙어있는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layer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뿐만 아닌</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p>
          <a:p>
            <a:r>
              <a:rPr kumimoji="1" lang="ko-Kore-KR" altLang="en-US" sz="3600" dirty="0">
                <a:solidFill>
                  <a:srgbClr val="53585F"/>
                </a:solidFill>
                <a:latin typeface="Spoqa Han Sans Neo" panose="020B0500000000000000" pitchFamily="34" charset="-128"/>
                <a:ea typeface="Spoqa Han Sans Neo" panose="020B0500000000000000" pitchFamily="34" charset="-128"/>
              </a:rPr>
              <a:t>모든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layer</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간에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skip connection</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을 붙였다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더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gradient vanishing</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문제를 완화</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pPr marL="571500" indent="-571500">
              <a:buFont typeface="Wingdings" pitchFamily="2" charset="2"/>
              <a:buChar char="à"/>
            </a:pPr>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down sampling</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(pooling)</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이 필요하므로 그 구간별로 다르게 </a:t>
            </a:r>
            <a:r>
              <a:rPr kumimoji="1" lang="en-US" altLang="ko-KR"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DenseNet</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block</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취한다</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pic>
        <p:nvPicPr>
          <p:cNvPr id="2" name="그림 1">
            <a:extLst>
              <a:ext uri="{FF2B5EF4-FFF2-40B4-BE49-F238E27FC236}">
                <a16:creationId xmlns:a16="http://schemas.microsoft.com/office/drawing/2014/main" id="{79BFBB7B-1387-3046-9356-9C09035BAE96}"/>
              </a:ext>
            </a:extLst>
          </p:cNvPr>
          <p:cNvPicPr>
            <a:picLocks noChangeAspect="1"/>
          </p:cNvPicPr>
          <p:nvPr/>
        </p:nvPicPr>
        <p:blipFill>
          <a:blip r:embed="rId4"/>
          <a:stretch>
            <a:fillRect/>
          </a:stretch>
        </p:blipFill>
        <p:spPr>
          <a:xfrm>
            <a:off x="5128192" y="3480427"/>
            <a:ext cx="10337800" cy="3860800"/>
          </a:xfrm>
          <a:prstGeom prst="rect">
            <a:avLst/>
          </a:prstGeom>
        </p:spPr>
      </p:pic>
    </p:spTree>
    <p:extLst>
      <p:ext uri="{BB962C8B-B14F-4D97-AF65-F5344CB8AC3E}">
        <p14:creationId xmlns:p14="http://schemas.microsoft.com/office/powerpoint/2010/main" val="3814292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DenseNet</a:t>
            </a:r>
            <a:r>
              <a:rPr lang="en-US" altLang="ko-Kore-KR" b="1" dirty="0">
                <a:sym typeface="Wingdings" pitchFamily="2" charset="2"/>
              </a:rPr>
              <a:t> (2017)</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930194" y="13223829"/>
            <a:ext cx="16522021" cy="369332"/>
          </a:xfrm>
          <a:prstGeom prst="rect">
            <a:avLst/>
          </a:prstGeom>
        </p:spPr>
        <p:txBody>
          <a:bodyPr wrap="square">
            <a:spAutoFit/>
          </a:bodyPr>
          <a:lstStyle/>
          <a:p>
            <a:r>
              <a:rPr lang="en" altLang="ko-Kore-KR" dirty="0"/>
              <a:t>Huang, Gao, et al. "Densely connected convolutional networks." </a:t>
            </a:r>
            <a:r>
              <a:rPr lang="en" altLang="ko-Kore-KR" i="1" dirty="0"/>
              <a:t>Proceedings of the IEEE conference on computer vision and pattern recognition</a:t>
            </a:r>
            <a:r>
              <a:rPr lang="en" altLang="ko-Kore-KR" dirty="0"/>
              <a:t>. 2017.</a:t>
            </a:r>
            <a:endParaRPr lang="ko-Kore-KR" altLang="en-US" dirty="0"/>
          </a:p>
        </p:txBody>
      </p:sp>
      <p:pic>
        <p:nvPicPr>
          <p:cNvPr id="3" name="그림 2">
            <a:extLst>
              <a:ext uri="{FF2B5EF4-FFF2-40B4-BE49-F238E27FC236}">
                <a16:creationId xmlns:a16="http://schemas.microsoft.com/office/drawing/2014/main" id="{68BE25A0-19E0-6B45-8316-C276D4C4B771}"/>
              </a:ext>
            </a:extLst>
          </p:cNvPr>
          <p:cNvPicPr>
            <a:picLocks noChangeAspect="1"/>
          </p:cNvPicPr>
          <p:nvPr/>
        </p:nvPicPr>
        <p:blipFill>
          <a:blip r:embed="rId4"/>
          <a:stretch>
            <a:fillRect/>
          </a:stretch>
        </p:blipFill>
        <p:spPr>
          <a:xfrm>
            <a:off x="1524000" y="4589833"/>
            <a:ext cx="18175566" cy="6353854"/>
          </a:xfrm>
          <a:prstGeom prst="rect">
            <a:avLst/>
          </a:prstGeom>
        </p:spPr>
      </p:pic>
      <p:sp>
        <p:nvSpPr>
          <p:cNvPr id="5" name="직사각형 4">
            <a:extLst>
              <a:ext uri="{FF2B5EF4-FFF2-40B4-BE49-F238E27FC236}">
                <a16:creationId xmlns:a16="http://schemas.microsoft.com/office/drawing/2014/main" id="{614F5D57-A5E9-E043-BDD8-0E85F9DA87F6}"/>
              </a:ext>
            </a:extLst>
          </p:cNvPr>
          <p:cNvSpPr/>
          <p:nvPr/>
        </p:nvSpPr>
        <p:spPr>
          <a:xfrm>
            <a:off x="2519030" y="3574953"/>
            <a:ext cx="6410729" cy="646331"/>
          </a:xfrm>
          <a:prstGeom prst="rect">
            <a:avLst/>
          </a:prstGeom>
        </p:spPr>
        <p:txBody>
          <a:bodyPr wrap="none">
            <a:spAutoFit/>
          </a:bodyPr>
          <a:lstStyle/>
          <a:p>
            <a:r>
              <a:rPr kumimoji="1" lang="ko-Kore-KR" altLang="en-US" sz="3600" dirty="0">
                <a:solidFill>
                  <a:srgbClr val="53585F"/>
                </a:solidFill>
                <a:latin typeface="Spoqa Han Sans Neo" panose="020B0500000000000000" pitchFamily="34" charset="-128"/>
                <a:ea typeface="Spoqa Han Sans Neo" panose="020B0500000000000000" pitchFamily="34" charset="-128"/>
              </a:rPr>
              <a:t>일반 </a:t>
            </a:r>
            <a:r>
              <a:rPr kumimoji="1" lang="en-US" altLang="ko-Kore-KR" sz="3600" dirty="0" err="1">
                <a:solidFill>
                  <a:srgbClr val="53585F"/>
                </a:solidFill>
                <a:latin typeface="Spoqa Han Sans Neo" panose="020B0500000000000000" pitchFamily="34" charset="-128"/>
                <a:ea typeface="Spoqa Han Sans Neo" panose="020B0500000000000000" pitchFamily="34" charset="-128"/>
              </a:rPr>
              <a:t>ResNet</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보다 성능이 개선됨</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p>
        </p:txBody>
      </p:sp>
    </p:spTree>
    <p:extLst>
      <p:ext uri="{BB962C8B-B14F-4D97-AF65-F5344CB8AC3E}">
        <p14:creationId xmlns:p14="http://schemas.microsoft.com/office/powerpoint/2010/main" val="184119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err="1">
                <a:latin typeface="SpoqaHanSans-Bold" panose="020B0500000000000000" pitchFamily="34" charset="-128"/>
                <a:ea typeface="SpoqaHanSans-Bold" panose="020B0500000000000000" pitchFamily="34" charset="-128"/>
              </a:rPr>
              <a:t>합성곱</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신경망</a:t>
            </a:r>
            <a:r>
              <a:rPr lang="en-US" b="1" dirty="0">
                <a:latin typeface="SpoqaHanSans-Bold" panose="020B0500000000000000" pitchFamily="34" charset="-128"/>
                <a:ea typeface="SpoqaHanSans-Bold" panose="020B0500000000000000" pitchFamily="34" charset="-128"/>
              </a:rPr>
              <a:t> (CNN)</a:t>
            </a:r>
          </a:p>
          <a:p>
            <a:pPr algn="r">
              <a:defRPr sz="4000" spc="-39">
                <a:latin typeface="SpoqaHanSans-Bold"/>
                <a:ea typeface="SpoqaHanSans-Bold"/>
                <a:cs typeface="SpoqaHanSans-Bold"/>
                <a:sym typeface="SpoqaHanSans-Bold"/>
              </a:defRPr>
            </a:pPr>
            <a:endParaRPr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4</a:t>
            </a:r>
            <a:r>
              <a:rPr b="1" dirty="0">
                <a:solidFill>
                  <a:srgbClr val="ED234B"/>
                </a:solidFill>
                <a:latin typeface="SpoqaHanSans-Bold" panose="020B0500000000000000" pitchFamily="34" charset="-128"/>
                <a:ea typeface="SpoqaHanSans-Bold" panose="020B0500000000000000" pitchFamily="34" charset="-128"/>
              </a:rPr>
              <a:t> </a:t>
            </a:r>
            <a:r>
              <a:rPr lang="ko-Kore-KR" altLang="en-US"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 Recent trends of CNN models</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42</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91465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SeNet</a:t>
            </a:r>
            <a:r>
              <a:rPr lang="en-US" altLang="ko-Kore-KR" b="1" dirty="0">
                <a:sym typeface="Wingdings" pitchFamily="2" charset="2"/>
              </a:rPr>
              <a:t> (</a:t>
            </a:r>
            <a:r>
              <a:rPr lang="en-US" altLang="ko-KR" b="1" dirty="0">
                <a:sym typeface="Wingdings" pitchFamily="2" charset="2"/>
              </a:rPr>
              <a:t>2017-</a:t>
            </a:r>
            <a:r>
              <a:rPr lang="en-US" altLang="ko-Kore-KR" b="1" dirty="0">
                <a:sym typeface="Wingdings" pitchFamily="2" charset="2"/>
              </a:rPr>
              <a:t>2018)</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930194" y="13223829"/>
            <a:ext cx="16522021" cy="369332"/>
          </a:xfrm>
          <a:prstGeom prst="rect">
            <a:avLst/>
          </a:prstGeom>
        </p:spPr>
        <p:txBody>
          <a:bodyPr wrap="square">
            <a:spAutoFit/>
          </a:bodyPr>
          <a:lstStyle/>
          <a:p>
            <a:r>
              <a:rPr lang="en" altLang="ko-Kore-KR" dirty="0"/>
              <a:t>Hu, </a:t>
            </a:r>
            <a:r>
              <a:rPr lang="en" altLang="ko-Kore-KR" dirty="0" err="1"/>
              <a:t>Jie</a:t>
            </a:r>
            <a:r>
              <a:rPr lang="en" altLang="ko-Kore-KR" dirty="0"/>
              <a:t>, Li Shen, and Gang Sun. "Squeeze-and-excitation networks." </a:t>
            </a:r>
            <a:r>
              <a:rPr lang="en" altLang="ko-Kore-KR" i="1" dirty="0"/>
              <a:t>Proceedings of the IEEE conference on computer vision and pattern recognition</a:t>
            </a:r>
            <a:r>
              <a:rPr lang="en" altLang="ko-Kore-KR" dirty="0"/>
              <a:t>. 2018.</a:t>
            </a:r>
            <a:endParaRPr lang="ko-Kore-KR" altLang="en-US" dirty="0"/>
          </a:p>
        </p:txBody>
      </p:sp>
      <p:pic>
        <p:nvPicPr>
          <p:cNvPr id="2" name="그림 1">
            <a:extLst>
              <a:ext uri="{FF2B5EF4-FFF2-40B4-BE49-F238E27FC236}">
                <a16:creationId xmlns:a16="http://schemas.microsoft.com/office/drawing/2014/main" id="{A5381057-C626-444A-89B5-7BDFCBF6F925}"/>
              </a:ext>
            </a:extLst>
          </p:cNvPr>
          <p:cNvPicPr>
            <a:picLocks noChangeAspect="1"/>
          </p:cNvPicPr>
          <p:nvPr/>
        </p:nvPicPr>
        <p:blipFill rotWithShape="1">
          <a:blip r:embed="rId4"/>
          <a:srcRect t="13734" r="2968"/>
          <a:stretch/>
        </p:blipFill>
        <p:spPr>
          <a:xfrm>
            <a:off x="8459057" y="3612507"/>
            <a:ext cx="14889286" cy="3868154"/>
          </a:xfrm>
          <a:prstGeom prst="rect">
            <a:avLst/>
          </a:prstGeom>
        </p:spPr>
      </p:pic>
      <p:pic>
        <p:nvPicPr>
          <p:cNvPr id="5" name="그림 4">
            <a:extLst>
              <a:ext uri="{FF2B5EF4-FFF2-40B4-BE49-F238E27FC236}">
                <a16:creationId xmlns:a16="http://schemas.microsoft.com/office/drawing/2014/main" id="{A3A64300-B125-C748-B7BF-CDC6F64DB72D}"/>
              </a:ext>
            </a:extLst>
          </p:cNvPr>
          <p:cNvPicPr>
            <a:picLocks noChangeAspect="1"/>
          </p:cNvPicPr>
          <p:nvPr/>
        </p:nvPicPr>
        <p:blipFill rotWithShape="1">
          <a:blip r:embed="rId5"/>
          <a:srcRect l="50594"/>
          <a:stretch/>
        </p:blipFill>
        <p:spPr>
          <a:xfrm>
            <a:off x="307553" y="3612507"/>
            <a:ext cx="8151504" cy="712919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A4B21CB-897B-5F40-AF0B-521DF93A3E4B}"/>
                  </a:ext>
                </a:extLst>
              </p:cNvPr>
              <p:cNvSpPr txBox="1"/>
              <p:nvPr/>
            </p:nvSpPr>
            <p:spPr>
              <a:xfrm>
                <a:off x="8832455" y="7480661"/>
                <a:ext cx="11167035" cy="6868355"/>
              </a:xfrm>
              <a:prstGeom prst="rect">
                <a:avLst/>
              </a:prstGeom>
              <a:noFill/>
            </p:spPr>
            <p:txBody>
              <a:bodyPr wrap="square" rtlCol="0">
                <a:spAutoFit/>
              </a:bodyPr>
              <a:lstStyle/>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514350" indent="-514350">
                  <a:buAutoNum type="arabicPeriod"/>
                </a:pPr>
                <a14:m>
                  <m:oMath xmlns:m="http://schemas.openxmlformats.org/officeDocument/2006/math">
                    <m:sSub>
                      <m:sSubPr>
                        <m:ctrlPr>
                          <a:rPr kumimoji="1" lang="en-US" altLang="ko-KR" sz="3200" b="1"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1" i="1" smtClean="0">
                            <a:solidFill>
                              <a:srgbClr val="53585F"/>
                            </a:solidFill>
                            <a:latin typeface="Cambria Math" panose="02040503050406030204" pitchFamily="18" charset="0"/>
                            <a:ea typeface="Spoqa Han Sans Neo Bold" panose="020B0500000000000000" pitchFamily="34" charset="-128"/>
                          </a:rPr>
                          <m:t>𝑭</m:t>
                        </m:r>
                      </m:e>
                      <m:sub>
                        <m:r>
                          <a:rPr kumimoji="1" lang="en-US" altLang="ko-KR" sz="3200" b="1" i="1" smtClean="0">
                            <a:solidFill>
                              <a:srgbClr val="53585F"/>
                            </a:solidFill>
                            <a:latin typeface="Cambria Math" panose="02040503050406030204" pitchFamily="18" charset="0"/>
                            <a:ea typeface="Spoqa Han Sans Neo Bold" panose="020B0500000000000000" pitchFamily="34" charset="-128"/>
                          </a:rPr>
                          <m:t>𝒕𝒓</m:t>
                        </m:r>
                      </m:sub>
                    </m:sSub>
                  </m:oMath>
                </a14:m>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 conv transformation</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을 수행</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사이즈 변환된다</a:t>
                </a: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lvl="1"/>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연산</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14:m>
                  <m:oMath xmlns:m="http://schemas.openxmlformats.org/officeDocument/2006/math">
                    <m:sSub>
                      <m:sSubPr>
                        <m:ctrlPr>
                          <a:rPr kumimoji="1" lang="en-US" altLang="ko-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i="1">
                            <a:solidFill>
                              <a:srgbClr val="53585F"/>
                            </a:solidFill>
                            <a:latin typeface="Cambria Math" panose="02040503050406030204" pitchFamily="18" charset="0"/>
                            <a:ea typeface="Spoqa Han Sans Neo Bold" panose="020B0500000000000000" pitchFamily="34" charset="-128"/>
                          </a:rPr>
                          <m:t>𝑣</m:t>
                        </m:r>
                      </m:e>
                      <m:sub>
                        <m:r>
                          <a:rPr kumimoji="1" lang="en-US" altLang="ko-KR" sz="3200" i="1">
                            <a:solidFill>
                              <a:srgbClr val="53585F"/>
                            </a:solidFill>
                            <a:latin typeface="Cambria Math" panose="02040503050406030204" pitchFamily="18" charset="0"/>
                            <a:ea typeface="Spoqa Han Sans Neo Bold" panose="020B0500000000000000" pitchFamily="34" charset="-128"/>
                          </a:rPr>
                          <m:t>𝑐</m:t>
                        </m:r>
                      </m:sub>
                    </m:sSub>
                    <m:r>
                      <a:rPr kumimoji="1" lang="en-US" altLang="ko-KR" sz="3200" i="1">
                        <a:solidFill>
                          <a:srgbClr val="53585F"/>
                        </a:solidFill>
                        <a:latin typeface="Cambria Math" panose="02040503050406030204" pitchFamily="18" charset="0"/>
                        <a:ea typeface="Spoqa Han Sans Neo Bold" panose="020B0500000000000000" pitchFamily="34" charset="-128"/>
                      </a:rPr>
                      <m:t> </m:t>
                    </m:r>
                  </m:oMath>
                </a14:m>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가 필터일 때</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b>
                      <m:sSubPr>
                        <m:ctrlPr>
                          <a:rPr kumimoji="1" lang="en-US" altLang="ko-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i="1">
                            <a:solidFill>
                              <a:srgbClr val="53585F"/>
                            </a:solidFill>
                            <a:latin typeface="Cambria Math" panose="02040503050406030204" pitchFamily="18" charset="0"/>
                            <a:ea typeface="Spoqa Han Sans Neo Bold" panose="020B0500000000000000" pitchFamily="34" charset="-128"/>
                          </a:rPr>
                          <m:t>𝑢</m:t>
                        </m:r>
                      </m:e>
                      <m:sub>
                        <m:r>
                          <a:rPr kumimoji="1" lang="en-US" altLang="ko-KR" sz="3200" i="1">
                            <a:solidFill>
                              <a:srgbClr val="53585F"/>
                            </a:solidFill>
                            <a:latin typeface="Cambria Math" panose="02040503050406030204" pitchFamily="18" charset="0"/>
                            <a:ea typeface="Spoqa Han Sans Neo Bold" panose="020B0500000000000000" pitchFamily="34" charset="-128"/>
                          </a:rPr>
                          <m:t>𝑐</m:t>
                        </m:r>
                      </m:sub>
                    </m:sSub>
                    <m:r>
                      <a:rPr kumimoji="1" lang="en-US" altLang="ko-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i="1">
                            <a:solidFill>
                              <a:srgbClr val="53585F"/>
                            </a:solidFill>
                            <a:latin typeface="Cambria Math" panose="02040503050406030204" pitchFamily="18" charset="0"/>
                            <a:ea typeface="Spoqa Han Sans Neo Bold" panose="020B0500000000000000" pitchFamily="34" charset="-128"/>
                          </a:rPr>
                          <m:t>𝑣</m:t>
                        </m:r>
                      </m:e>
                      <m:sub>
                        <m:r>
                          <a:rPr kumimoji="1" lang="en-US" altLang="ko-KR" sz="3200" i="1">
                            <a:solidFill>
                              <a:srgbClr val="53585F"/>
                            </a:solidFill>
                            <a:latin typeface="Cambria Math" panose="02040503050406030204" pitchFamily="18" charset="0"/>
                            <a:ea typeface="Spoqa Han Sans Neo Bold" panose="020B0500000000000000" pitchFamily="34" charset="-128"/>
                          </a:rPr>
                          <m:t>𝑐</m:t>
                        </m:r>
                      </m:sub>
                    </m:sSub>
                    <m:r>
                      <a:rPr kumimoji="1" lang="en-US" altLang="ko-KR" sz="3200" i="1">
                        <a:solidFill>
                          <a:srgbClr val="53585F"/>
                        </a:solidFill>
                        <a:latin typeface="Cambria Math" panose="02040503050406030204" pitchFamily="18" charset="0"/>
                        <a:ea typeface="Spoqa Han Sans Neo Bold" panose="020B0500000000000000" pitchFamily="34" charset="-128"/>
                      </a:rPr>
                      <m:t>∗</m:t>
                    </m:r>
                    <m:r>
                      <a:rPr kumimoji="1" lang="en-US" altLang="ko-KR" sz="3200" i="1">
                        <a:solidFill>
                          <a:srgbClr val="53585F"/>
                        </a:solidFill>
                        <a:latin typeface="Cambria Math" panose="02040503050406030204" pitchFamily="18" charset="0"/>
                        <a:ea typeface="Spoqa Han Sans Neo Bold" panose="020B0500000000000000" pitchFamily="34" charset="-128"/>
                      </a:rPr>
                      <m:t>𝑋</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nary>
                      <m:naryPr>
                        <m:chr m:val="∑"/>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naryPr>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𝑠</m:t>
                        </m:r>
                      </m:sub>
                      <m:sup>
                        <m:sSup>
                          <m:sSup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p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𝐶</m:t>
                            </m:r>
                          </m:e>
                          <m:sup>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sup>
                        </m:sSup>
                      </m:sup>
                      <m:e>
                        <m:sSubSup>
                          <m:sSubSup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Sup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𝑣</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𝑐</m:t>
                            </m:r>
                          </m:sub>
                          <m:sup>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𝑠</m:t>
                            </m:r>
                          </m:sup>
                        </m:sSubSup>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sSup>
                          <m:sSup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p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𝑥</m:t>
                            </m:r>
                          </m:e>
                          <m:sup>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𝑠</m:t>
                            </m:r>
                          </m:sup>
                        </m:sSup>
                      </m:e>
                    </m:nary>
                  </m:oMath>
                </a14:m>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514350" indent="-514350">
                  <a:buAutoNum type="arabicPeriod"/>
                </a:pPr>
                <a14:m>
                  <m:oMath xmlns:m="http://schemas.openxmlformats.org/officeDocument/2006/math">
                    <m:sSub>
                      <m:sSubPr>
                        <m:ctrlPr>
                          <a:rPr kumimoji="1" lang="en-US" altLang="ko-KR" sz="3200" b="1"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b="1" i="1">
                            <a:solidFill>
                              <a:srgbClr val="53585F"/>
                            </a:solidFill>
                            <a:latin typeface="Cambria Math" panose="02040503050406030204" pitchFamily="18" charset="0"/>
                            <a:ea typeface="Spoqa Han Sans Neo Bold" panose="020B0500000000000000" pitchFamily="34" charset="-128"/>
                          </a:rPr>
                          <m:t>𝑭</m:t>
                        </m:r>
                      </m:e>
                      <m:sub>
                        <m:r>
                          <a:rPr kumimoji="1" lang="en-US" altLang="ko-KR" sz="3200" b="1" i="1" smtClean="0">
                            <a:solidFill>
                              <a:srgbClr val="53585F"/>
                            </a:solidFill>
                            <a:latin typeface="Cambria Math" panose="02040503050406030204" pitchFamily="18" charset="0"/>
                            <a:ea typeface="Spoqa Han Sans Neo Bold" panose="020B0500000000000000" pitchFamily="34" charset="-128"/>
                          </a:rPr>
                          <m:t>𝒔𝒒</m:t>
                        </m:r>
                      </m:sub>
                    </m:sSub>
                  </m:oMath>
                </a14:m>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 squeeze: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U</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의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output</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의 각 채널별 정보를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global average pooling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등으로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squeeze(</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추출</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lvl="1"/>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b>
                      <m:sSubPr>
                        <m:ctrlPr>
                          <a:rPr kumimoji="1" lang="en-US" altLang="ko-KR" sz="3200"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𝑧</m:t>
                        </m:r>
                      </m:e>
                      <m:sub>
                        <m:r>
                          <a:rPr kumimoji="1" lang="en-US" altLang="ko-KR" sz="3200" i="1">
                            <a:solidFill>
                              <a:srgbClr val="53585F"/>
                            </a:solidFill>
                            <a:latin typeface="Cambria Math" panose="02040503050406030204" pitchFamily="18" charset="0"/>
                            <a:ea typeface="Spoqa Han Sans Neo Bold" panose="020B0500000000000000" pitchFamily="34" charset="-128"/>
                          </a:rPr>
                          <m:t>𝑐</m:t>
                        </m:r>
                      </m:sub>
                    </m:sSub>
                    <m:r>
                      <a:rPr kumimoji="1" lang="en-US" altLang="ko-KR" sz="3200" i="1">
                        <a:solidFill>
                          <a:srgbClr val="53585F"/>
                        </a:solidFill>
                        <a:latin typeface="Cambria Math" panose="02040503050406030204" pitchFamily="18" charset="0"/>
                        <a:ea typeface="Spoqa Han Sans Neo Bold" panose="020B0500000000000000" pitchFamily="34" charset="-128"/>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𝐹</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𝑠𝑞</m:t>
                        </m:r>
                      </m:sub>
                    </m:sSub>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dPr>
                      <m:e>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𝑢</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𝑐</m:t>
                            </m:r>
                          </m:sub>
                        </m:sSub>
                      </m:e>
                    </m:d>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f>
                      <m:f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fPr>
                      <m:num>
                        <m:r>
                          <a:rPr kumimoji="1" lang="en-US" altLang="ko-KR" sz="3200" b="0" i="1" smtClean="0">
                            <a:solidFill>
                              <a:srgbClr val="53585F"/>
                            </a:solidFill>
                            <a:latin typeface="Cambria Math" panose="02040503050406030204" pitchFamily="18" charset="0"/>
                            <a:ea typeface="Spoqa Han Sans Neo Bold" panose="020B0500000000000000" pitchFamily="34" charset="-128"/>
                          </a:rPr>
                          <m:t>1</m:t>
                        </m:r>
                      </m:num>
                      <m:den>
                        <m:r>
                          <a:rPr kumimoji="1" lang="en-US" altLang="ko-KR" sz="3200" b="0" i="1" smtClean="0">
                            <a:solidFill>
                              <a:srgbClr val="53585F"/>
                            </a:solidFill>
                            <a:latin typeface="Cambria Math" panose="02040503050406030204" pitchFamily="18" charset="0"/>
                            <a:ea typeface="Spoqa Han Sans Neo Bold" panose="020B0500000000000000" pitchFamily="34" charset="-128"/>
                          </a:rPr>
                          <m:t>𝐻𝑥𝑊</m:t>
                        </m:r>
                      </m:den>
                    </m:f>
                    <m:nary>
                      <m:naryPr>
                        <m:chr m:val="∑"/>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naryPr>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𝑖</m:t>
                        </m:r>
                      </m:sub>
                      <m:sup>
                        <m:r>
                          <a:rPr kumimoji="1" lang="en-US" altLang="ko-KR" sz="3200" b="0" i="1" smtClean="0">
                            <a:solidFill>
                              <a:srgbClr val="53585F"/>
                            </a:solidFill>
                            <a:latin typeface="Cambria Math" panose="02040503050406030204" pitchFamily="18" charset="0"/>
                            <a:ea typeface="Spoqa Han Sans Neo Bold" panose="020B0500000000000000" pitchFamily="34" charset="-128"/>
                          </a:rPr>
                          <m:t>𝐻</m:t>
                        </m:r>
                      </m:sup>
                      <m:e>
                        <m:nary>
                          <m:naryPr>
                            <m:chr m:val="∑"/>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naryPr>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𝑗</m:t>
                            </m:r>
                          </m:sub>
                          <m:sup>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𝑊</m:t>
                            </m:r>
                          </m:sup>
                          <m:e>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𝑢</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𝑐</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𝑖</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𝑗</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e>
                        </m:nary>
                      </m:e>
                    </m:nary>
                  </m:oMath>
                </a14:m>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514350" indent="-514350">
                  <a:buAutoNum type="arabicPeriod"/>
                </a:pPr>
                <a14:m>
                  <m:oMath xmlns:m="http://schemas.openxmlformats.org/officeDocument/2006/math">
                    <m:sSub>
                      <m:sSubPr>
                        <m:ctrlPr>
                          <a:rPr kumimoji="1" lang="en-US" altLang="ko-KR" sz="3200" b="1"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b="1" i="1">
                            <a:solidFill>
                              <a:srgbClr val="53585F"/>
                            </a:solidFill>
                            <a:latin typeface="Cambria Math" panose="02040503050406030204" pitchFamily="18" charset="0"/>
                            <a:ea typeface="Spoqa Han Sans Neo Bold" panose="020B0500000000000000" pitchFamily="34" charset="-128"/>
                          </a:rPr>
                          <m:t>𝑭</m:t>
                        </m:r>
                      </m:e>
                      <m:sub>
                        <m:r>
                          <a:rPr kumimoji="1" lang="en-US" altLang="ko-KR" sz="3200" b="1" i="1" smtClean="0">
                            <a:solidFill>
                              <a:srgbClr val="53585F"/>
                            </a:solidFill>
                            <a:latin typeface="Cambria Math" panose="02040503050406030204" pitchFamily="18" charset="0"/>
                            <a:ea typeface="Spoqa Han Sans Neo Bold" panose="020B0500000000000000" pitchFamily="34" charset="-128"/>
                          </a:rPr>
                          <m:t>𝒆𝒙</m:t>
                        </m:r>
                      </m:sub>
                    </m:sSub>
                  </m:oMath>
                </a14:m>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 excitation: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스칼라의 가중치를 계산한다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14:m>
                  <m:oMath xmlns:m="http://schemas.openxmlformats.org/officeDocument/2006/math">
                    <m:r>
                      <a:rPr kumimoji="1" lang="en-US" altLang="ko-KR" sz="3200" i="1">
                        <a:solidFill>
                          <a:srgbClr val="53585F"/>
                        </a:solidFill>
                        <a:latin typeface="Cambria Math" panose="02040503050406030204" pitchFamily="18" charset="0"/>
                        <a:ea typeface="Spoqa Han Sans Neo Bold" panose="020B0500000000000000" pitchFamily="34" charset="-128"/>
                        <a:sym typeface="Wingdings" pitchFamily="2" charset="2"/>
                      </a:rPr>
                      <m:t>𝜎</m:t>
                    </m:r>
                  </m:oMath>
                </a14:m>
                <a:r>
                  <a:rPr kumimoji="1" lang="en-US" altLang="ko-KR" sz="3200" dirty="0">
                    <a:solidFill>
                      <a:srgbClr val="53585F"/>
                    </a:solidFill>
                    <a:latin typeface="Spoqa Han Sans Neo" panose="020B0500000000000000" pitchFamily="34" charset="-128"/>
                    <a:ea typeface="Spoqa Han Sans Neo" panose="020B0500000000000000" pitchFamily="34" charset="-128"/>
                  </a:rPr>
                  <a:t>: sigmoid, </a:t>
                </a:r>
                <a14:m>
                  <m:oMath xmlns:m="http://schemas.openxmlformats.org/officeDocument/2006/math">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𝑊</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1</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𝑊</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2</m:t>
                        </m:r>
                      </m:sub>
                    </m:sSub>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fully-connected, </a:t>
                </a:r>
                <a14:m>
                  <m:oMath xmlns:m="http://schemas.openxmlformats.org/officeDocument/2006/math">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𝛿</m:t>
                    </m:r>
                  </m:oMath>
                </a14:m>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200" dirty="0" err="1">
                    <a:solidFill>
                      <a:srgbClr val="53585F"/>
                    </a:solidFill>
                    <a:latin typeface="Spoqa Han Sans Neo" panose="020B0500000000000000" pitchFamily="34" charset="-128"/>
                    <a:ea typeface="Spoqa Han Sans Neo" panose="020B0500000000000000" pitchFamily="34" charset="-128"/>
                  </a:rPr>
                  <a:t>ReLU</a:t>
                </a:r>
                <a:br>
                  <a:rPr kumimoji="1" lang="en-US" altLang="ko-Kore-KR" sz="3200" dirty="0">
                    <a:solidFill>
                      <a:srgbClr val="53585F"/>
                    </a:solidFill>
                    <a:latin typeface="Spoqa Han Sans Neo" panose="020B0500000000000000" pitchFamily="34" charset="-128"/>
                    <a:ea typeface="Spoqa Han Sans Neo" panose="020B0500000000000000" pitchFamily="34" charset="-128"/>
                  </a:rPr>
                </a:b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𝑠</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𝐹</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𝑒𝑥</m:t>
                        </m:r>
                      </m:sub>
                    </m:sSub>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𝑧</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𝑊</m:t>
                        </m:r>
                      </m:e>
                    </m:d>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𝜎</m:t>
                    </m:r>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𝑔</m:t>
                        </m:r>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𝑧</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 </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𝑊</m:t>
                            </m:r>
                          </m:e>
                        </m:d>
                      </m:e>
                    </m:d>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𝜎</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𝑊</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2</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𝛿</m:t>
                    </m:r>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𝑊</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1</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𝑧</m:t>
                        </m:r>
                      </m:e>
                    </m:d>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oMath>
                </a14:m>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pPr marL="514350" indent="-514350">
                  <a:buAutoNum type="arabicPeriod"/>
                </a:pPr>
                <a14:m>
                  <m:oMath xmlns:m="http://schemas.openxmlformats.org/officeDocument/2006/math">
                    <m:sSub>
                      <m:sSubPr>
                        <m:ctrlPr>
                          <a:rPr kumimoji="1" lang="en-US" altLang="ko-KR" sz="3200" b="1" i="1">
                            <a:solidFill>
                              <a:srgbClr val="53585F"/>
                            </a:solidFill>
                            <a:latin typeface="Cambria Math" panose="02040503050406030204" pitchFamily="18" charset="0"/>
                            <a:ea typeface="Spoqa Han Sans Neo Bold" panose="020B0500000000000000" pitchFamily="34" charset="-128"/>
                          </a:rPr>
                        </m:ctrlPr>
                      </m:sSubPr>
                      <m:e>
                        <m:r>
                          <a:rPr kumimoji="1" lang="en-US" altLang="ko-KR" sz="3200" b="1" i="1">
                            <a:solidFill>
                              <a:srgbClr val="53585F"/>
                            </a:solidFill>
                            <a:latin typeface="Cambria Math" panose="02040503050406030204" pitchFamily="18" charset="0"/>
                            <a:ea typeface="Spoqa Han Sans Neo Bold" panose="020B0500000000000000" pitchFamily="34" charset="-128"/>
                          </a:rPr>
                          <m:t>𝑭</m:t>
                        </m:r>
                      </m:e>
                      <m:sub>
                        <m:r>
                          <a:rPr kumimoji="1" lang="en-US" altLang="ko-KR" sz="3200" b="1" i="1" smtClean="0">
                            <a:solidFill>
                              <a:srgbClr val="53585F"/>
                            </a:solidFill>
                            <a:latin typeface="Cambria Math" panose="02040503050406030204" pitchFamily="18" charset="0"/>
                            <a:ea typeface="Spoqa Han Sans Neo Bold" panose="020B0500000000000000" pitchFamily="34" charset="-128"/>
                          </a:rPr>
                          <m:t>𝒔𝒄𝒂𝒍𝒆</m:t>
                        </m:r>
                      </m:sub>
                    </m:sSub>
                  </m:oMath>
                </a14:m>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스칼라 가중치를 </a:t>
                </a:r>
                <a14:m>
                  <m:oMath xmlns:m="http://schemas.openxmlformats.org/officeDocument/2006/math">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𝑈</m:t>
                    </m:r>
                  </m:oMath>
                </a14:m>
                <a:r>
                  <a:rPr kumimoji="1" lang="ko-Kore-KR" altLang="en-US" sz="3200" dirty="0">
                    <a:solidFill>
                      <a:srgbClr val="53585F"/>
                    </a:solidFill>
                    <a:latin typeface="Spoqa Han Sans Neo" panose="020B0500000000000000" pitchFamily="34" charset="-128"/>
                    <a:ea typeface="Spoqa Han Sans Neo" panose="020B0500000000000000" pitchFamily="34" charset="-128"/>
                  </a:rPr>
                  <a:t>의 출력값에 더한다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marL="514350" indent="-514350">
                  <a:buAutoNum type="arabicPeriod"/>
                </a:pPr>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endParaRPr>
              </a:p>
              <a:p>
                <a:endParaRPr kumimoji="1" lang="ko-Kore-KR" altLang="en-US" sz="3200" dirty="0">
                  <a:solidFill>
                    <a:srgbClr val="53585F"/>
                  </a:solidFill>
                  <a:latin typeface="Spoqa Han Sans Neo" panose="020B0500000000000000" pitchFamily="34" charset="-128"/>
                  <a:ea typeface="Spoqa Han Sans Neo" panose="020B0500000000000000" pitchFamily="34" charset="-128"/>
                </a:endParaRPr>
              </a:p>
            </p:txBody>
          </p:sp>
        </mc:Choice>
        <mc:Fallback xmlns="">
          <p:sp>
            <p:nvSpPr>
              <p:cNvPr id="6" name="TextBox 5">
                <a:extLst>
                  <a:ext uri="{FF2B5EF4-FFF2-40B4-BE49-F238E27FC236}">
                    <a16:creationId xmlns:a16="http://schemas.microsoft.com/office/drawing/2014/main" id="{1A4B21CB-897B-5F40-AF0B-521DF93A3E4B}"/>
                  </a:ext>
                </a:extLst>
              </p:cNvPr>
              <p:cNvSpPr txBox="1">
                <a:spLocks noRot="1" noChangeAspect="1" noMove="1" noResize="1" noEditPoints="1" noAdjustHandles="1" noChangeArrowheads="1" noChangeShapeType="1" noTextEdit="1"/>
              </p:cNvSpPr>
              <p:nvPr/>
            </p:nvSpPr>
            <p:spPr>
              <a:xfrm>
                <a:off x="8832455" y="7480661"/>
                <a:ext cx="11167035" cy="6868355"/>
              </a:xfrm>
              <a:prstGeom prst="rect">
                <a:avLst/>
              </a:prstGeom>
              <a:blipFill>
                <a:blip r:embed="rId6"/>
                <a:stretch>
                  <a:fillRect l="-1023"/>
                </a:stretch>
              </a:blipFill>
            </p:spPr>
            <p:txBody>
              <a:bodyPr/>
              <a:lstStyle/>
              <a:p>
                <a:r>
                  <a:rPr lang="ko-Kore-KR" altLang="en-US">
                    <a:noFill/>
                  </a:rPr>
                  <a:t> </a:t>
                </a:r>
              </a:p>
            </p:txBody>
          </p:sp>
        </mc:Fallback>
      </mc:AlternateContent>
      <p:sp>
        <p:nvSpPr>
          <p:cNvPr id="8" name="직사각형 7">
            <a:extLst>
              <a:ext uri="{FF2B5EF4-FFF2-40B4-BE49-F238E27FC236}">
                <a16:creationId xmlns:a16="http://schemas.microsoft.com/office/drawing/2014/main" id="{D918F0BC-F147-F143-BDB6-1ECE15673108}"/>
              </a:ext>
            </a:extLst>
          </p:cNvPr>
          <p:cNvSpPr/>
          <p:nvPr/>
        </p:nvSpPr>
        <p:spPr>
          <a:xfrm>
            <a:off x="1966790" y="2974297"/>
            <a:ext cx="16399041" cy="584775"/>
          </a:xfrm>
          <a:prstGeom prst="rect">
            <a:avLst/>
          </a:prstGeom>
        </p:spPr>
        <p:txBody>
          <a:bodyPr wrap="none">
            <a:spAutoFit/>
          </a:bodyPr>
          <a:lstStyle/>
          <a:p>
            <a:r>
              <a:rPr kumimoji="1" lang="en-US" altLang="ko-Kore-KR" sz="3200" dirty="0">
                <a:solidFill>
                  <a:srgbClr val="53585F"/>
                </a:solidFill>
                <a:latin typeface="Spoqa Han Sans Neo" panose="020B0500000000000000" pitchFamily="34" charset="-128"/>
                <a:ea typeface="Spoqa Han Sans Neo" panose="020B0500000000000000" pitchFamily="34" charset="-128"/>
              </a:rPr>
              <a:t>SE Block</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을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Convolutional layer</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뒤에 병렬적으로</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(skip connection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과 함께</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붙여 성능을 개선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p:txBody>
      </p:sp>
    </p:spTree>
    <p:extLst>
      <p:ext uri="{BB962C8B-B14F-4D97-AF65-F5344CB8AC3E}">
        <p14:creationId xmlns:p14="http://schemas.microsoft.com/office/powerpoint/2010/main" val="2342273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SeNet</a:t>
            </a:r>
            <a:r>
              <a:rPr lang="en-US" altLang="ko-Kore-KR" b="1" dirty="0">
                <a:sym typeface="Wingdings" pitchFamily="2" charset="2"/>
              </a:rPr>
              <a:t> (</a:t>
            </a:r>
            <a:r>
              <a:rPr lang="en-US" altLang="ko-KR" b="1" dirty="0">
                <a:sym typeface="Wingdings" pitchFamily="2" charset="2"/>
              </a:rPr>
              <a:t>2017-</a:t>
            </a:r>
            <a:r>
              <a:rPr lang="en-US" altLang="ko-Kore-KR" b="1" dirty="0">
                <a:sym typeface="Wingdings" pitchFamily="2" charset="2"/>
              </a:rPr>
              <a:t>2018)</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930194" y="13223829"/>
            <a:ext cx="16522021" cy="369332"/>
          </a:xfrm>
          <a:prstGeom prst="rect">
            <a:avLst/>
          </a:prstGeom>
        </p:spPr>
        <p:txBody>
          <a:bodyPr wrap="square">
            <a:spAutoFit/>
          </a:bodyPr>
          <a:lstStyle/>
          <a:p>
            <a:r>
              <a:rPr lang="en" altLang="ko-Kore-KR" dirty="0"/>
              <a:t>Hu, </a:t>
            </a:r>
            <a:r>
              <a:rPr lang="en" altLang="ko-Kore-KR" dirty="0" err="1"/>
              <a:t>Jie</a:t>
            </a:r>
            <a:r>
              <a:rPr lang="en" altLang="ko-Kore-KR" dirty="0"/>
              <a:t>, Li Shen, and Gang Sun. "Squeeze-and-excitation networks." </a:t>
            </a:r>
            <a:r>
              <a:rPr lang="en" altLang="ko-Kore-KR" i="1" dirty="0"/>
              <a:t>Proceedings of the IEEE conference on computer vision and pattern recognition</a:t>
            </a:r>
            <a:r>
              <a:rPr lang="en" altLang="ko-Kore-KR" dirty="0"/>
              <a:t>. 2018.</a:t>
            </a:r>
            <a:endParaRPr lang="ko-Kore-KR" altLang="en-US" dirty="0"/>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D918F0BC-F147-F143-BDB6-1ECE15673108}"/>
                  </a:ext>
                </a:extLst>
              </p:cNvPr>
              <p:cNvSpPr/>
              <p:nvPr/>
            </p:nvSpPr>
            <p:spPr>
              <a:xfrm>
                <a:off x="1966789" y="3269474"/>
                <a:ext cx="16811068" cy="9941183"/>
              </a:xfrm>
              <a:prstGeom prst="rect">
                <a:avLst/>
              </a:prstGeom>
            </p:spPr>
            <p:txBody>
              <a:bodyPr wrap="square">
                <a:spAutoFit/>
              </a:bodyPr>
              <a:lstStyle/>
              <a:p>
                <a:r>
                  <a:rPr kumimoji="1" lang="en-US" altLang="ko-Kore-KR" sz="4000" b="1" dirty="0">
                    <a:solidFill>
                      <a:srgbClr val="53585F"/>
                    </a:solidFill>
                    <a:latin typeface="Spoqa Han Sans Neo Bold" panose="020B0500000000000000" pitchFamily="34" charset="-128"/>
                    <a:ea typeface="Spoqa Han Sans Neo Bold" panose="020B0500000000000000" pitchFamily="34" charset="-128"/>
                  </a:rPr>
                  <a:t>SE Block</a:t>
                </a:r>
                <a:r>
                  <a:rPr kumimoji="1" lang="ko-Kore-KR" altLang="en-US" sz="4000" b="1" dirty="0">
                    <a:solidFill>
                      <a:srgbClr val="53585F"/>
                    </a:solidFill>
                    <a:latin typeface="Spoqa Han Sans Neo Bold" panose="020B0500000000000000" pitchFamily="34" charset="-128"/>
                    <a:ea typeface="Spoqa Han Sans Neo Bold" panose="020B0500000000000000" pitchFamily="34" charset="-128"/>
                  </a:rPr>
                  <a:t>의 장점은</a:t>
                </a:r>
                <a:r>
                  <a:rPr kumimoji="1" lang="en-US" altLang="ko-Kore-KR" sz="4000" b="1" dirty="0">
                    <a:solidFill>
                      <a:srgbClr val="53585F"/>
                    </a:solidFill>
                    <a:latin typeface="Spoqa Han Sans Neo Bold" panose="020B0500000000000000" pitchFamily="34" charset="-128"/>
                    <a:ea typeface="Spoqa Han Sans Neo Bold" panose="020B0500000000000000" pitchFamily="34" charset="-128"/>
                  </a:rPr>
                  <a:t>?</a:t>
                </a:r>
              </a:p>
              <a:p>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rabicPeriod"/>
                </a:pPr>
                <a:r>
                  <a:rPr kumimoji="1" lang="ko-KR" altLang="en-US" sz="4000" dirty="0">
                    <a:solidFill>
                      <a:srgbClr val="53585F"/>
                    </a:solidFill>
                    <a:latin typeface="Spoqa Han Sans Neo" panose="020B0500000000000000" pitchFamily="34" charset="-128"/>
                    <a:ea typeface="Spoqa Han Sans Neo" panose="020B0500000000000000" pitchFamily="34" charset="-128"/>
                  </a:rPr>
                  <a:t>유연하다 </a:t>
                </a:r>
                <a:r>
                  <a:rPr kumimoji="1" lang="en-US" altLang="ko-KR" sz="4000" dirty="0">
                    <a:solidFill>
                      <a:srgbClr val="53585F"/>
                    </a:solidFill>
                    <a:latin typeface="Spoqa Han Sans Neo" panose="020B0500000000000000" pitchFamily="34" charset="-128"/>
                    <a:ea typeface="Spoqa Han Sans Neo" panose="020B0500000000000000" pitchFamily="34" charset="-128"/>
                  </a:rPr>
                  <a:t>!</a:t>
                </a:r>
              </a:p>
              <a:p>
                <a:pPr lvl="1"/>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어떤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convolutional net</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에도 붙일 수 있다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rabicPeriod"/>
                </a:pPr>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rabicPeriod"/>
                </a:pPr>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rabicPeriod"/>
                </a:pPr>
                <a:endParaRPr kumimoji="1" lang="en-US" altLang="ko-Kore-KR" sz="40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rabicPeriod"/>
                </a:pPr>
                <a:r>
                  <a:rPr kumimoji="1" lang="ko-Kore-KR" altLang="en-US" sz="4000" dirty="0">
                    <a:solidFill>
                      <a:srgbClr val="53585F"/>
                    </a:solidFill>
                    <a:latin typeface="Spoqa Han Sans Neo" panose="020B0500000000000000" pitchFamily="34" charset="-128"/>
                    <a:ea typeface="Spoqa Han Sans Neo" panose="020B0500000000000000" pitchFamily="34" charset="-128"/>
                  </a:rPr>
                  <a:t>추가적인 계산량이 적다 </a:t>
                </a:r>
                <a:r>
                  <a:rPr kumimoji="1" lang="en-US" altLang="ko-Kore-KR" sz="4000" dirty="0">
                    <a:solidFill>
                      <a:srgbClr val="53585F"/>
                    </a:solidFill>
                    <a:latin typeface="Spoqa Han Sans Neo" panose="020B0500000000000000" pitchFamily="34" charset="-128"/>
                    <a:ea typeface="Spoqa Han Sans Neo" panose="020B0500000000000000" pitchFamily="34" charset="-128"/>
                  </a:rPr>
                  <a:t>!</a:t>
                </a:r>
              </a:p>
              <a:p>
                <a:pPr marL="1028642" lvl="1" indent="-571500">
                  <a:buFont typeface="Wingdings" pitchFamily="2" charset="2"/>
                  <a:buChar char="à"/>
                </a:pPr>
                <a:r>
                  <a:rPr kumimoji="1" lang="ko-KR" altLang="en-US"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파라미터</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증가</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량이 조금 있으나</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성능 향상이 확실하다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Wingdings" pitchFamily="2" charset="2"/>
                  <a:buChar char="à"/>
                </a:pP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r>
                  <a:rPr kumimoji="1" lang="ko-KR" altLang="en-US"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파라미터가</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sSub>
                      <m:sSubPr>
                        <m:ctrlPr>
                          <a:rPr kumimoji="1" lang="en-US" altLang="ko-KR" sz="4000" i="1">
                            <a:solidFill>
                              <a:srgbClr val="53585F"/>
                            </a:solidFill>
                            <a:latin typeface="Cambria Math" panose="02040503050406030204" pitchFamily="18" charset="0"/>
                            <a:ea typeface="Spoqa Han Sans Neo Bold" panose="020B0500000000000000" pitchFamily="34" charset="-128"/>
                          </a:rPr>
                        </m:ctrlPr>
                      </m:sSubPr>
                      <m:e>
                        <m:r>
                          <a:rPr kumimoji="1" lang="en-US" altLang="ko-KR" sz="4000" i="1">
                            <a:solidFill>
                              <a:srgbClr val="53585F"/>
                            </a:solidFill>
                            <a:latin typeface="Cambria Math" panose="02040503050406030204" pitchFamily="18" charset="0"/>
                            <a:ea typeface="Spoqa Han Sans Neo Bold" panose="020B0500000000000000" pitchFamily="34" charset="-128"/>
                          </a:rPr>
                          <m:t>𝑊</m:t>
                        </m:r>
                      </m:e>
                      <m:sub>
                        <m:r>
                          <a:rPr kumimoji="1" lang="en-US" altLang="ko-KR" sz="4000" i="1">
                            <a:solidFill>
                              <a:srgbClr val="53585F"/>
                            </a:solidFill>
                            <a:latin typeface="Cambria Math" panose="02040503050406030204" pitchFamily="18" charset="0"/>
                            <a:ea typeface="Spoqa Han Sans Neo Bold" panose="020B0500000000000000" pitchFamily="34" charset="-128"/>
                          </a:rPr>
                          <m:t>1</m:t>
                        </m:r>
                      </m:sub>
                    </m:sSub>
                    <m:r>
                      <a:rPr kumimoji="1" lang="en-US" altLang="ko-KR" sz="4000" i="1">
                        <a:solidFill>
                          <a:srgbClr val="53585F"/>
                        </a:solidFill>
                        <a:latin typeface="Cambria Math" panose="02040503050406030204" pitchFamily="18" charset="0"/>
                        <a:ea typeface="Spoqa Han Sans Neo Bold" panose="020B0500000000000000" pitchFamily="34" charset="-128"/>
                      </a:rPr>
                      <m:t>, </m:t>
                    </m:r>
                    <m:sSub>
                      <m:sSubPr>
                        <m:ctrlPr>
                          <a:rPr kumimoji="1" lang="en-US" altLang="ko-KR" sz="4000" i="1">
                            <a:solidFill>
                              <a:srgbClr val="53585F"/>
                            </a:solidFill>
                            <a:latin typeface="Cambria Math" panose="02040503050406030204" pitchFamily="18" charset="0"/>
                            <a:ea typeface="Spoqa Han Sans Neo Bold" panose="020B0500000000000000" pitchFamily="34" charset="-128"/>
                          </a:rPr>
                        </m:ctrlPr>
                      </m:sSubPr>
                      <m:e>
                        <m:r>
                          <a:rPr kumimoji="1" lang="en-US" altLang="ko-KR" sz="4000" i="1">
                            <a:solidFill>
                              <a:srgbClr val="53585F"/>
                            </a:solidFill>
                            <a:latin typeface="Cambria Math" panose="02040503050406030204" pitchFamily="18" charset="0"/>
                            <a:ea typeface="Spoqa Han Sans Neo Bold" panose="020B0500000000000000" pitchFamily="34" charset="-128"/>
                          </a:rPr>
                          <m:t>𝑊</m:t>
                        </m:r>
                      </m:e>
                      <m:sub>
                        <m:r>
                          <a:rPr kumimoji="1" lang="en-US" altLang="ko-KR" sz="4000" i="1">
                            <a:solidFill>
                              <a:srgbClr val="53585F"/>
                            </a:solidFill>
                            <a:latin typeface="Cambria Math" panose="02040503050406030204" pitchFamily="18" charset="0"/>
                            <a:ea typeface="Spoqa Han Sans Neo Bold" panose="020B0500000000000000" pitchFamily="34" charset="-128"/>
                          </a:rPr>
                          <m:t>2</m:t>
                        </m:r>
                      </m:sub>
                    </m:sSub>
                  </m:oMath>
                </a14:m>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가 추가되지만</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ratio</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을 작게 설정하면 </a:t>
                </a:r>
                <a:r>
                  <a:rPr kumimoji="1" lang="ko-KR" altLang="en-US"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파라미터</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수가 작아진다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marL="1485787" lvl="2" indent="-571500">
                  <a:buFont typeface="Wingdings" pitchFamily="2" charset="2"/>
                  <a:buChar char="à"/>
                </a:pP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Convolutional layer</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하나당</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14:m>
                  <m:oMath xmlns:m="http://schemas.openxmlformats.org/officeDocument/2006/math">
                    <m:r>
                      <a:rPr kumimoji="1" lang="en-US" altLang="ko-KR" sz="4000" b="0" i="1" smtClean="0">
                        <a:solidFill>
                          <a:srgbClr val="53585F"/>
                        </a:solidFill>
                        <a:latin typeface="Cambria Math" panose="02040503050406030204" pitchFamily="18" charset="0"/>
                        <a:ea typeface="Spoqa Han Sans Neo Bold" panose="020B0500000000000000" pitchFamily="34" charset="-128"/>
                      </a:rPr>
                      <m:t>2</m:t>
                    </m:r>
                    <m:sSup>
                      <m:sSupPr>
                        <m:ctrlPr>
                          <a:rPr kumimoji="1" lang="en-US" altLang="ko-KR" sz="4000" b="0" i="1" smtClean="0">
                            <a:solidFill>
                              <a:srgbClr val="53585F"/>
                            </a:solidFill>
                            <a:latin typeface="Cambria Math" panose="02040503050406030204" pitchFamily="18" charset="0"/>
                            <a:ea typeface="Spoqa Han Sans Neo Bold" panose="020B0500000000000000" pitchFamily="34" charset="-128"/>
                          </a:rPr>
                        </m:ctrlPr>
                      </m:sSupPr>
                      <m:e>
                        <m:r>
                          <a:rPr kumimoji="1" lang="en-US" altLang="ko-KR" sz="4000" b="0" i="1" smtClean="0">
                            <a:solidFill>
                              <a:srgbClr val="53585F"/>
                            </a:solidFill>
                            <a:latin typeface="Cambria Math" panose="02040503050406030204" pitchFamily="18" charset="0"/>
                            <a:ea typeface="Spoqa Han Sans Neo Bold" panose="020B0500000000000000" pitchFamily="34" charset="-128"/>
                          </a:rPr>
                          <m:t>𝐶</m:t>
                        </m:r>
                      </m:e>
                      <m:sup>
                        <m:r>
                          <a:rPr kumimoji="1" lang="en-US" altLang="ko-KR" sz="4000" b="0" i="1" smtClean="0">
                            <a:solidFill>
                              <a:srgbClr val="53585F"/>
                            </a:solidFill>
                            <a:latin typeface="Cambria Math" panose="02040503050406030204" pitchFamily="18" charset="0"/>
                            <a:ea typeface="Spoqa Han Sans Neo Bold" panose="020B0500000000000000" pitchFamily="34" charset="-128"/>
                          </a:rPr>
                          <m:t>2</m:t>
                        </m:r>
                      </m:sup>
                    </m:sSup>
                    <m:r>
                      <a:rPr kumimoji="1" lang="en-US" altLang="ko-KR" sz="4000" b="0" i="1" smtClean="0">
                        <a:solidFill>
                          <a:srgbClr val="53585F"/>
                        </a:solidFill>
                        <a:latin typeface="Cambria Math" panose="02040503050406030204" pitchFamily="18" charset="0"/>
                        <a:ea typeface="Spoqa Han Sans Neo Bold" panose="020B0500000000000000" pitchFamily="34" charset="-128"/>
                      </a:rPr>
                      <m:t>/</m:t>
                    </m:r>
                    <m:r>
                      <a:rPr kumimoji="1" lang="en-US" altLang="ko-KR" sz="4000" b="0" i="1" smtClean="0">
                        <a:solidFill>
                          <a:srgbClr val="53585F"/>
                        </a:solidFill>
                        <a:latin typeface="Cambria Math" panose="02040503050406030204" pitchFamily="18" charset="0"/>
                        <a:ea typeface="Spoqa Han Sans Neo Bold" panose="020B0500000000000000" pitchFamily="34" charset="-128"/>
                      </a:rPr>
                      <m:t>𝑟</m:t>
                    </m:r>
                  </m:oMath>
                </a14:m>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개의 </a:t>
                </a:r>
                <a:r>
                  <a:rPr kumimoji="1" lang="ko-KR" altLang="en-US"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파라미터만</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늘어난다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논문에서는 </a:t>
                </a:r>
                <a14:m>
                  <m:oMath xmlns:m="http://schemas.openxmlformats.org/officeDocument/2006/math">
                    <m:r>
                      <a:rPr kumimoji="1" lang="en-US" altLang="ko-KR" sz="4000" i="1">
                        <a:solidFill>
                          <a:srgbClr val="53585F"/>
                        </a:solidFill>
                        <a:latin typeface="Cambria Math" panose="02040503050406030204" pitchFamily="18" charset="0"/>
                        <a:ea typeface="Spoqa Han Sans Neo Bold" panose="020B0500000000000000" pitchFamily="34" charset="-128"/>
                      </a:rPr>
                      <m:t>𝑟</m:t>
                    </m:r>
                    <m:r>
                      <a:rPr kumimoji="1" lang="en-US" altLang="ko-KR" sz="4000" b="0" i="1" smtClean="0">
                        <a:solidFill>
                          <a:srgbClr val="53585F"/>
                        </a:solidFill>
                        <a:latin typeface="Cambria Math" panose="02040503050406030204" pitchFamily="18" charset="0"/>
                        <a:ea typeface="Spoqa Han Sans Neo Bold" panose="020B0500000000000000" pitchFamily="34" charset="-128"/>
                      </a:rPr>
                      <m:t>=16</m:t>
                    </m:r>
                  </m:oMath>
                </a14:m>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일 때가 보통 적절</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Wingdings" pitchFamily="2" charset="2"/>
                  <a:buChar char="à"/>
                </a:pP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2017 ImageNet Challenge (ILSVRC)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기준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SOTA!</a:t>
                </a:r>
              </a:p>
            </p:txBody>
          </p:sp>
        </mc:Choice>
        <mc:Fallback xmlns="">
          <p:sp>
            <p:nvSpPr>
              <p:cNvPr id="8" name="직사각형 7">
                <a:extLst>
                  <a:ext uri="{FF2B5EF4-FFF2-40B4-BE49-F238E27FC236}">
                    <a16:creationId xmlns:a16="http://schemas.microsoft.com/office/drawing/2014/main" id="{D918F0BC-F147-F143-BDB6-1ECE15673108}"/>
                  </a:ext>
                </a:extLst>
              </p:cNvPr>
              <p:cNvSpPr>
                <a:spLocks noRot="1" noChangeAspect="1" noMove="1" noResize="1" noEditPoints="1" noAdjustHandles="1" noChangeArrowheads="1" noChangeShapeType="1" noTextEdit="1"/>
              </p:cNvSpPr>
              <p:nvPr/>
            </p:nvSpPr>
            <p:spPr>
              <a:xfrm>
                <a:off x="1966789" y="3269474"/>
                <a:ext cx="16811068" cy="9941183"/>
              </a:xfrm>
              <a:prstGeom prst="rect">
                <a:avLst/>
              </a:prstGeom>
              <a:blipFill>
                <a:blip r:embed="rId4"/>
                <a:stretch>
                  <a:fillRect l="-1435" t="-1148" b="-1658"/>
                </a:stretch>
              </a:blipFill>
            </p:spPr>
            <p:txBody>
              <a:bodyPr/>
              <a:lstStyle/>
              <a:p>
                <a:r>
                  <a:rPr lang="ko-Kore-KR" altLang="en-US">
                    <a:noFill/>
                  </a:rPr>
                  <a:t> </a:t>
                </a:r>
              </a:p>
            </p:txBody>
          </p:sp>
        </mc:Fallback>
      </mc:AlternateContent>
      <p:pic>
        <p:nvPicPr>
          <p:cNvPr id="59394" name="Picture 2">
            <a:extLst>
              <a:ext uri="{FF2B5EF4-FFF2-40B4-BE49-F238E27FC236}">
                <a16:creationId xmlns:a16="http://schemas.microsoft.com/office/drawing/2014/main" id="{03B03733-D945-864E-841E-33ABE36F2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17262" y="2995213"/>
            <a:ext cx="11150738" cy="436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629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SeNet</a:t>
            </a:r>
            <a:r>
              <a:rPr lang="en-US" altLang="ko-Kore-KR" b="1" dirty="0">
                <a:sym typeface="Wingdings" pitchFamily="2" charset="2"/>
              </a:rPr>
              <a:t> (</a:t>
            </a:r>
            <a:r>
              <a:rPr lang="en-US" altLang="ko-KR" b="1" dirty="0">
                <a:sym typeface="Wingdings" pitchFamily="2" charset="2"/>
              </a:rPr>
              <a:t>2017-</a:t>
            </a:r>
            <a:r>
              <a:rPr lang="en-US" altLang="ko-Kore-KR" b="1" dirty="0">
                <a:sym typeface="Wingdings" pitchFamily="2" charset="2"/>
              </a:rPr>
              <a:t>2018)</a:t>
            </a:r>
            <a:r>
              <a:rPr lang="ko-Kore-KR" altLang="en-US" b="1" dirty="0">
                <a:sym typeface="Wingdings" pitchFamily="2" charset="2"/>
              </a:rPr>
              <a:t>의 성능</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930194" y="13223829"/>
            <a:ext cx="16522021" cy="369332"/>
          </a:xfrm>
          <a:prstGeom prst="rect">
            <a:avLst/>
          </a:prstGeom>
        </p:spPr>
        <p:txBody>
          <a:bodyPr wrap="square">
            <a:spAutoFit/>
          </a:bodyPr>
          <a:lstStyle/>
          <a:p>
            <a:r>
              <a:rPr lang="en" altLang="ko-Kore-KR" dirty="0"/>
              <a:t>Hu, </a:t>
            </a:r>
            <a:r>
              <a:rPr lang="en" altLang="ko-Kore-KR" dirty="0" err="1"/>
              <a:t>Jie</a:t>
            </a:r>
            <a:r>
              <a:rPr lang="en" altLang="ko-Kore-KR" dirty="0"/>
              <a:t>, Li Shen, and Gang Sun. "Squeeze-and-excitation networks." </a:t>
            </a:r>
            <a:r>
              <a:rPr lang="en" altLang="ko-Kore-KR" i="1" dirty="0"/>
              <a:t>Proceedings of the IEEE conference on computer vision and pattern recognition</a:t>
            </a:r>
            <a:r>
              <a:rPr lang="en" altLang="ko-Kore-KR" dirty="0"/>
              <a:t>. 2018.</a:t>
            </a:r>
            <a:endParaRPr lang="ko-Kore-KR" altLang="en-US" dirty="0"/>
          </a:p>
        </p:txBody>
      </p:sp>
      <p:pic>
        <p:nvPicPr>
          <p:cNvPr id="61442" name="Picture 2">
            <a:extLst>
              <a:ext uri="{FF2B5EF4-FFF2-40B4-BE49-F238E27FC236}">
                <a16:creationId xmlns:a16="http://schemas.microsoft.com/office/drawing/2014/main" id="{6B8CC5F8-F600-384D-9511-3F9625D26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683813"/>
            <a:ext cx="21949470" cy="4688975"/>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D574442-B455-D44F-8D4E-A7DEA368A83B}"/>
              </a:ext>
            </a:extLst>
          </p:cNvPr>
          <p:cNvSpPr/>
          <p:nvPr/>
        </p:nvSpPr>
        <p:spPr>
          <a:xfrm>
            <a:off x="1825897" y="9736479"/>
            <a:ext cx="13819809" cy="707886"/>
          </a:xfrm>
          <a:prstGeom prst="rect">
            <a:avLst/>
          </a:prstGeom>
        </p:spPr>
        <p:txBody>
          <a:bodyPr wrap="none">
            <a:spAutoFit/>
          </a:bodyPr>
          <a:lstStyle/>
          <a:p>
            <a:pPr marL="1028642" lvl="1" indent="-571500">
              <a:buFont typeface="Wingdings" pitchFamily="2" charset="2"/>
              <a:buChar char="à"/>
            </a:pP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모든 블록 모듈이 각 모델들에 붙을 경우</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성능이 조금씩 상승</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Tree>
    <p:extLst>
      <p:ext uri="{BB962C8B-B14F-4D97-AF65-F5344CB8AC3E}">
        <p14:creationId xmlns:p14="http://schemas.microsoft.com/office/powerpoint/2010/main" val="3099694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EfficientNet</a:t>
            </a:r>
            <a:r>
              <a:rPr lang="en-US" altLang="ko-Kore-KR" b="1" dirty="0">
                <a:sym typeface="Wingdings" pitchFamily="2" charset="2"/>
              </a:rPr>
              <a:t> (2018</a:t>
            </a:r>
            <a:r>
              <a:rPr lang="en-US" altLang="ko-KR" b="1" dirty="0">
                <a:sym typeface="Wingdings" pitchFamily="2" charset="2"/>
              </a:rPr>
              <a:t>-2019</a:t>
            </a:r>
            <a:r>
              <a:rPr lang="en-US" altLang="ko-Kore-KR" b="1" dirty="0">
                <a:sym typeface="Wingdings" pitchFamily="2" charset="2"/>
              </a:rPr>
              <a:t>)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374117" y="13208717"/>
            <a:ext cx="16522021" cy="369332"/>
          </a:xfrm>
          <a:prstGeom prst="rect">
            <a:avLst/>
          </a:prstGeom>
        </p:spPr>
        <p:txBody>
          <a:bodyPr wrap="square">
            <a:spAutoFit/>
          </a:bodyPr>
          <a:lstStyle/>
          <a:p>
            <a:r>
              <a:rPr lang="en" altLang="ko-Kore-KR" dirty="0"/>
              <a:t>Tan, </a:t>
            </a:r>
            <a:r>
              <a:rPr lang="en" altLang="ko-Kore-KR" dirty="0" err="1"/>
              <a:t>Mingxing</a:t>
            </a:r>
            <a:r>
              <a:rPr lang="en" altLang="ko-Kore-KR" dirty="0"/>
              <a:t>, and Quoc Le. "</a:t>
            </a:r>
            <a:r>
              <a:rPr lang="en" altLang="ko-Kore-KR" dirty="0" err="1"/>
              <a:t>Efficientnet</a:t>
            </a:r>
            <a:r>
              <a:rPr lang="en" altLang="ko-Kore-KR" dirty="0"/>
              <a:t>: Rethinking model scaling for convolutional neural networks." </a:t>
            </a:r>
            <a:r>
              <a:rPr lang="en" altLang="ko-Kore-KR" i="1" dirty="0"/>
              <a:t>International Conference on Machine Learning</a:t>
            </a:r>
            <a:r>
              <a:rPr lang="en" altLang="ko-Kore-KR" dirty="0"/>
              <a:t>. PMLR, 2019.</a:t>
            </a:r>
            <a:endParaRPr lang="ko-Kore-KR" altLang="en-US" dirty="0"/>
          </a:p>
        </p:txBody>
      </p:sp>
      <p:sp>
        <p:nvSpPr>
          <p:cNvPr id="2" name="직사각형 1">
            <a:extLst>
              <a:ext uri="{FF2B5EF4-FFF2-40B4-BE49-F238E27FC236}">
                <a16:creationId xmlns:a16="http://schemas.microsoft.com/office/drawing/2014/main" id="{8D574442-B455-D44F-8D4E-A7DEA368A83B}"/>
              </a:ext>
            </a:extLst>
          </p:cNvPr>
          <p:cNvSpPr/>
          <p:nvPr/>
        </p:nvSpPr>
        <p:spPr>
          <a:xfrm>
            <a:off x="2006275" y="10540498"/>
            <a:ext cx="17410535" cy="2554545"/>
          </a:xfrm>
          <a:prstGeom prst="rect">
            <a:avLst/>
          </a:prstGeom>
        </p:spPr>
        <p:txBody>
          <a:bodyPr wrap="none">
            <a:spAutoFit/>
          </a:bodyPr>
          <a:lstStyle/>
          <a:p>
            <a:pPr marL="1028642" lvl="1" indent="-571500">
              <a:buFont typeface="Wingdings" pitchFamily="2" charset="2"/>
              <a:buChar char="à"/>
            </a:pP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모델이 항상 깊은 게 좋은 것이 아니다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p>
          <a:p>
            <a:pPr marL="1028642" lvl="1" indent="-571500">
              <a:buFont typeface="Wingdings" pitchFamily="2" charset="2"/>
              <a:buChar char="à"/>
            </a:pP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적절한 깊이의</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튜닝을 잘하면 모델 성능이 충분히 나오고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SOTA</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에 근접하다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Wingdings" pitchFamily="2" charset="2"/>
              <a:buChar char="à"/>
            </a:pP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발견 및 실험</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AutoML</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(Hyper Parameter Optimization; HPO)</a:t>
            </a:r>
            <a:r>
              <a:rPr kumimoji="1" lang="ko-KR" altLang="en-US"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도입하여 </a:t>
            </a:r>
            <a:b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search space</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내에서 최적의 값을 찾음</a:t>
            </a: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3" name="그림 2">
            <a:extLst>
              <a:ext uri="{FF2B5EF4-FFF2-40B4-BE49-F238E27FC236}">
                <a16:creationId xmlns:a16="http://schemas.microsoft.com/office/drawing/2014/main" id="{EBF3EDDC-7575-5549-83F9-3C21AEA41317}"/>
              </a:ext>
            </a:extLst>
          </p:cNvPr>
          <p:cNvPicPr>
            <a:picLocks noChangeAspect="1"/>
          </p:cNvPicPr>
          <p:nvPr/>
        </p:nvPicPr>
        <p:blipFill>
          <a:blip r:embed="rId4"/>
          <a:stretch>
            <a:fillRect/>
          </a:stretch>
        </p:blipFill>
        <p:spPr>
          <a:xfrm>
            <a:off x="2531949" y="3308674"/>
            <a:ext cx="8179594" cy="6722954"/>
          </a:xfrm>
          <a:prstGeom prst="rect">
            <a:avLst/>
          </a:prstGeom>
        </p:spPr>
      </p:pic>
    </p:spTree>
    <p:extLst>
      <p:ext uri="{BB962C8B-B14F-4D97-AF65-F5344CB8AC3E}">
        <p14:creationId xmlns:p14="http://schemas.microsoft.com/office/powerpoint/2010/main" val="858301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EfficientNet</a:t>
            </a:r>
            <a:r>
              <a:rPr lang="en-US" altLang="ko-Kore-KR" b="1" dirty="0">
                <a:sym typeface="Wingdings" pitchFamily="2" charset="2"/>
              </a:rPr>
              <a:t> (2018</a:t>
            </a:r>
            <a:r>
              <a:rPr lang="en-US" altLang="ko-KR" b="1" dirty="0">
                <a:sym typeface="Wingdings" pitchFamily="2" charset="2"/>
              </a:rPr>
              <a:t>-2019</a:t>
            </a:r>
            <a:r>
              <a:rPr lang="en-US" altLang="ko-Kore-KR" b="1" dirty="0">
                <a:sym typeface="Wingdings" pitchFamily="2" charset="2"/>
              </a:rPr>
              <a:t>)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374117" y="13208717"/>
            <a:ext cx="16522021" cy="369332"/>
          </a:xfrm>
          <a:prstGeom prst="rect">
            <a:avLst/>
          </a:prstGeom>
        </p:spPr>
        <p:txBody>
          <a:bodyPr wrap="square">
            <a:spAutoFit/>
          </a:bodyPr>
          <a:lstStyle/>
          <a:p>
            <a:r>
              <a:rPr lang="en" altLang="ko-Kore-KR" dirty="0"/>
              <a:t>Tan, </a:t>
            </a:r>
            <a:r>
              <a:rPr lang="en" altLang="ko-Kore-KR" dirty="0" err="1"/>
              <a:t>Mingxing</a:t>
            </a:r>
            <a:r>
              <a:rPr lang="en" altLang="ko-Kore-KR" dirty="0"/>
              <a:t>, and Quoc Le. "</a:t>
            </a:r>
            <a:r>
              <a:rPr lang="en" altLang="ko-Kore-KR" dirty="0" err="1"/>
              <a:t>Efficientnet</a:t>
            </a:r>
            <a:r>
              <a:rPr lang="en" altLang="ko-Kore-KR" dirty="0"/>
              <a:t>: Rethinking model scaling for convolutional neural networks." </a:t>
            </a:r>
            <a:r>
              <a:rPr lang="en" altLang="ko-Kore-KR" i="1" dirty="0"/>
              <a:t>International Conference on Machine Learning</a:t>
            </a:r>
            <a:r>
              <a:rPr lang="en" altLang="ko-Kore-KR" dirty="0"/>
              <a:t>. PMLR, 2019.</a:t>
            </a:r>
            <a:endParaRPr lang="ko-Kore-KR" altLang="en-US" dirty="0"/>
          </a:p>
        </p:txBody>
      </p:sp>
      <p:sp>
        <p:nvSpPr>
          <p:cNvPr id="2" name="직사각형 1">
            <a:extLst>
              <a:ext uri="{FF2B5EF4-FFF2-40B4-BE49-F238E27FC236}">
                <a16:creationId xmlns:a16="http://schemas.microsoft.com/office/drawing/2014/main" id="{8D574442-B455-D44F-8D4E-A7DEA368A83B}"/>
              </a:ext>
            </a:extLst>
          </p:cNvPr>
          <p:cNvSpPr/>
          <p:nvPr/>
        </p:nvSpPr>
        <p:spPr>
          <a:xfrm>
            <a:off x="2667339" y="11117200"/>
            <a:ext cx="12574276" cy="1938992"/>
          </a:xfrm>
          <a:prstGeom prst="rect">
            <a:avLst/>
          </a:prstGeom>
        </p:spPr>
        <p:txBody>
          <a:bodyPr wrap="none">
            <a:spAutoFit/>
          </a:bodyPr>
          <a:lstStyle/>
          <a:p>
            <a:pPr marL="1028642" lvl="1" indent="-571500">
              <a:buFont typeface="Wingdings" pitchFamily="2" charset="2"/>
              <a:buChar char="à"/>
            </a:pP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모델의 </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Scaling</a:t>
            </a: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에 대해 여러가지 관점으로 실험 </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&amp; </a:t>
            </a: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분석</a:t>
            </a:r>
            <a:endPar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80%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까지는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Top1 Acc.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가 상승하지만</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pPr lvl="1"/>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특히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depth</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의 경우 그 이후에는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saturation</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된다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p:txBody>
      </p:sp>
      <p:pic>
        <p:nvPicPr>
          <p:cNvPr id="65538" name="Picture 2">
            <a:extLst>
              <a:ext uri="{FF2B5EF4-FFF2-40B4-BE49-F238E27FC236}">
                <a16:creationId xmlns:a16="http://schemas.microsoft.com/office/drawing/2014/main" id="{007E9CF1-295D-1740-8CBD-F2350D6D6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511" y="3987810"/>
            <a:ext cx="14203933" cy="6525756"/>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a:extLst>
              <a:ext uri="{FF2B5EF4-FFF2-40B4-BE49-F238E27FC236}">
                <a16:creationId xmlns:a16="http://schemas.microsoft.com/office/drawing/2014/main" id="{87141C79-F01C-B74F-BE31-D43A27018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4176" y="2750237"/>
            <a:ext cx="10068237" cy="3662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73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EfficientNet</a:t>
            </a:r>
            <a:r>
              <a:rPr lang="en-US" altLang="ko-Kore-KR" b="1" dirty="0">
                <a:sym typeface="Wingdings" pitchFamily="2" charset="2"/>
              </a:rPr>
              <a:t> (2018</a:t>
            </a:r>
            <a:r>
              <a:rPr lang="en-US" altLang="ko-KR" b="1" dirty="0">
                <a:sym typeface="Wingdings" pitchFamily="2" charset="2"/>
              </a:rPr>
              <a:t>-2019</a:t>
            </a:r>
            <a:r>
              <a:rPr lang="en-US" altLang="ko-Kore-KR" b="1" dirty="0">
                <a:sym typeface="Wingdings" pitchFamily="2" charset="2"/>
              </a:rPr>
              <a:t>)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374117" y="13208717"/>
            <a:ext cx="16522021" cy="369332"/>
          </a:xfrm>
          <a:prstGeom prst="rect">
            <a:avLst/>
          </a:prstGeom>
        </p:spPr>
        <p:txBody>
          <a:bodyPr wrap="square">
            <a:spAutoFit/>
          </a:bodyPr>
          <a:lstStyle/>
          <a:p>
            <a:r>
              <a:rPr lang="en" altLang="ko-Kore-KR" dirty="0"/>
              <a:t>Tan, </a:t>
            </a:r>
            <a:r>
              <a:rPr lang="en" altLang="ko-Kore-KR" dirty="0" err="1"/>
              <a:t>Mingxing</a:t>
            </a:r>
            <a:r>
              <a:rPr lang="en" altLang="ko-Kore-KR" dirty="0"/>
              <a:t>, and Quoc Le. "</a:t>
            </a:r>
            <a:r>
              <a:rPr lang="en" altLang="ko-Kore-KR" dirty="0" err="1"/>
              <a:t>Efficientnet</a:t>
            </a:r>
            <a:r>
              <a:rPr lang="en" altLang="ko-Kore-KR" dirty="0"/>
              <a:t>: Rethinking model scaling for convolutional neural networks." </a:t>
            </a:r>
            <a:r>
              <a:rPr lang="en" altLang="ko-Kore-KR" i="1" dirty="0"/>
              <a:t>International Conference on Machine Learning</a:t>
            </a:r>
            <a:r>
              <a:rPr lang="en" altLang="ko-Kore-KR" dirty="0"/>
              <a:t>. PMLR, 2019.</a:t>
            </a:r>
            <a:endParaRPr lang="ko-Kore-KR" altLang="en-US" dirty="0"/>
          </a:p>
        </p:txBody>
      </p:sp>
      <p:sp>
        <p:nvSpPr>
          <p:cNvPr id="2" name="직사각형 1">
            <a:extLst>
              <a:ext uri="{FF2B5EF4-FFF2-40B4-BE49-F238E27FC236}">
                <a16:creationId xmlns:a16="http://schemas.microsoft.com/office/drawing/2014/main" id="{8D574442-B455-D44F-8D4E-A7DEA368A83B}"/>
              </a:ext>
            </a:extLst>
          </p:cNvPr>
          <p:cNvSpPr/>
          <p:nvPr/>
        </p:nvSpPr>
        <p:spPr>
          <a:xfrm>
            <a:off x="11831445" y="4087466"/>
            <a:ext cx="9493668" cy="4401205"/>
          </a:xfrm>
          <a:prstGeom prst="rect">
            <a:avLst/>
          </a:prstGeom>
        </p:spPr>
        <p:txBody>
          <a:bodyPr wrap="square">
            <a:spAutoFit/>
          </a:bodyPr>
          <a:lstStyle/>
          <a:p>
            <a:pPr marL="1028642" lvl="1" indent="-571500">
              <a:buFont typeface="Wingdings" pitchFamily="2" charset="2"/>
              <a:buChar char="à"/>
            </a:pP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Depth</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와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Resolution</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을 고정하고</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width</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만 조절하여 성능 그래프를 보면</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Wingdings" pitchFamily="2" charset="2"/>
              <a:buChar char="à"/>
            </a:pP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“Resolution”</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을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scaling</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하는 것이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”Depth”</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보다 영향을 크게 준다는 것을 파악할 수 있다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67586" name="Picture 2">
            <a:extLst>
              <a:ext uri="{FF2B5EF4-FFF2-40B4-BE49-F238E27FC236}">
                <a16:creationId xmlns:a16="http://schemas.microsoft.com/office/drawing/2014/main" id="{20B7D110-FD6C-9345-B6B1-6BD7230DA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777" y="3459139"/>
            <a:ext cx="9493668" cy="938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66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err="1">
                <a:sym typeface="Wingdings" pitchFamily="2" charset="2"/>
              </a:rPr>
              <a:t>EfficientNet</a:t>
            </a:r>
            <a:r>
              <a:rPr lang="en-US" altLang="ko-Kore-KR" b="1" dirty="0">
                <a:sym typeface="Wingdings" pitchFamily="2" charset="2"/>
              </a:rPr>
              <a:t> (2018</a:t>
            </a:r>
            <a:r>
              <a:rPr lang="en-US" altLang="ko-KR" b="1" dirty="0">
                <a:sym typeface="Wingdings" pitchFamily="2" charset="2"/>
              </a:rPr>
              <a:t>-2019</a:t>
            </a:r>
            <a:r>
              <a:rPr lang="en-US" altLang="ko-Kore-KR" b="1" dirty="0">
                <a:sym typeface="Wingdings" pitchFamily="2" charset="2"/>
              </a:rPr>
              <a:t>)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49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3374117" y="13208717"/>
            <a:ext cx="16522021" cy="369332"/>
          </a:xfrm>
          <a:prstGeom prst="rect">
            <a:avLst/>
          </a:prstGeom>
        </p:spPr>
        <p:txBody>
          <a:bodyPr wrap="square">
            <a:spAutoFit/>
          </a:bodyPr>
          <a:lstStyle/>
          <a:p>
            <a:r>
              <a:rPr lang="en" altLang="ko-Kore-KR" dirty="0"/>
              <a:t>Tan, </a:t>
            </a:r>
            <a:r>
              <a:rPr lang="en" altLang="ko-Kore-KR" dirty="0" err="1"/>
              <a:t>Mingxing</a:t>
            </a:r>
            <a:r>
              <a:rPr lang="en" altLang="ko-Kore-KR" dirty="0"/>
              <a:t>, and Quoc Le. "</a:t>
            </a:r>
            <a:r>
              <a:rPr lang="en" altLang="ko-Kore-KR" dirty="0" err="1"/>
              <a:t>Efficientnet</a:t>
            </a:r>
            <a:r>
              <a:rPr lang="en" altLang="ko-Kore-KR" dirty="0"/>
              <a:t>: Rethinking model scaling for convolutional neural networks." </a:t>
            </a:r>
            <a:r>
              <a:rPr lang="en" altLang="ko-Kore-KR" i="1" dirty="0"/>
              <a:t>International Conference on Machine Learning</a:t>
            </a:r>
            <a:r>
              <a:rPr lang="en" altLang="ko-Kore-KR" dirty="0"/>
              <a:t>. PMLR, 2019.</a:t>
            </a:r>
            <a:endParaRPr lang="ko-Kore-KR" altLang="en-US" dirty="0"/>
          </a:p>
        </p:txBody>
      </p:sp>
      <p:sp>
        <p:nvSpPr>
          <p:cNvPr id="2" name="직사각형 1">
            <a:extLst>
              <a:ext uri="{FF2B5EF4-FFF2-40B4-BE49-F238E27FC236}">
                <a16:creationId xmlns:a16="http://schemas.microsoft.com/office/drawing/2014/main" id="{8D574442-B455-D44F-8D4E-A7DEA368A83B}"/>
              </a:ext>
            </a:extLst>
          </p:cNvPr>
          <p:cNvSpPr/>
          <p:nvPr/>
        </p:nvSpPr>
        <p:spPr>
          <a:xfrm>
            <a:off x="1922128" y="12394473"/>
            <a:ext cx="16522021" cy="707886"/>
          </a:xfrm>
          <a:prstGeom prst="rect">
            <a:avLst/>
          </a:prstGeom>
        </p:spPr>
        <p:txBody>
          <a:bodyPr wrap="square">
            <a:spAutoFit/>
          </a:bodyPr>
          <a:lstStyle/>
          <a:p>
            <a:pPr marL="1028642" lvl="1" indent="-571500">
              <a:buFont typeface="Wingdings" pitchFamily="2" charset="2"/>
              <a:buChar char="à"/>
            </a:pP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ResNet</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DenseNet</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보다 빠르고</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가볍고 성능이 좋다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pic>
        <p:nvPicPr>
          <p:cNvPr id="3" name="그림 2">
            <a:extLst>
              <a:ext uri="{FF2B5EF4-FFF2-40B4-BE49-F238E27FC236}">
                <a16:creationId xmlns:a16="http://schemas.microsoft.com/office/drawing/2014/main" id="{FFD3FF5F-ED97-3F41-8495-9DCBF0D17D43}"/>
              </a:ext>
            </a:extLst>
          </p:cNvPr>
          <p:cNvPicPr>
            <a:picLocks noChangeAspect="1"/>
          </p:cNvPicPr>
          <p:nvPr/>
        </p:nvPicPr>
        <p:blipFill>
          <a:blip r:embed="rId4"/>
          <a:stretch>
            <a:fillRect/>
          </a:stretch>
        </p:blipFill>
        <p:spPr>
          <a:xfrm>
            <a:off x="1524000" y="2951214"/>
            <a:ext cx="12847445" cy="9262629"/>
          </a:xfrm>
          <a:prstGeom prst="rect">
            <a:avLst/>
          </a:prstGeom>
        </p:spPr>
      </p:pic>
      <p:pic>
        <p:nvPicPr>
          <p:cNvPr id="5" name="그림 4">
            <a:extLst>
              <a:ext uri="{FF2B5EF4-FFF2-40B4-BE49-F238E27FC236}">
                <a16:creationId xmlns:a16="http://schemas.microsoft.com/office/drawing/2014/main" id="{972AA7F2-8C40-CE4C-B053-C2B3F34E7091}"/>
              </a:ext>
            </a:extLst>
          </p:cNvPr>
          <p:cNvPicPr>
            <a:picLocks noChangeAspect="1"/>
          </p:cNvPicPr>
          <p:nvPr/>
        </p:nvPicPr>
        <p:blipFill>
          <a:blip r:embed="rId5"/>
          <a:stretch>
            <a:fillRect/>
          </a:stretch>
        </p:blipFill>
        <p:spPr>
          <a:xfrm>
            <a:off x="14315690" y="2866407"/>
            <a:ext cx="6410645" cy="5760614"/>
          </a:xfrm>
          <a:prstGeom prst="rect">
            <a:avLst/>
          </a:prstGeom>
        </p:spPr>
      </p:pic>
      <p:sp>
        <p:nvSpPr>
          <p:cNvPr id="6" name="직사각형 5">
            <a:extLst>
              <a:ext uri="{FF2B5EF4-FFF2-40B4-BE49-F238E27FC236}">
                <a16:creationId xmlns:a16="http://schemas.microsoft.com/office/drawing/2014/main" id="{79909AEA-5955-C644-A95F-D034B8DA64BA}"/>
              </a:ext>
            </a:extLst>
          </p:cNvPr>
          <p:cNvSpPr/>
          <p:nvPr/>
        </p:nvSpPr>
        <p:spPr>
          <a:xfrm>
            <a:off x="14663922" y="9105635"/>
            <a:ext cx="4211908" cy="1877437"/>
          </a:xfrm>
          <a:prstGeom prst="rect">
            <a:avLst/>
          </a:prstGeom>
        </p:spPr>
        <p:txBody>
          <a:bodyPr wrap="square">
            <a:spAutoFit/>
          </a:bodyPr>
          <a:lstStyle/>
          <a:p>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참고</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FLOPS:</a:t>
            </a:r>
          </a:p>
          <a:p>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Floating point operations per seconds</a:t>
            </a:r>
            <a:b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로 속도의 지표</a:t>
            </a:r>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ko-Kore-KR" altLang="en-US" sz="2800" dirty="0"/>
          </a:p>
        </p:txBody>
      </p:sp>
    </p:spTree>
    <p:extLst>
      <p:ext uri="{BB962C8B-B14F-4D97-AF65-F5344CB8AC3E}">
        <p14:creationId xmlns:p14="http://schemas.microsoft.com/office/powerpoint/2010/main" val="705521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컴퓨팅 시뮬레이션</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34" name="슬라이드 번호 개체 틀 4">
            <a:extLst>
              <a:ext uri="{FF2B5EF4-FFF2-40B4-BE49-F238E27FC236}">
                <a16:creationId xmlns:a16="http://schemas.microsoft.com/office/drawing/2014/main" id="{908893F3-4070-C742-9FB0-381C466B0D88}"/>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1" name="TextBox 40">
            <a:extLst>
              <a:ext uri="{FF2B5EF4-FFF2-40B4-BE49-F238E27FC236}">
                <a16:creationId xmlns:a16="http://schemas.microsoft.com/office/drawing/2014/main" id="{E5941327-1440-BD48-9BE3-16C527547022}"/>
              </a:ext>
            </a:extLst>
          </p:cNvPr>
          <p:cNvSpPr txBox="1"/>
          <p:nvPr/>
        </p:nvSpPr>
        <p:spPr>
          <a:xfrm>
            <a:off x="2287466" y="3439827"/>
            <a:ext cx="16499855" cy="4524315"/>
          </a:xfrm>
          <a:prstGeom prst="rect">
            <a:avLst/>
          </a:prstGeom>
          <a:noFill/>
        </p:spPr>
        <p:txBody>
          <a:bodyPr wrap="square" rtlCol="0">
            <a:spAutoFit/>
          </a:bodyPr>
          <a:lstStyle/>
          <a:p>
            <a:r>
              <a:rPr kumimoji="1" lang="ko-Kore-KR" altLang="en-US" sz="3600" dirty="0">
                <a:solidFill>
                  <a:srgbClr val="53585F"/>
                </a:solidFill>
                <a:latin typeface="Spoqa Han Sans Neo" panose="020B0500000000000000" pitchFamily="34" charset="-128"/>
                <a:ea typeface="Spoqa Han Sans Neo" panose="020B0500000000000000" pitchFamily="34" charset="-128"/>
              </a:rPr>
              <a:t>사람과 달리</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일반적인 신경망은 여러 큰 이미지에 범용적으로 잘 통용되지 않는다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p>
          <a:p>
            <a:r>
              <a:rPr kumimoji="1" lang="en-US" altLang="ko-KR" sz="3600" dirty="0">
                <a:solidFill>
                  <a:srgbClr val="53585F"/>
                </a:solidFill>
                <a:latin typeface="Spoqa Han Sans Neo" panose="020B0500000000000000" pitchFamily="34" charset="-128"/>
                <a:ea typeface="Spoqa Han Sans Neo" panose="020B0500000000000000" pitchFamily="34" charset="-128"/>
              </a:rPr>
              <a:t>(</a:t>
            </a:r>
            <a:r>
              <a:rPr kumimoji="1" lang="ko-KR" altLang="en-US" sz="3600" dirty="0">
                <a:solidFill>
                  <a:srgbClr val="53585F"/>
                </a:solidFill>
                <a:latin typeface="Spoqa Han Sans Neo" panose="020B0500000000000000" pitchFamily="34" charset="-128"/>
                <a:ea typeface="Spoqa Han Sans Neo" panose="020B0500000000000000" pitchFamily="34" charset="-128"/>
              </a:rPr>
              <a:t>컴퓨터에 정확히 시뮬레이션 되어야 하기 때문</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endParaRPr kumimoji="1" lang="en-US" altLang="ko-Kore-KR" sz="36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신경망의 여러 파라미터들은 입력 값과 함께 붙어 있는다</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ko-Kore-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예를들어</a:t>
            </a:r>
            <a:r>
              <a:rPr kumimoji="1"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32x32x1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이미지에 대해서는</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첫번째 심층 신경망의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weight</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수는</a:t>
            </a:r>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32</a:t>
            </a:r>
            <a:r>
              <a:rPr kumimoji="1"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x</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32</a:t>
            </a:r>
            <a:r>
              <a:rPr kumimoji="1"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x</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1</a:t>
            </a:r>
            <a:r>
              <a:rPr kumimoji="1"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1024</a:t>
            </a:r>
            <a:r>
              <a:rPr kumimoji="1" lang="ko-Kore-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개를 갖는다</a:t>
            </a:r>
            <a:r>
              <a:rPr kumimoji="1"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이런 제한과 컴퓨터 리소스 상황에 따라 신경망 구조를 잘 정해야 한다</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ko-Kore-KR" altLang="en-US" sz="3600" dirty="0">
              <a:solidFill>
                <a:srgbClr val="53585F"/>
              </a:solidFill>
              <a:latin typeface="Spoqa Han Sans Neo" panose="020B0500000000000000" pitchFamily="34" charset="-128"/>
              <a:ea typeface="Spoqa Han Sans Neo" panose="020B0500000000000000" pitchFamily="34" charset="-128"/>
            </a:endParaRPr>
          </a:p>
        </p:txBody>
      </p:sp>
      <p:sp>
        <p:nvSpPr>
          <p:cNvPr id="3" name="직사각형 2">
            <a:extLst>
              <a:ext uri="{FF2B5EF4-FFF2-40B4-BE49-F238E27FC236}">
                <a16:creationId xmlns:a16="http://schemas.microsoft.com/office/drawing/2014/main" id="{2A33E337-4011-F54A-AC50-6A49D2B7628A}"/>
              </a:ext>
            </a:extLst>
          </p:cNvPr>
          <p:cNvSpPr/>
          <p:nvPr/>
        </p:nvSpPr>
        <p:spPr>
          <a:xfrm>
            <a:off x="4860230" y="12672834"/>
            <a:ext cx="12188825" cy="646331"/>
          </a:xfrm>
          <a:prstGeom prst="rect">
            <a:avLst/>
          </a:prstGeom>
        </p:spPr>
        <p:txBody>
          <a:bodyPr>
            <a:spAutoFit/>
          </a:bodyPr>
          <a:lstStyle/>
          <a:p>
            <a:r>
              <a:rPr lang="en" altLang="ko-Kore-KR" dirty="0" err="1">
                <a:solidFill>
                  <a:srgbClr val="222222"/>
                </a:solidFill>
                <a:latin typeface="Arial" panose="020B0604020202020204" pitchFamily="34" charset="0"/>
              </a:rPr>
              <a:t>LeCun</a:t>
            </a:r>
            <a:r>
              <a:rPr lang="en" altLang="ko-Kore-KR" dirty="0">
                <a:solidFill>
                  <a:srgbClr val="222222"/>
                </a:solidFill>
                <a:latin typeface="Arial" panose="020B0604020202020204" pitchFamily="34" charset="0"/>
              </a:rPr>
              <a:t>, Yann, et al. "Gradient-based learning applied to document recognition." </a:t>
            </a:r>
            <a:r>
              <a:rPr lang="en" altLang="ko-Kore-KR" i="1" dirty="0">
                <a:solidFill>
                  <a:srgbClr val="222222"/>
                </a:solidFill>
                <a:latin typeface="Arial" panose="020B0604020202020204" pitchFamily="34" charset="0"/>
              </a:rPr>
              <a:t>Proceedings of the IEEE</a:t>
            </a:r>
            <a:r>
              <a:rPr lang="en" altLang="ko-Kore-KR" dirty="0">
                <a:solidFill>
                  <a:srgbClr val="222222"/>
                </a:solidFill>
                <a:latin typeface="Arial" panose="020B0604020202020204" pitchFamily="34" charset="0"/>
              </a:rPr>
              <a:t> 86.11 (1998): 2278-2324.</a:t>
            </a:r>
            <a:endParaRPr lang="ko-Kore-KR" altLang="en-US" dirty="0"/>
          </a:p>
        </p:txBody>
      </p:sp>
      <p:pic>
        <p:nvPicPr>
          <p:cNvPr id="3074" name="Picture 2">
            <a:extLst>
              <a:ext uri="{FF2B5EF4-FFF2-40B4-BE49-F238E27FC236}">
                <a16:creationId xmlns:a16="http://schemas.microsoft.com/office/drawing/2014/main" id="{38D8B42E-6FF1-4D45-87B6-F0C1D1BB2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137" y="8651748"/>
            <a:ext cx="13685045" cy="383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081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Self-training</a:t>
            </a:r>
            <a:r>
              <a:rPr lang="en-US" altLang="ko-KR" b="1" dirty="0">
                <a:sym typeface="Wingdings" pitchFamily="2" charset="2"/>
              </a:rPr>
              <a:t>(</a:t>
            </a:r>
            <a:r>
              <a:rPr lang="ko-KR" altLang="en-US" b="1" dirty="0">
                <a:sym typeface="Wingdings" pitchFamily="2" charset="2"/>
              </a:rPr>
              <a:t>자가 학습 기법</a:t>
            </a:r>
            <a:r>
              <a:rPr lang="en-US" altLang="ko-KR" b="1" dirty="0">
                <a:sym typeface="Wingdings" pitchFamily="2" charset="2"/>
              </a:rPr>
              <a:t>)</a:t>
            </a:r>
            <a:r>
              <a:rPr lang="ko-Kore-KR" altLang="en-US" b="1" dirty="0">
                <a:sym typeface="Wingdings" pitchFamily="2" charset="2"/>
              </a:rPr>
              <a:t>과 </a:t>
            </a:r>
            <a:r>
              <a:rPr lang="en-US" altLang="ko-Kore-KR" b="1" dirty="0">
                <a:sym typeface="Wingdings" pitchFamily="2" charset="2"/>
              </a:rPr>
              <a:t>Data augmentation (2019)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2" name="직사각형 1">
            <a:extLst>
              <a:ext uri="{FF2B5EF4-FFF2-40B4-BE49-F238E27FC236}">
                <a16:creationId xmlns:a16="http://schemas.microsoft.com/office/drawing/2014/main" id="{8D574442-B455-D44F-8D4E-A7DEA368A83B}"/>
              </a:ext>
            </a:extLst>
          </p:cNvPr>
          <p:cNvSpPr/>
          <p:nvPr/>
        </p:nvSpPr>
        <p:spPr>
          <a:xfrm>
            <a:off x="1524000" y="3842562"/>
            <a:ext cx="18854057" cy="1323439"/>
          </a:xfrm>
          <a:prstGeom prst="rect">
            <a:avLst/>
          </a:prstGeom>
        </p:spPr>
        <p:txBody>
          <a:bodyPr wrap="square">
            <a:spAutoFit/>
          </a:bodyPr>
          <a:lstStyle/>
          <a:p>
            <a:pPr lvl="1"/>
            <a:r>
              <a:rPr kumimoji="1" lang="en-US" altLang="ko-Kore-KR"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EfficientNet</a:t>
            </a: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이 등장한 이후</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발전 방향은 모델 보다</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데이터나 학습 과정을 개선하는 것으로 트랜드가 바뀌었다</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
        <p:nvSpPr>
          <p:cNvPr id="6" name="직사각형 5">
            <a:extLst>
              <a:ext uri="{FF2B5EF4-FFF2-40B4-BE49-F238E27FC236}">
                <a16:creationId xmlns:a16="http://schemas.microsoft.com/office/drawing/2014/main" id="{79909AEA-5955-C644-A95F-D034B8DA64BA}"/>
              </a:ext>
            </a:extLst>
          </p:cNvPr>
          <p:cNvSpPr/>
          <p:nvPr/>
        </p:nvSpPr>
        <p:spPr>
          <a:xfrm>
            <a:off x="12481089" y="5411666"/>
            <a:ext cx="7415050" cy="5632311"/>
          </a:xfrm>
          <a:prstGeom prst="rect">
            <a:avLst/>
          </a:prstGeom>
        </p:spPr>
        <p:txBody>
          <a:bodyPr wrap="square">
            <a:spAutoFit/>
          </a:bodyPr>
          <a:lstStyle/>
          <a:p>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2019</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년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SOTA</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였던</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r>
              <a:rPr lang="en" altLang="ko-Kore-KR" sz="3600" dirty="0" err="1">
                <a:solidFill>
                  <a:srgbClr val="53585F"/>
                </a:solidFill>
                <a:latin typeface="Spoqa Han Sans Neo" panose="020B0500000000000000" pitchFamily="34" charset="-128"/>
                <a:ea typeface="Spoqa Han Sans Neo" panose="020B0500000000000000" pitchFamily="34" charset="-128"/>
              </a:rPr>
              <a:t>Touvron</a:t>
            </a:r>
            <a:r>
              <a:rPr lang="en" altLang="ko-Kore-KR" sz="3600" dirty="0">
                <a:solidFill>
                  <a:srgbClr val="53585F"/>
                </a:solidFill>
                <a:latin typeface="Spoqa Han Sans Neo" panose="020B0500000000000000" pitchFamily="34" charset="-128"/>
                <a:ea typeface="Spoqa Han Sans Neo" panose="020B0500000000000000" pitchFamily="34" charset="-128"/>
              </a:rPr>
              <a:t>, Hugo, et al. "Fixing the train-test resolution discrepancy." </a:t>
            </a:r>
            <a:r>
              <a:rPr lang="en" altLang="ko-Kore-KR" sz="3600" dirty="0" err="1">
                <a:solidFill>
                  <a:srgbClr val="53585F"/>
                </a:solidFill>
                <a:latin typeface="Spoqa Han Sans Neo" panose="020B0500000000000000" pitchFamily="34" charset="-128"/>
                <a:ea typeface="Spoqa Han Sans Neo" panose="020B0500000000000000" pitchFamily="34" charset="-128"/>
              </a:rPr>
              <a:t>arXiv</a:t>
            </a:r>
            <a:r>
              <a:rPr lang="en" altLang="ko-Kore-KR" sz="3600" dirty="0">
                <a:solidFill>
                  <a:srgbClr val="53585F"/>
                </a:solidFill>
                <a:latin typeface="Spoqa Han Sans Neo" panose="020B0500000000000000" pitchFamily="34" charset="-128"/>
                <a:ea typeface="Spoqa Han Sans Neo" panose="020B0500000000000000" pitchFamily="34" charset="-128"/>
              </a:rPr>
              <a:t> preprint arXiv:1906.06423 (2019)</a:t>
            </a:r>
            <a:r>
              <a:rPr lang="ko-Kore-KR" altLang="en-US" sz="3600" dirty="0">
                <a:solidFill>
                  <a:srgbClr val="53585F"/>
                </a:solidFill>
                <a:latin typeface="Spoqa Han Sans Neo" panose="020B0500000000000000" pitchFamily="34" charset="-128"/>
                <a:ea typeface="Spoqa Han Sans Neo" panose="020B0500000000000000" pitchFamily="34" charset="-128"/>
              </a:rPr>
              <a:t>은</a:t>
            </a:r>
            <a:r>
              <a:rPr lang="en-US" altLang="ko-Kore-KR" sz="3600" dirty="0">
                <a:solidFill>
                  <a:srgbClr val="53585F"/>
                </a:solidFill>
                <a:latin typeface="Spoqa Han Sans Neo" panose="020B0500000000000000" pitchFamily="34" charset="-128"/>
                <a:ea typeface="Spoqa Han Sans Neo" panose="020B0500000000000000" pitchFamily="34" charset="-128"/>
              </a:rPr>
              <a:t>, </a:t>
            </a:r>
          </a:p>
          <a:p>
            <a:endParaRPr lang="en-US" altLang="ko-Kore-KR" sz="3600" dirty="0">
              <a:solidFill>
                <a:srgbClr val="53585F"/>
              </a:solidFill>
              <a:latin typeface="Spoqa Han Sans Neo" panose="020B0500000000000000" pitchFamily="34" charset="-128"/>
              <a:ea typeface="Spoqa Han Sans Neo" panose="020B0500000000000000" pitchFamily="34" charset="-128"/>
            </a:endParaRPr>
          </a:p>
          <a:p>
            <a:r>
              <a:rPr lang="en-US" altLang="ko-Kore-KR" sz="3600" dirty="0" err="1">
                <a:solidFill>
                  <a:srgbClr val="53585F"/>
                </a:solidFill>
                <a:latin typeface="Spoqa Han Sans Neo" panose="020B0500000000000000" pitchFamily="34" charset="-128"/>
                <a:ea typeface="Spoqa Han Sans Neo" panose="020B0500000000000000" pitchFamily="34" charset="-128"/>
              </a:rPr>
              <a:t>EfficientNet</a:t>
            </a:r>
            <a:r>
              <a:rPr lang="ko-Kore-KR" altLang="en-US" sz="3600" dirty="0">
                <a:solidFill>
                  <a:srgbClr val="53585F"/>
                </a:solidFill>
                <a:latin typeface="Spoqa Han Sans Neo" panose="020B0500000000000000" pitchFamily="34" charset="-128"/>
                <a:ea typeface="Spoqa Han Sans Neo" panose="020B0500000000000000" pitchFamily="34" charset="-128"/>
              </a:rPr>
              <a:t>의 </a:t>
            </a:r>
            <a:r>
              <a:rPr lang="en-US" altLang="ko-Kore-KR" sz="3600" dirty="0">
                <a:solidFill>
                  <a:srgbClr val="53585F"/>
                </a:solidFill>
                <a:latin typeface="Spoqa Han Sans Neo" panose="020B0500000000000000" pitchFamily="34" charset="-128"/>
                <a:ea typeface="Spoqa Han Sans Neo" panose="020B0500000000000000" pitchFamily="34" charset="-128"/>
              </a:rPr>
              <a:t>data augmentation</a:t>
            </a:r>
            <a:r>
              <a:rPr lang="ko-Kore-KR" altLang="en-US" sz="3600" dirty="0">
                <a:solidFill>
                  <a:srgbClr val="53585F"/>
                </a:solidFill>
                <a:latin typeface="Spoqa Han Sans Neo" panose="020B0500000000000000" pitchFamily="34" charset="-128"/>
                <a:ea typeface="Spoqa Han Sans Neo" panose="020B0500000000000000" pitchFamily="34" charset="-128"/>
              </a:rPr>
              <a:t>기법에 맞춰 </a:t>
            </a:r>
            <a:r>
              <a:rPr lang="en-US" altLang="ko-Kore-KR" sz="3600" dirty="0">
                <a:solidFill>
                  <a:srgbClr val="53585F"/>
                </a:solidFill>
                <a:latin typeface="Spoqa Han Sans Neo" panose="020B0500000000000000" pitchFamily="34" charset="-128"/>
                <a:ea typeface="Spoqa Han Sans Neo" panose="020B0500000000000000" pitchFamily="34" charset="-128"/>
              </a:rPr>
              <a:t>train/test</a:t>
            </a:r>
            <a:r>
              <a:rPr lang="ko-Kore-KR" altLang="en-US" sz="3600" dirty="0">
                <a:solidFill>
                  <a:srgbClr val="53585F"/>
                </a:solidFill>
                <a:latin typeface="Spoqa Han Sans Neo" panose="020B0500000000000000" pitchFamily="34" charset="-128"/>
                <a:ea typeface="Spoqa Han Sans Neo" panose="020B0500000000000000" pitchFamily="34" charset="-128"/>
              </a:rPr>
              <a:t>에 사용하는 </a:t>
            </a:r>
            <a:r>
              <a:rPr lang="en-US" altLang="ko-Kore-KR" sz="3600" dirty="0">
                <a:solidFill>
                  <a:srgbClr val="53585F"/>
                </a:solidFill>
                <a:latin typeface="Spoqa Han Sans Neo" panose="020B0500000000000000" pitchFamily="34" charset="-128"/>
                <a:ea typeface="Spoqa Han Sans Neo" panose="020B0500000000000000" pitchFamily="34" charset="-128"/>
              </a:rPr>
              <a:t>augmentation</a:t>
            </a:r>
            <a:r>
              <a:rPr lang="ko-Kore-KR" altLang="en-US" sz="3600" dirty="0">
                <a:solidFill>
                  <a:srgbClr val="53585F"/>
                </a:solidFill>
                <a:latin typeface="Spoqa Han Sans Neo" panose="020B0500000000000000" pitchFamily="34" charset="-128"/>
                <a:ea typeface="Spoqa Han Sans Neo" panose="020B0500000000000000" pitchFamily="34" charset="-128"/>
              </a:rPr>
              <a:t>을 할때에 맞춰 모델의 </a:t>
            </a:r>
            <a:r>
              <a:rPr lang="en-US" altLang="ko-Kore-KR" sz="3600" dirty="0">
                <a:solidFill>
                  <a:srgbClr val="53585F"/>
                </a:solidFill>
                <a:latin typeface="Spoqa Han Sans Neo" panose="020B0500000000000000" pitchFamily="34" charset="-128"/>
                <a:ea typeface="Spoqa Han Sans Neo" panose="020B0500000000000000" pitchFamily="34" charset="-128"/>
              </a:rPr>
              <a:t>scaling</a:t>
            </a:r>
            <a:r>
              <a:rPr lang="ko-Kore-KR" altLang="en-US" sz="3600" dirty="0">
                <a:solidFill>
                  <a:srgbClr val="53585F"/>
                </a:solidFill>
                <a:latin typeface="Spoqa Han Sans Neo" panose="020B0500000000000000" pitchFamily="34" charset="-128"/>
                <a:ea typeface="Spoqa Han Sans Neo" panose="020B0500000000000000" pitchFamily="34" charset="-128"/>
              </a:rPr>
              <a:t>을 개선한 방법이었다</a:t>
            </a:r>
            <a:r>
              <a:rPr lang="en-US" altLang="ko-Kore-KR" sz="3600" dirty="0">
                <a:solidFill>
                  <a:srgbClr val="53585F"/>
                </a:solidFill>
                <a:latin typeface="Spoqa Han Sans Neo" panose="020B0500000000000000" pitchFamily="34" charset="-128"/>
                <a:ea typeface="Spoqa Han Sans Neo" panose="020B0500000000000000" pitchFamily="34" charset="-128"/>
              </a:rPr>
              <a:t>!</a:t>
            </a:r>
            <a:endParaRPr lang="ko-Kore-KR" altLang="en-US" sz="3600" dirty="0">
              <a:solidFill>
                <a:srgbClr val="53585F"/>
              </a:solidFill>
              <a:latin typeface="Spoqa Han Sans Neo" panose="020B0500000000000000" pitchFamily="34" charset="-128"/>
              <a:ea typeface="Spoqa Han Sans Neo" panose="020B0500000000000000" pitchFamily="34" charset="-128"/>
            </a:endParaRPr>
          </a:p>
        </p:txBody>
      </p:sp>
      <p:pic>
        <p:nvPicPr>
          <p:cNvPr id="69634" name="Picture 2">
            <a:extLst>
              <a:ext uri="{FF2B5EF4-FFF2-40B4-BE49-F238E27FC236}">
                <a16:creationId xmlns:a16="http://schemas.microsoft.com/office/drawing/2014/main" id="{A61D3E90-3216-7544-8943-218CD76D8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23320"/>
            <a:ext cx="12191206" cy="542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08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err="1">
                <a:latin typeface="SpoqaHanSans-Bold" panose="020B0500000000000000" pitchFamily="34" charset="-128"/>
                <a:ea typeface="SpoqaHanSans-Bold" panose="020B0500000000000000" pitchFamily="34" charset="-128"/>
              </a:rPr>
              <a:t>합성곱</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신경망</a:t>
            </a:r>
            <a:r>
              <a:rPr lang="en-US" b="1" dirty="0">
                <a:latin typeface="SpoqaHanSans-Bold" panose="020B0500000000000000" pitchFamily="34" charset="-128"/>
                <a:ea typeface="SpoqaHanSans-Bold" panose="020B0500000000000000" pitchFamily="34" charset="-128"/>
              </a:rPr>
              <a:t> (CNN)</a:t>
            </a:r>
          </a:p>
          <a:p>
            <a:pPr algn="r">
              <a:defRPr sz="4000" spc="-39">
                <a:latin typeface="SpoqaHanSans-Bold"/>
                <a:ea typeface="SpoqaHanSans-Bold"/>
                <a:cs typeface="SpoqaHanSans-Bold"/>
                <a:sym typeface="SpoqaHanSans-Bold"/>
              </a:defRPr>
            </a:pPr>
            <a:endParaRPr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4</a:t>
            </a:r>
            <a:r>
              <a:rPr b="1" dirty="0">
                <a:solidFill>
                  <a:srgbClr val="ED234B"/>
                </a:solidFill>
                <a:latin typeface="SpoqaHanSans-Bold" panose="020B0500000000000000" pitchFamily="34" charset="-128"/>
                <a:ea typeface="SpoqaHanSans-Bold" panose="020B0500000000000000" pitchFamily="34" charset="-128"/>
              </a:rPr>
              <a:t> </a:t>
            </a:r>
            <a:r>
              <a:rPr lang="ko-Kore-KR" altLang="en-US"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 Recent trends of CNN models</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51</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843849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Self-training</a:t>
            </a:r>
            <a:r>
              <a:rPr lang="en-US" altLang="ko-KR" b="1" dirty="0">
                <a:sym typeface="Wingdings" pitchFamily="2" charset="2"/>
              </a:rPr>
              <a:t>(</a:t>
            </a:r>
            <a:r>
              <a:rPr lang="ko-KR" altLang="en-US" b="1" dirty="0">
                <a:sym typeface="Wingdings" pitchFamily="2" charset="2"/>
              </a:rPr>
              <a:t>자가 학습 기법</a:t>
            </a:r>
            <a:r>
              <a:rPr lang="en-US" altLang="ko-KR" b="1" dirty="0">
                <a:sym typeface="Wingdings" pitchFamily="2" charset="2"/>
              </a:rPr>
              <a:t>)</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2" name="직사각형 1">
            <a:extLst>
              <a:ext uri="{FF2B5EF4-FFF2-40B4-BE49-F238E27FC236}">
                <a16:creationId xmlns:a16="http://schemas.microsoft.com/office/drawing/2014/main" id="{8D574442-B455-D44F-8D4E-A7DEA368A83B}"/>
              </a:ext>
            </a:extLst>
          </p:cNvPr>
          <p:cNvSpPr/>
          <p:nvPr/>
        </p:nvSpPr>
        <p:spPr>
          <a:xfrm>
            <a:off x="1524000" y="3385362"/>
            <a:ext cx="18854057" cy="9317935"/>
          </a:xfrm>
          <a:prstGeom prst="rect">
            <a:avLst/>
          </a:prstGeom>
        </p:spPr>
        <p:txBody>
          <a:bodyPr wrap="square">
            <a:spAutoFit/>
          </a:bodyPr>
          <a:lstStyle/>
          <a:p>
            <a:pPr lvl="1"/>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Recap: </a:t>
            </a: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자가 학습</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(self-training)</a:t>
            </a:r>
          </a:p>
          <a:p>
            <a:pPr lvl="1"/>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err="1"/>
              <a:t>준지도</a:t>
            </a:r>
            <a:r>
              <a:rPr lang="ko-KR" altLang="en-US" sz="4800" b="1" dirty="0"/>
              <a:t> 학습 </a:t>
            </a:r>
            <a:r>
              <a:rPr lang="en-US" altLang="ko-KR" sz="4800" b="1" dirty="0"/>
              <a:t>(Semi-supervised learning)</a:t>
            </a:r>
            <a:endParaRPr lang="en-US" altLang="ko-KR" sz="3200" dirty="0">
              <a:latin typeface="Spoqa Han Sans Neo Bold" panose="020B0500000000000000" pitchFamily="34" charset="-128"/>
              <a:ea typeface="SpoqaHanSans-Bold"/>
            </a:endParaRP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err="1">
                <a:latin typeface="Spoqa Han Sans Neo Bold" panose="020B0500000000000000" pitchFamily="34" charset="-128"/>
                <a:ea typeface="SpoqaHanSans-Bold"/>
              </a:rPr>
              <a:t>레이블된</a:t>
            </a:r>
            <a:r>
              <a:rPr lang="ko-KR" altLang="en-US" sz="3200" dirty="0">
                <a:latin typeface="Spoqa Han Sans Neo Bold" panose="020B0500000000000000" pitchFamily="34" charset="-128"/>
                <a:ea typeface="SpoqaHanSans-Bold"/>
              </a:rPr>
              <a:t> 데이터와 레이블 되지 않는 데이터 모두 사용되는 학습</a:t>
            </a:r>
            <a:r>
              <a:rPr lang="en-US" altLang="ko-KR" sz="3200" dirty="0">
                <a:latin typeface="Spoqa Han Sans Neo Bold" panose="020B0500000000000000" pitchFamily="34" charset="-128"/>
                <a:ea typeface="SpoqaHanSans-Bold"/>
              </a:rPr>
              <a:t>.</a:t>
            </a:r>
          </a:p>
          <a:p>
            <a:pPr marL="914342" lvl="1" indent="-4572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Spoqa Han Sans Neo Bold" panose="020B0500000000000000" pitchFamily="34" charset="-128"/>
                <a:ea typeface="SpoqaHanSans-Bold"/>
              </a:rPr>
              <a:t>일반적으로</a:t>
            </a:r>
            <a:r>
              <a:rPr lang="en-US" altLang="ko-KR" sz="3200" dirty="0">
                <a:latin typeface="Spoqa Han Sans Neo Bold" panose="020B0500000000000000" pitchFamily="34" charset="-128"/>
                <a:ea typeface="SpoqaHanSans-Bold"/>
              </a:rPr>
              <a:t>,</a:t>
            </a:r>
            <a:r>
              <a:rPr lang="ko-KR" altLang="en-US" sz="3200" dirty="0">
                <a:latin typeface="Spoqa Han Sans Neo Bold" panose="020B0500000000000000" pitchFamily="34" charset="-128"/>
                <a:ea typeface="SpoqaHanSans-Bold"/>
              </a:rPr>
              <a:t> 다수의 </a:t>
            </a:r>
            <a:r>
              <a:rPr lang="ko-KR" altLang="en-US" sz="3200" dirty="0" err="1">
                <a:latin typeface="Spoqa Han Sans Neo Bold" panose="020B0500000000000000" pitchFamily="34" charset="-128"/>
                <a:ea typeface="SpoqaHanSans-Bold"/>
              </a:rPr>
              <a:t>레이블되지</a:t>
            </a:r>
            <a:r>
              <a:rPr lang="ko-KR" altLang="en-US" sz="3200" dirty="0">
                <a:latin typeface="Spoqa Han Sans Neo Bold" panose="020B0500000000000000" pitchFamily="34" charset="-128"/>
                <a:ea typeface="SpoqaHanSans-Bold"/>
              </a:rPr>
              <a:t> 않는 데이터와 레이블 된 골드</a:t>
            </a:r>
            <a:r>
              <a:rPr lang="en-US" altLang="ko-KR" sz="3200" dirty="0">
                <a:latin typeface="Spoqa Han Sans Neo Bold" panose="020B0500000000000000" pitchFamily="34" charset="-128"/>
                <a:ea typeface="SpoqaHanSans-Bold"/>
              </a:rPr>
              <a:t> </a:t>
            </a:r>
            <a:r>
              <a:rPr lang="ko-KR" altLang="en-US" sz="3200" dirty="0">
                <a:latin typeface="Spoqa Han Sans Neo Bold" panose="020B0500000000000000" pitchFamily="34" charset="-128"/>
                <a:ea typeface="SpoqaHanSans-Bold"/>
              </a:rPr>
              <a:t>레이블 </a:t>
            </a:r>
            <a:r>
              <a:rPr lang="en-US" altLang="ko-KR" sz="3200" dirty="0">
                <a:latin typeface="Spoqa Han Sans Neo Bold" panose="020B0500000000000000" pitchFamily="34" charset="-128"/>
                <a:ea typeface="SpoqaHanSans-Bold"/>
              </a:rPr>
              <a:t>(gold label) </a:t>
            </a:r>
            <a:r>
              <a:rPr lang="ko-KR" altLang="en-US" sz="3200" dirty="0">
                <a:latin typeface="Spoqa Han Sans Neo Bold" panose="020B0500000000000000" pitchFamily="34" charset="-128"/>
                <a:ea typeface="SpoqaHanSans-Bold"/>
              </a:rPr>
              <a:t>데이터로 구성</a:t>
            </a:r>
            <a:r>
              <a:rPr lang="en-US" altLang="ko-KR" sz="3200" dirty="0">
                <a:latin typeface="Spoqa Han Sans Neo Bold" panose="020B0500000000000000" pitchFamily="34" charset="-128"/>
                <a:ea typeface="SpoqaHanSans-Bold"/>
              </a:rPr>
              <a:t>.</a:t>
            </a:r>
          </a:p>
          <a:p>
            <a:pPr lvl="1" defTabSz="457200">
              <a:spcBef>
                <a:spcPts val="1200"/>
              </a:spcBef>
              <a:spcAft>
                <a:spcPts val="1500"/>
              </a:spcAft>
              <a:defRPr sz="4500" spc="-45">
                <a:solidFill>
                  <a:srgbClr val="53585F"/>
                </a:solidFill>
                <a:latin typeface="SpoqaHanSans-Bold"/>
                <a:ea typeface="SpoqaHanSans-Bold"/>
                <a:cs typeface="SpoqaHanSans-Bold"/>
                <a:sym typeface="SpoqaHanSans-Bold"/>
              </a:defRPr>
            </a:pPr>
            <a:endParaRPr lang="en-US" altLang="ko-KR" sz="3200" dirty="0">
              <a:latin typeface="Spoqa Han Sans Neo Bold" panose="020B0500000000000000" pitchFamily="34" charset="-128"/>
              <a:ea typeface="SpoqaHanSans-Bold"/>
            </a:endParaRPr>
          </a:p>
          <a:p>
            <a:pPr marL="685800"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4800" b="1" dirty="0"/>
              <a:t>자기 지도 학습</a:t>
            </a:r>
            <a:r>
              <a:rPr lang="en-US" altLang="ko-KR" sz="4800" b="1" dirty="0"/>
              <a:t>(Self-supervised learning)</a:t>
            </a:r>
            <a:endParaRPr lang="en-US" altLang="ko-KR" sz="3200" b="1" dirty="0">
              <a:latin typeface="Spoqa Han Sans Neo Bold" panose="020B0500000000000000" pitchFamily="34" charset="-128"/>
              <a:ea typeface="SpoqaHanSans-Bold"/>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ko-KR" altLang="en-US" sz="3200" dirty="0">
                <a:latin typeface="Spoqa Han Sans Neo Bold" panose="020B0500000000000000" pitchFamily="34" charset="-128"/>
                <a:ea typeface="SpoqaHanSans-Bold"/>
              </a:rPr>
              <a:t>다량의 레이블이 없는 원데이터로부터 데이터 부분들의 관계를 통해 레이블을 자동으로 생성하여 지도 학습에 이용</a:t>
            </a:r>
            <a:endParaRPr lang="en-US" altLang="ko-KR" sz="3200" dirty="0">
              <a:latin typeface="Spoqa Han Sans Neo Bold" panose="020B0500000000000000" pitchFamily="34" charset="-128"/>
              <a:ea typeface="SpoqaHanSans-Bold"/>
            </a:endParaRPr>
          </a:p>
          <a:p>
            <a:pPr marL="1142942" lvl="1"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200" dirty="0">
                <a:latin typeface="Spoqa Han Sans Neo" panose="020B0500000000000000" pitchFamily="34" charset="-128"/>
                <a:ea typeface="Spoqa Han Sans Neo" panose="020B0500000000000000" pitchFamily="34" charset="-128"/>
              </a:rPr>
              <a:t>Pretext task</a:t>
            </a:r>
            <a:r>
              <a:rPr lang="ko-KR" altLang="en-US" sz="3200" dirty="0" err="1">
                <a:latin typeface="Spoqa Han Sans Neo" panose="020B0500000000000000" pitchFamily="34" charset="-128"/>
                <a:ea typeface="Spoqa Han Sans Neo" panose="020B0500000000000000" pitchFamily="34" charset="-128"/>
              </a:rPr>
              <a:t>를</a:t>
            </a:r>
            <a:r>
              <a:rPr lang="ko-KR" altLang="en-US" sz="3200" dirty="0">
                <a:latin typeface="Spoqa Han Sans Neo" panose="020B0500000000000000" pitchFamily="34" charset="-128"/>
                <a:ea typeface="Spoqa Han Sans Neo" panose="020B0500000000000000" pitchFamily="34" charset="-128"/>
              </a:rPr>
              <a:t> 설정</a:t>
            </a:r>
            <a:r>
              <a:rPr lang="en-US" altLang="ko-KR" sz="3200" dirty="0">
                <a:latin typeface="Spoqa Han Sans Neo" panose="020B0500000000000000" pitchFamily="34" charset="-128"/>
                <a:ea typeface="Spoqa Han Sans Neo" panose="020B0500000000000000" pitchFamily="34" charset="-128"/>
              </a:rPr>
              <a:t>(i.e. </a:t>
            </a:r>
            <a:r>
              <a:rPr lang="ko-KR" altLang="en-US" sz="3200" dirty="0">
                <a:latin typeface="Spoqa Han Sans Neo" panose="020B0500000000000000" pitchFamily="34" charset="-128"/>
                <a:ea typeface="Spoqa Han Sans Neo" panose="020B0500000000000000" pitchFamily="34" charset="-128"/>
              </a:rPr>
              <a:t>데이터의 일부분을 은닉하여 모델이 그 부분을 예측하도록 학습</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하여 이를 학습한 후</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downstream task</a:t>
            </a:r>
            <a:r>
              <a:rPr lang="ko-KR" altLang="en-US" sz="3200" dirty="0">
                <a:latin typeface="Spoqa Han Sans Neo" panose="020B0500000000000000" pitchFamily="34" charset="-128"/>
                <a:ea typeface="Spoqa Han Sans Neo" panose="020B0500000000000000" pitchFamily="34" charset="-128"/>
              </a:rPr>
              <a:t>로 전이 학습 </a:t>
            </a:r>
            <a:r>
              <a:rPr lang="en-US" altLang="ko-KR" sz="3200" dirty="0">
                <a:latin typeface="Spoqa Han Sans Neo" panose="020B0500000000000000" pitchFamily="34" charset="-128"/>
                <a:ea typeface="Spoqa Han Sans Neo" panose="020B0500000000000000" pitchFamily="34" charset="-128"/>
              </a:rPr>
              <a:t>(transfer learning)</a:t>
            </a:r>
            <a:r>
              <a:rPr lang="ko-KR" altLang="en-US" sz="3200" dirty="0">
                <a:latin typeface="Spoqa Han Sans Neo" panose="020B0500000000000000" pitchFamily="34" charset="-128"/>
                <a:ea typeface="Spoqa Han Sans Neo" panose="020B0500000000000000" pitchFamily="34" charset="-128"/>
              </a:rPr>
              <a:t> 하여 다른 </a:t>
            </a:r>
            <a:r>
              <a:rPr lang="ko-KR" altLang="en-US" sz="3200" dirty="0" err="1">
                <a:latin typeface="Spoqa Han Sans Neo" panose="020B0500000000000000" pitchFamily="34" charset="-128"/>
                <a:ea typeface="Spoqa Han Sans Neo" panose="020B0500000000000000" pitchFamily="34" charset="-128"/>
              </a:rPr>
              <a:t>테스크에</a:t>
            </a:r>
            <a:r>
              <a:rPr lang="ko-KR" altLang="en-US" sz="3200" dirty="0">
                <a:latin typeface="Spoqa Han Sans Neo" panose="020B0500000000000000" pitchFamily="34" charset="-128"/>
                <a:ea typeface="Spoqa Han Sans Neo" panose="020B0500000000000000" pitchFamily="34" charset="-128"/>
              </a:rPr>
              <a:t> 적용</a:t>
            </a:r>
            <a:r>
              <a:rPr lang="en-US" altLang="ko-KR" sz="3200" dirty="0">
                <a:latin typeface="Spoqa Han Sans Neo" panose="020B0500000000000000" pitchFamily="34" charset="-128"/>
                <a:ea typeface="Spoqa Han Sans Neo" panose="020B0500000000000000" pitchFamily="34" charset="-128"/>
              </a:rPr>
              <a:t>.</a:t>
            </a:r>
          </a:p>
          <a:p>
            <a:pPr marL="2057229" lvl="3" indent="-685800" defTabSz="457200">
              <a:spcBef>
                <a:spcPts val="1200"/>
              </a:spcBef>
              <a:spcAft>
                <a:spcPts val="1500"/>
              </a:spcAft>
              <a:buFont typeface="Arial" panose="020B0604020202020204" pitchFamily="34" charset="0"/>
              <a:buChar char="•"/>
              <a:defRPr sz="4500" spc="-45">
                <a:solidFill>
                  <a:srgbClr val="53585F"/>
                </a:solidFill>
                <a:latin typeface="SpoqaHanSans-Bold"/>
                <a:ea typeface="SpoqaHanSans-Bold"/>
                <a:cs typeface="SpoqaHanSans-Bold"/>
                <a:sym typeface="SpoqaHanSans-Bold"/>
              </a:defRPr>
            </a:pPr>
            <a:r>
              <a:rPr lang="en-US" altLang="ko-KR" sz="3200" dirty="0">
                <a:latin typeface="Spoqa Han Sans Neo" panose="020B0500000000000000" pitchFamily="34" charset="-128"/>
                <a:ea typeface="Spoqa Han Sans Neo" panose="020B0500000000000000" pitchFamily="34" charset="-128"/>
              </a:rPr>
              <a:t>Pretext task: </a:t>
            </a:r>
            <a:r>
              <a:rPr lang="ko-KR" altLang="en-US" sz="3200" dirty="0">
                <a:latin typeface="Spoqa Han Sans Neo" panose="020B0500000000000000" pitchFamily="34" charset="-128"/>
                <a:ea typeface="Spoqa Han Sans Neo" panose="020B0500000000000000" pitchFamily="34" charset="-128"/>
              </a:rPr>
              <a:t> 데이터 내의 </a:t>
            </a:r>
            <a:r>
              <a:rPr lang="en-US" altLang="ko-KR" sz="3200" dirty="0">
                <a:latin typeface="Spoqa Han Sans Neo" panose="020B0500000000000000" pitchFamily="34" charset="-128"/>
                <a:ea typeface="Spoqa Han Sans Neo" panose="020B0500000000000000" pitchFamily="34" charset="-128"/>
              </a:rPr>
              <a:t>semantic</a:t>
            </a:r>
            <a:r>
              <a:rPr lang="ko-KR" altLang="en-US" sz="3200" dirty="0">
                <a:latin typeface="Spoqa Han Sans Neo" panose="020B0500000000000000" pitchFamily="34" charset="-128"/>
                <a:ea typeface="Spoqa Han Sans Neo" panose="020B0500000000000000" pitchFamily="34" charset="-128"/>
              </a:rPr>
              <a:t>한 정보를 이해할 수 있도록 새로 정의한 임의의 문제</a:t>
            </a:r>
          </a:p>
        </p:txBody>
      </p:sp>
    </p:spTree>
    <p:extLst>
      <p:ext uri="{BB962C8B-B14F-4D97-AF65-F5344CB8AC3E}">
        <p14:creationId xmlns:p14="http://schemas.microsoft.com/office/powerpoint/2010/main" val="535966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Self-training</a:t>
            </a:r>
            <a:r>
              <a:rPr lang="en-US" altLang="ko-KR" b="1" dirty="0">
                <a:sym typeface="Wingdings" pitchFamily="2" charset="2"/>
              </a:rPr>
              <a:t>(</a:t>
            </a:r>
            <a:r>
              <a:rPr lang="ko-KR" altLang="en-US" b="1" dirty="0">
                <a:sym typeface="Wingdings" pitchFamily="2" charset="2"/>
              </a:rPr>
              <a:t>자가 학습 기법</a:t>
            </a:r>
            <a:r>
              <a:rPr lang="en-US" altLang="ko-KR" b="1" dirty="0">
                <a:sym typeface="Wingdings" pitchFamily="2" charset="2"/>
              </a:rPr>
              <a:t>)</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4303592" y="12695616"/>
            <a:ext cx="16522021" cy="369332"/>
          </a:xfrm>
          <a:prstGeom prst="rect">
            <a:avLst/>
          </a:prstGeom>
        </p:spPr>
        <p:txBody>
          <a:bodyPr wrap="square">
            <a:spAutoFit/>
          </a:bodyPr>
          <a:lstStyle/>
          <a:p>
            <a:r>
              <a:rPr lang="en" altLang="ko-Kore-KR" dirty="0"/>
              <a:t>He, </a:t>
            </a:r>
            <a:r>
              <a:rPr lang="en" altLang="ko-Kore-KR" dirty="0" err="1"/>
              <a:t>Junxian</a:t>
            </a:r>
            <a:r>
              <a:rPr lang="en" altLang="ko-Kore-KR" dirty="0"/>
              <a:t>, et al. "Revisiting self-training for neural sequence generation." </a:t>
            </a:r>
            <a:r>
              <a:rPr lang="en" altLang="ko-Kore-KR" i="1" dirty="0" err="1"/>
              <a:t>arXiv</a:t>
            </a:r>
            <a:r>
              <a:rPr lang="en" altLang="ko-Kore-KR" i="1" dirty="0"/>
              <a:t> preprint arXiv:1909.13788</a:t>
            </a:r>
            <a:r>
              <a:rPr lang="en" altLang="ko-Kore-KR" dirty="0"/>
              <a:t> (2019).</a:t>
            </a:r>
            <a:endParaRPr lang="ko-Kore-KR" altLang="en-US" dirty="0"/>
          </a:p>
        </p:txBody>
      </p:sp>
      <p:sp>
        <p:nvSpPr>
          <p:cNvPr id="2" name="직사각형 1">
            <a:extLst>
              <a:ext uri="{FF2B5EF4-FFF2-40B4-BE49-F238E27FC236}">
                <a16:creationId xmlns:a16="http://schemas.microsoft.com/office/drawing/2014/main" id="{8D574442-B455-D44F-8D4E-A7DEA368A83B}"/>
              </a:ext>
            </a:extLst>
          </p:cNvPr>
          <p:cNvSpPr/>
          <p:nvPr/>
        </p:nvSpPr>
        <p:spPr>
          <a:xfrm>
            <a:off x="1524000" y="3385362"/>
            <a:ext cx="18854057" cy="2554545"/>
          </a:xfrm>
          <a:prstGeom prst="rect">
            <a:avLst/>
          </a:prstGeom>
        </p:spPr>
        <p:txBody>
          <a:bodyPr wrap="square">
            <a:spAutoFit/>
          </a:bodyPr>
          <a:lstStyle/>
          <a:p>
            <a:pPr lvl="1"/>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자가 학습</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(self-training)</a:t>
            </a: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은</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kumimoji="1" lang="ko-KR" altLang="en-US"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셀프</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트레이닝의 원리는 높은 확률 값이 나오는 데이터 위주로 가져가</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먼저 학습을 진행한다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p:txBody>
      </p:sp>
      <p:pic>
        <p:nvPicPr>
          <p:cNvPr id="3" name="그림 2">
            <a:extLst>
              <a:ext uri="{FF2B5EF4-FFF2-40B4-BE49-F238E27FC236}">
                <a16:creationId xmlns:a16="http://schemas.microsoft.com/office/drawing/2014/main" id="{D23C8620-B447-1B46-A5BC-1FD4E46D8E88}"/>
              </a:ext>
            </a:extLst>
          </p:cNvPr>
          <p:cNvPicPr>
            <a:picLocks noChangeAspect="1"/>
          </p:cNvPicPr>
          <p:nvPr/>
        </p:nvPicPr>
        <p:blipFill>
          <a:blip r:embed="rId4"/>
          <a:stretch>
            <a:fillRect/>
          </a:stretch>
        </p:blipFill>
        <p:spPr>
          <a:xfrm>
            <a:off x="2817070" y="6678068"/>
            <a:ext cx="16267915" cy="4473011"/>
          </a:xfrm>
          <a:prstGeom prst="rect">
            <a:avLst/>
          </a:prstGeom>
        </p:spPr>
      </p:pic>
    </p:spTree>
    <p:extLst>
      <p:ext uri="{BB962C8B-B14F-4D97-AF65-F5344CB8AC3E}">
        <p14:creationId xmlns:p14="http://schemas.microsoft.com/office/powerpoint/2010/main" val="1602106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Self-training</a:t>
            </a:r>
            <a:r>
              <a:rPr lang="en-US" altLang="ko-KR" b="1" dirty="0">
                <a:sym typeface="Wingdings" pitchFamily="2" charset="2"/>
              </a:rPr>
              <a:t>(</a:t>
            </a:r>
            <a:r>
              <a:rPr lang="ko-KR" altLang="en-US" b="1" dirty="0">
                <a:sym typeface="Wingdings" pitchFamily="2" charset="2"/>
              </a:rPr>
              <a:t>자가 학습 기법</a:t>
            </a:r>
            <a:r>
              <a:rPr lang="en-US" altLang="ko-KR" b="1" dirty="0">
                <a:sym typeface="Wingdings" pitchFamily="2" charset="2"/>
              </a:rPr>
              <a:t>)</a:t>
            </a:r>
            <a:r>
              <a:rPr lang="ko-Kore-KR" altLang="en-US" b="1" dirty="0">
                <a:sym typeface="Wingdings" pitchFamily="2" charset="2"/>
              </a:rPr>
              <a:t>과 </a:t>
            </a:r>
            <a:r>
              <a:rPr lang="en-US" altLang="ko-Kore-KR" b="1" dirty="0">
                <a:sym typeface="Wingdings" pitchFamily="2" charset="2"/>
              </a:rPr>
              <a:t>Noisy Student (2020)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err="1"/>
              <a:t>Xie</a:t>
            </a:r>
            <a:r>
              <a:rPr lang="en" altLang="ko-Kore-KR" dirty="0"/>
              <a:t>, </a:t>
            </a:r>
            <a:r>
              <a:rPr lang="en" altLang="ko-Kore-KR" dirty="0" err="1"/>
              <a:t>Qizhe</a:t>
            </a:r>
            <a:r>
              <a:rPr lang="en" altLang="ko-Kore-KR" dirty="0"/>
              <a:t>, et al. "Self-training with noisy student improves </a:t>
            </a:r>
            <a:r>
              <a:rPr lang="en" altLang="ko-Kore-KR" dirty="0" err="1"/>
              <a:t>imagenet</a:t>
            </a:r>
            <a:r>
              <a:rPr lang="en" altLang="ko-Kore-KR" dirty="0"/>
              <a:t> classification." </a:t>
            </a:r>
            <a:r>
              <a:rPr lang="en" altLang="ko-Kore-KR" i="1" dirty="0"/>
              <a:t>Proceedings of the IEEE/CVF Conference on Computer Vision and Pattern Recognition</a:t>
            </a:r>
            <a:r>
              <a:rPr lang="en" altLang="ko-Kore-KR" dirty="0"/>
              <a:t>. 2020.</a:t>
            </a:r>
            <a:endParaRPr lang="ko-Kore-KR" altLang="en-US" dirty="0"/>
          </a:p>
        </p:txBody>
      </p:sp>
      <p:sp>
        <p:nvSpPr>
          <p:cNvPr id="2" name="직사각형 1">
            <a:extLst>
              <a:ext uri="{FF2B5EF4-FFF2-40B4-BE49-F238E27FC236}">
                <a16:creationId xmlns:a16="http://schemas.microsoft.com/office/drawing/2014/main" id="{8D574442-B455-D44F-8D4E-A7DEA368A83B}"/>
              </a:ext>
            </a:extLst>
          </p:cNvPr>
          <p:cNvSpPr/>
          <p:nvPr/>
        </p:nvSpPr>
        <p:spPr>
          <a:xfrm>
            <a:off x="1524001" y="3842562"/>
            <a:ext cx="18372138" cy="8710077"/>
          </a:xfrm>
          <a:prstGeom prst="rect">
            <a:avLst/>
          </a:prstGeom>
        </p:spPr>
        <p:txBody>
          <a:bodyPr wrap="square">
            <a:spAutoFit/>
          </a:bodyPr>
          <a:lstStyle/>
          <a:p>
            <a:pPr lvl="1"/>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순서</a:t>
            </a: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1. </a:t>
            </a:r>
            <a:r>
              <a:rPr kumimoji="1" lang="en-US" altLang="ko-KR"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EfficientNet</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모델을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teacher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모델로</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ore-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ore-KR" sz="4000" dirty="0">
                <a:solidFill>
                  <a:srgbClr val="53585F"/>
                </a:solidFill>
                <a:latin typeface="Spoqa Han Sans Neo" panose="020B0500000000000000" pitchFamily="34" charset="-128"/>
                <a:ea typeface="Spoqa Han Sans Neo" panose="020B0500000000000000" pitchFamily="34" charset="-128"/>
                <a:sym typeface="Wingdings" pitchFamily="2" charset="2"/>
              </a:rPr>
              <a:t>ImageNet</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데이터</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약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1</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천만 이미지</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로 학습시킨다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2.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학습 된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teacher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모델로 라벨이 매겨져 있지 않은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3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억장의 이미지에 라벨을 매긴다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3. teacher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모델보다 크기가 같거나 큰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student network</a:t>
            </a:r>
            <a:r>
              <a:rPr kumimoji="1" lang="ko-KR" altLang="en-US"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생성한 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ImageNet</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데이터와 라벨을 매긴 데이터를 합쳐서 학습시킨다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이때</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data augmentation, dropout, stochastic depth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등을 적용한다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4.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학습된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student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모델을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teacher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모델로 바꾸고</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2-4 </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과정을 반복한다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b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b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Tree>
    <p:extLst>
      <p:ext uri="{BB962C8B-B14F-4D97-AF65-F5344CB8AC3E}">
        <p14:creationId xmlns:p14="http://schemas.microsoft.com/office/powerpoint/2010/main" val="2465800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Self-training</a:t>
            </a:r>
            <a:r>
              <a:rPr lang="en-US" altLang="ko-KR" b="1" dirty="0">
                <a:sym typeface="Wingdings" pitchFamily="2" charset="2"/>
              </a:rPr>
              <a:t>(</a:t>
            </a:r>
            <a:r>
              <a:rPr lang="ko-KR" altLang="en-US" b="1" dirty="0">
                <a:sym typeface="Wingdings" pitchFamily="2" charset="2"/>
              </a:rPr>
              <a:t>자가 학습 기법</a:t>
            </a:r>
            <a:r>
              <a:rPr lang="en-US" altLang="ko-KR" b="1" dirty="0">
                <a:sym typeface="Wingdings" pitchFamily="2" charset="2"/>
              </a:rPr>
              <a:t>)</a:t>
            </a:r>
            <a:r>
              <a:rPr lang="ko-Kore-KR" altLang="en-US" b="1" dirty="0">
                <a:sym typeface="Wingdings" pitchFamily="2" charset="2"/>
              </a:rPr>
              <a:t>과 </a:t>
            </a:r>
            <a:r>
              <a:rPr lang="en-US" altLang="ko-Kore-KR" b="1" dirty="0">
                <a:sym typeface="Wingdings" pitchFamily="2" charset="2"/>
              </a:rPr>
              <a:t>Noisy Student (2020)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err="1"/>
              <a:t>Xie</a:t>
            </a:r>
            <a:r>
              <a:rPr lang="en" altLang="ko-Kore-KR" dirty="0"/>
              <a:t>, </a:t>
            </a:r>
            <a:r>
              <a:rPr lang="en" altLang="ko-Kore-KR" dirty="0" err="1"/>
              <a:t>Qizhe</a:t>
            </a:r>
            <a:r>
              <a:rPr lang="en" altLang="ko-Kore-KR" dirty="0"/>
              <a:t>, et al. "Self-training with noisy student improves </a:t>
            </a:r>
            <a:r>
              <a:rPr lang="en" altLang="ko-Kore-KR" dirty="0" err="1"/>
              <a:t>imagenet</a:t>
            </a:r>
            <a:r>
              <a:rPr lang="en" altLang="ko-Kore-KR" dirty="0"/>
              <a:t> classification." </a:t>
            </a:r>
            <a:r>
              <a:rPr lang="en" altLang="ko-Kore-KR" i="1" dirty="0"/>
              <a:t>Proceedings of the IEEE/CVF Conference on Computer Vision and Pattern Recognition</a:t>
            </a:r>
            <a:r>
              <a:rPr lang="en" altLang="ko-Kore-KR" dirty="0"/>
              <a:t>. 2020.</a:t>
            </a:r>
            <a:endParaRPr lang="ko-Kore-KR" altLang="en-US" dirty="0"/>
          </a:p>
        </p:txBody>
      </p:sp>
      <p:pic>
        <p:nvPicPr>
          <p:cNvPr id="3" name="그림 2">
            <a:extLst>
              <a:ext uri="{FF2B5EF4-FFF2-40B4-BE49-F238E27FC236}">
                <a16:creationId xmlns:a16="http://schemas.microsoft.com/office/drawing/2014/main" id="{9085539B-6811-964E-9943-3BD732410783}"/>
              </a:ext>
            </a:extLst>
          </p:cNvPr>
          <p:cNvPicPr>
            <a:picLocks noChangeAspect="1"/>
          </p:cNvPicPr>
          <p:nvPr/>
        </p:nvPicPr>
        <p:blipFill>
          <a:blip r:embed="rId4"/>
          <a:stretch>
            <a:fillRect/>
          </a:stretch>
        </p:blipFill>
        <p:spPr>
          <a:xfrm>
            <a:off x="292212" y="5030145"/>
            <a:ext cx="11174738" cy="6866405"/>
          </a:xfrm>
          <a:prstGeom prst="rect">
            <a:avLst/>
          </a:prstGeom>
        </p:spPr>
      </p:pic>
      <p:pic>
        <p:nvPicPr>
          <p:cNvPr id="5" name="그림 4">
            <a:extLst>
              <a:ext uri="{FF2B5EF4-FFF2-40B4-BE49-F238E27FC236}">
                <a16:creationId xmlns:a16="http://schemas.microsoft.com/office/drawing/2014/main" id="{51F580F9-89A7-174E-9829-421D391B725C}"/>
              </a:ext>
            </a:extLst>
          </p:cNvPr>
          <p:cNvPicPr>
            <a:picLocks noChangeAspect="1"/>
          </p:cNvPicPr>
          <p:nvPr/>
        </p:nvPicPr>
        <p:blipFill>
          <a:blip r:embed="rId5"/>
          <a:stretch>
            <a:fillRect/>
          </a:stretch>
        </p:blipFill>
        <p:spPr>
          <a:xfrm>
            <a:off x="11150864" y="2736070"/>
            <a:ext cx="8745274" cy="9160480"/>
          </a:xfrm>
          <a:prstGeom prst="rect">
            <a:avLst/>
          </a:prstGeom>
        </p:spPr>
      </p:pic>
      <p:sp>
        <p:nvSpPr>
          <p:cNvPr id="8" name="직사각형 7">
            <a:extLst>
              <a:ext uri="{FF2B5EF4-FFF2-40B4-BE49-F238E27FC236}">
                <a16:creationId xmlns:a16="http://schemas.microsoft.com/office/drawing/2014/main" id="{274A8BB5-CDA6-2443-BDF2-47A4828BB587}"/>
              </a:ext>
            </a:extLst>
          </p:cNvPr>
          <p:cNvSpPr/>
          <p:nvPr/>
        </p:nvSpPr>
        <p:spPr>
          <a:xfrm>
            <a:off x="1524000" y="3723767"/>
            <a:ext cx="3704860" cy="707886"/>
          </a:xfrm>
          <a:prstGeom prst="rect">
            <a:avLst/>
          </a:prstGeom>
        </p:spPr>
        <p:txBody>
          <a:bodyPr wrap="none">
            <a:spAutoFit/>
          </a:bodyPr>
          <a:lstStyle/>
          <a:p>
            <a:pPr lvl="1"/>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원 논문의 설명</a:t>
            </a: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Tree>
    <p:extLst>
      <p:ext uri="{BB962C8B-B14F-4D97-AF65-F5344CB8AC3E}">
        <p14:creationId xmlns:p14="http://schemas.microsoft.com/office/powerpoint/2010/main" val="1723416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Self-training</a:t>
            </a:r>
            <a:r>
              <a:rPr lang="en-US" altLang="ko-KR" b="1" dirty="0">
                <a:sym typeface="Wingdings" pitchFamily="2" charset="2"/>
              </a:rPr>
              <a:t>(</a:t>
            </a:r>
            <a:r>
              <a:rPr lang="ko-KR" altLang="en-US" b="1" dirty="0">
                <a:sym typeface="Wingdings" pitchFamily="2" charset="2"/>
              </a:rPr>
              <a:t>자가 학습 기법</a:t>
            </a:r>
            <a:r>
              <a:rPr lang="en-US" altLang="ko-KR" b="1" dirty="0">
                <a:sym typeface="Wingdings" pitchFamily="2" charset="2"/>
              </a:rPr>
              <a:t>)</a:t>
            </a:r>
            <a:r>
              <a:rPr lang="ko-Kore-KR" altLang="en-US" b="1" dirty="0">
                <a:sym typeface="Wingdings" pitchFamily="2" charset="2"/>
              </a:rPr>
              <a:t>과 </a:t>
            </a:r>
            <a:r>
              <a:rPr lang="en-US" altLang="ko-Kore-KR" b="1" dirty="0">
                <a:sym typeface="Wingdings" pitchFamily="2" charset="2"/>
              </a:rPr>
              <a:t>Noisy Student (2020)</a:t>
            </a:r>
            <a:r>
              <a:rPr lang="en-US" altLang="ko-KR" b="1" dirty="0">
                <a:sym typeface="Wingdings" pitchFamily="2" charset="2"/>
              </a:rPr>
              <a:t>: </a:t>
            </a:r>
            <a:r>
              <a:rPr lang="ko-KR" altLang="en-US" b="1" dirty="0">
                <a:sym typeface="Wingdings" pitchFamily="2" charset="2"/>
              </a:rPr>
              <a:t>결과</a:t>
            </a:r>
            <a:r>
              <a:rPr lang="en-US" altLang="ko-Kore-KR" b="1" dirty="0">
                <a:sym typeface="Wingdings" pitchFamily="2" charset="2"/>
              </a:rPr>
              <a:t>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err="1"/>
              <a:t>Xie</a:t>
            </a:r>
            <a:r>
              <a:rPr lang="en" altLang="ko-Kore-KR" dirty="0"/>
              <a:t>, </a:t>
            </a:r>
            <a:r>
              <a:rPr lang="en" altLang="ko-Kore-KR" dirty="0" err="1"/>
              <a:t>Qizhe</a:t>
            </a:r>
            <a:r>
              <a:rPr lang="en" altLang="ko-Kore-KR" dirty="0"/>
              <a:t>, et al. "Self-training with noisy student improves </a:t>
            </a:r>
            <a:r>
              <a:rPr lang="en" altLang="ko-Kore-KR" dirty="0" err="1"/>
              <a:t>imagenet</a:t>
            </a:r>
            <a:r>
              <a:rPr lang="en" altLang="ko-Kore-KR" dirty="0"/>
              <a:t> classification." </a:t>
            </a:r>
            <a:r>
              <a:rPr lang="en" altLang="ko-Kore-KR" i="1" dirty="0"/>
              <a:t>Proceedings of the IEEE/CVF Conference on Computer Vision and Pattern Recognition</a:t>
            </a:r>
            <a:r>
              <a:rPr lang="en" altLang="ko-Kore-KR" dirty="0"/>
              <a:t>. 2020.</a:t>
            </a:r>
            <a:endParaRPr lang="ko-Kore-KR" altLang="en-US" dirty="0"/>
          </a:p>
        </p:txBody>
      </p:sp>
      <p:pic>
        <p:nvPicPr>
          <p:cNvPr id="2" name="그림 1">
            <a:extLst>
              <a:ext uri="{FF2B5EF4-FFF2-40B4-BE49-F238E27FC236}">
                <a16:creationId xmlns:a16="http://schemas.microsoft.com/office/drawing/2014/main" id="{85FE7E27-F5CB-C547-B8CF-50161FFD81AE}"/>
              </a:ext>
            </a:extLst>
          </p:cNvPr>
          <p:cNvPicPr>
            <a:picLocks noChangeAspect="1"/>
          </p:cNvPicPr>
          <p:nvPr/>
        </p:nvPicPr>
        <p:blipFill>
          <a:blip r:embed="rId4"/>
          <a:stretch>
            <a:fillRect/>
          </a:stretch>
        </p:blipFill>
        <p:spPr>
          <a:xfrm>
            <a:off x="2353809" y="2721324"/>
            <a:ext cx="14243587" cy="10473226"/>
          </a:xfrm>
          <a:prstGeom prst="rect">
            <a:avLst/>
          </a:prstGeom>
        </p:spPr>
      </p:pic>
      <p:pic>
        <p:nvPicPr>
          <p:cNvPr id="6" name="그림 5">
            <a:extLst>
              <a:ext uri="{FF2B5EF4-FFF2-40B4-BE49-F238E27FC236}">
                <a16:creationId xmlns:a16="http://schemas.microsoft.com/office/drawing/2014/main" id="{30B9F720-356F-0247-9F13-784C3A0B4DE4}"/>
              </a:ext>
            </a:extLst>
          </p:cNvPr>
          <p:cNvPicPr>
            <a:picLocks noChangeAspect="1"/>
          </p:cNvPicPr>
          <p:nvPr/>
        </p:nvPicPr>
        <p:blipFill>
          <a:blip r:embed="rId5"/>
          <a:stretch>
            <a:fillRect/>
          </a:stretch>
        </p:blipFill>
        <p:spPr>
          <a:xfrm>
            <a:off x="16351930" y="2995213"/>
            <a:ext cx="5746070" cy="5592157"/>
          </a:xfrm>
          <a:prstGeom prst="rect">
            <a:avLst/>
          </a:prstGeom>
        </p:spPr>
      </p:pic>
    </p:spTree>
    <p:extLst>
      <p:ext uri="{BB962C8B-B14F-4D97-AF65-F5344CB8AC3E}">
        <p14:creationId xmlns:p14="http://schemas.microsoft.com/office/powerpoint/2010/main" val="1992284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Self-training</a:t>
            </a:r>
            <a:r>
              <a:rPr lang="en-US" altLang="ko-KR" b="1" dirty="0">
                <a:sym typeface="Wingdings" pitchFamily="2" charset="2"/>
              </a:rPr>
              <a:t>(</a:t>
            </a:r>
            <a:r>
              <a:rPr lang="ko-KR" altLang="en-US" b="1" dirty="0">
                <a:sym typeface="Wingdings" pitchFamily="2" charset="2"/>
              </a:rPr>
              <a:t>자가 학습 기법</a:t>
            </a:r>
            <a:r>
              <a:rPr lang="en-US" altLang="ko-KR" b="1" dirty="0">
                <a:sym typeface="Wingdings" pitchFamily="2" charset="2"/>
              </a:rPr>
              <a:t>)</a:t>
            </a:r>
            <a:r>
              <a:rPr lang="ko-Kore-KR" altLang="en-US" b="1" dirty="0">
                <a:sym typeface="Wingdings" pitchFamily="2" charset="2"/>
              </a:rPr>
              <a:t>과 </a:t>
            </a:r>
            <a:r>
              <a:rPr lang="en-US" altLang="ko-Kore-KR" b="1" dirty="0">
                <a:sym typeface="Wingdings" pitchFamily="2" charset="2"/>
              </a:rPr>
              <a:t>Noisy Student (2020)</a:t>
            </a:r>
            <a:r>
              <a:rPr lang="en-US" altLang="ko-KR" b="1" dirty="0">
                <a:sym typeface="Wingdings" pitchFamily="2" charset="2"/>
              </a:rPr>
              <a:t>: </a:t>
            </a:r>
            <a:r>
              <a:rPr lang="ko-KR" altLang="en-US" b="1" dirty="0">
                <a:sym typeface="Wingdings" pitchFamily="2" charset="2"/>
              </a:rPr>
              <a:t>결과</a:t>
            </a:r>
            <a:r>
              <a:rPr lang="en-US" altLang="ko-Kore-KR" b="1" dirty="0">
                <a:sym typeface="Wingdings" pitchFamily="2" charset="2"/>
              </a:rPr>
              <a:t>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err="1"/>
              <a:t>Xie</a:t>
            </a:r>
            <a:r>
              <a:rPr lang="en" altLang="ko-Kore-KR" dirty="0"/>
              <a:t>, </a:t>
            </a:r>
            <a:r>
              <a:rPr lang="en" altLang="ko-Kore-KR" dirty="0" err="1"/>
              <a:t>Qizhe</a:t>
            </a:r>
            <a:r>
              <a:rPr lang="en" altLang="ko-Kore-KR" dirty="0"/>
              <a:t>, et al. "Self-training with noisy student improves </a:t>
            </a:r>
            <a:r>
              <a:rPr lang="en" altLang="ko-Kore-KR" dirty="0" err="1"/>
              <a:t>imagenet</a:t>
            </a:r>
            <a:r>
              <a:rPr lang="en" altLang="ko-Kore-KR" dirty="0"/>
              <a:t> classification." </a:t>
            </a:r>
            <a:r>
              <a:rPr lang="en" altLang="ko-Kore-KR" i="1" dirty="0"/>
              <a:t>Proceedings of the IEEE/CVF Conference on Computer Vision and Pattern Recognition</a:t>
            </a:r>
            <a:r>
              <a:rPr lang="en" altLang="ko-Kore-KR" dirty="0"/>
              <a:t>. 2020.</a:t>
            </a:r>
            <a:endParaRPr lang="ko-Kore-KR" altLang="en-US" dirty="0"/>
          </a:p>
        </p:txBody>
      </p:sp>
      <p:pic>
        <p:nvPicPr>
          <p:cNvPr id="3" name="그림 2">
            <a:extLst>
              <a:ext uri="{FF2B5EF4-FFF2-40B4-BE49-F238E27FC236}">
                <a16:creationId xmlns:a16="http://schemas.microsoft.com/office/drawing/2014/main" id="{13CA3792-DB3F-AD43-B579-C455CE14CBE0}"/>
              </a:ext>
            </a:extLst>
          </p:cNvPr>
          <p:cNvPicPr>
            <a:picLocks noChangeAspect="1"/>
          </p:cNvPicPr>
          <p:nvPr/>
        </p:nvPicPr>
        <p:blipFill>
          <a:blip r:embed="rId4"/>
          <a:stretch>
            <a:fillRect/>
          </a:stretch>
        </p:blipFill>
        <p:spPr>
          <a:xfrm>
            <a:off x="12401565" y="0"/>
            <a:ext cx="6410911" cy="13194550"/>
          </a:xfrm>
          <a:prstGeom prst="rect">
            <a:avLst/>
          </a:prstGeom>
        </p:spPr>
      </p:pic>
      <p:pic>
        <p:nvPicPr>
          <p:cNvPr id="5" name="그림 4">
            <a:extLst>
              <a:ext uri="{FF2B5EF4-FFF2-40B4-BE49-F238E27FC236}">
                <a16:creationId xmlns:a16="http://schemas.microsoft.com/office/drawing/2014/main" id="{4AFE95B6-2173-1B44-9324-9ED69672CFC1}"/>
              </a:ext>
            </a:extLst>
          </p:cNvPr>
          <p:cNvPicPr>
            <a:picLocks noChangeAspect="1"/>
          </p:cNvPicPr>
          <p:nvPr/>
        </p:nvPicPr>
        <p:blipFill>
          <a:blip r:embed="rId5"/>
          <a:stretch>
            <a:fillRect/>
          </a:stretch>
        </p:blipFill>
        <p:spPr>
          <a:xfrm>
            <a:off x="2636124" y="2882951"/>
            <a:ext cx="8632339" cy="8377698"/>
          </a:xfrm>
          <a:prstGeom prst="rect">
            <a:avLst/>
          </a:prstGeom>
        </p:spPr>
      </p:pic>
      <p:sp>
        <p:nvSpPr>
          <p:cNvPr id="15" name="직사각형 14">
            <a:extLst>
              <a:ext uri="{FF2B5EF4-FFF2-40B4-BE49-F238E27FC236}">
                <a16:creationId xmlns:a16="http://schemas.microsoft.com/office/drawing/2014/main" id="{133B7BEF-69C4-8447-A3FD-01E0B76569C5}"/>
              </a:ext>
            </a:extLst>
          </p:cNvPr>
          <p:cNvSpPr/>
          <p:nvPr/>
        </p:nvSpPr>
        <p:spPr>
          <a:xfrm>
            <a:off x="1878767" y="11654783"/>
            <a:ext cx="10312438" cy="1323439"/>
          </a:xfrm>
          <a:prstGeom prst="rect">
            <a:avLst/>
          </a:prstGeom>
        </p:spPr>
        <p:txBody>
          <a:bodyPr wrap="none">
            <a:spAutoFit/>
          </a:bodyPr>
          <a:lstStyle/>
          <a:p>
            <a:pPr lvl="1"/>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노이즈와 </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adversarial attack(</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적대적 공격</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에 </a:t>
            </a:r>
            <a:endPar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kumimoji="1"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튼튼하다</a:t>
            </a:r>
            <a:r>
              <a:rPr kumimoji="1"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
        <p:nvSpPr>
          <p:cNvPr id="16" name="직사각형 15">
            <a:extLst>
              <a:ext uri="{FF2B5EF4-FFF2-40B4-BE49-F238E27FC236}">
                <a16:creationId xmlns:a16="http://schemas.microsoft.com/office/drawing/2014/main" id="{75D6268C-A893-C144-B835-178703ECC68C}"/>
              </a:ext>
            </a:extLst>
          </p:cNvPr>
          <p:cNvSpPr/>
          <p:nvPr/>
        </p:nvSpPr>
        <p:spPr>
          <a:xfrm>
            <a:off x="18567400" y="4534287"/>
            <a:ext cx="5008790" cy="3970318"/>
          </a:xfrm>
          <a:prstGeom prst="rect">
            <a:avLst/>
          </a:prstGeom>
        </p:spPr>
        <p:txBody>
          <a:bodyPr wrap="square">
            <a:spAutoFit/>
          </a:bodyPr>
          <a:lstStyle/>
          <a:p>
            <a:pPr lvl="1"/>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참고</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ImageNet-A,C,P</a:t>
            </a:r>
          </a:p>
          <a:p>
            <a:pPr lvl="1"/>
            <a:endPar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14342" lvl="1" indent="-457200">
              <a:buFont typeface="Wingdings" pitchFamily="2" charset="2"/>
              <a:buChar char="à"/>
            </a:pP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모델의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robustness</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테스트하기 위해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ImageNet</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의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corruption</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담은 데이터</a:t>
            </a:r>
            <a:endPar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14342" lvl="1" indent="-457200">
              <a:buFont typeface="Wingdings" pitchFamily="2" charset="2"/>
              <a:buChar char="à"/>
            </a:pP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burring, fogging, rotation, scaling </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등이 들어있음</a:t>
            </a:r>
            <a:endPar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Tree>
    <p:extLst>
      <p:ext uri="{BB962C8B-B14F-4D97-AF65-F5344CB8AC3E}">
        <p14:creationId xmlns:p14="http://schemas.microsoft.com/office/powerpoint/2010/main" val="2146189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Pseudo Labeling</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a:t>Li, </a:t>
            </a:r>
            <a:r>
              <a:rPr lang="en" altLang="ko-Kore-KR" dirty="0" err="1"/>
              <a:t>Xinzhe</a:t>
            </a:r>
            <a:r>
              <a:rPr lang="en" altLang="ko-Kore-KR" dirty="0"/>
              <a:t>, et al. "Learning to self-train for semi-supervised few-shot classification." </a:t>
            </a:r>
            <a:r>
              <a:rPr lang="en" altLang="ko-Kore-KR" i="1" dirty="0"/>
              <a:t>Advances in Neural Information Processing Systems</a:t>
            </a:r>
            <a:r>
              <a:rPr lang="en" altLang="ko-Kore-KR" dirty="0"/>
              <a:t> 32 (2019): 10276-10286.</a:t>
            </a:r>
            <a:endParaRPr lang="ko-Kore-KR" altLang="en-US" dirty="0"/>
          </a:p>
        </p:txBody>
      </p:sp>
      <p:pic>
        <p:nvPicPr>
          <p:cNvPr id="3" name="그림 2">
            <a:extLst>
              <a:ext uri="{FF2B5EF4-FFF2-40B4-BE49-F238E27FC236}">
                <a16:creationId xmlns:a16="http://schemas.microsoft.com/office/drawing/2014/main" id="{E0384D6D-9DCE-DF42-BC85-8AE1C46C82DB}"/>
              </a:ext>
            </a:extLst>
          </p:cNvPr>
          <p:cNvPicPr>
            <a:picLocks noChangeAspect="1"/>
          </p:cNvPicPr>
          <p:nvPr/>
        </p:nvPicPr>
        <p:blipFill>
          <a:blip r:embed="rId4"/>
          <a:stretch>
            <a:fillRect/>
          </a:stretch>
        </p:blipFill>
        <p:spPr>
          <a:xfrm>
            <a:off x="573379" y="3596822"/>
            <a:ext cx="12541737" cy="9247060"/>
          </a:xfrm>
          <a:prstGeom prst="rect">
            <a:avLst/>
          </a:prstGeom>
        </p:spPr>
      </p:pic>
      <p:sp>
        <p:nvSpPr>
          <p:cNvPr id="5" name="직사각형 4">
            <a:extLst>
              <a:ext uri="{FF2B5EF4-FFF2-40B4-BE49-F238E27FC236}">
                <a16:creationId xmlns:a16="http://schemas.microsoft.com/office/drawing/2014/main" id="{725C8CDA-E1AD-AE4A-B3B8-261128590E78}"/>
              </a:ext>
            </a:extLst>
          </p:cNvPr>
          <p:cNvSpPr/>
          <p:nvPr/>
        </p:nvSpPr>
        <p:spPr>
          <a:xfrm>
            <a:off x="13093409" y="4437100"/>
            <a:ext cx="6802730" cy="7294305"/>
          </a:xfrm>
          <a:prstGeom prst="rect">
            <a:avLst/>
          </a:prstGeom>
        </p:spPr>
        <p:txBody>
          <a:bodyPr wrap="square">
            <a:spAutoFit/>
          </a:bodyPr>
          <a:lstStyle/>
          <a:p>
            <a:pPr marL="742950" indent="-742950">
              <a:buAutoNum type="arabicPeriod"/>
            </a:pPr>
            <a:r>
              <a:rPr lang="en" altLang="ko-Kore-KR" sz="3600" dirty="0">
                <a:solidFill>
                  <a:srgbClr val="5D686F"/>
                </a:solidFill>
                <a:latin typeface="Spoqa Han Sans Neo" panose="020B0500000000000000" pitchFamily="34" charset="-128"/>
                <a:ea typeface="Spoqa Han Sans Neo" panose="020B0500000000000000" pitchFamily="34" charset="-128"/>
              </a:rPr>
              <a:t>Labeled Data</a:t>
            </a:r>
            <a:r>
              <a:rPr lang="ko-KR" altLang="en-US" sz="3600" dirty="0">
                <a:solidFill>
                  <a:srgbClr val="5D686F"/>
                </a:solidFill>
                <a:latin typeface="Spoqa Han Sans Neo" panose="020B0500000000000000" pitchFamily="34" charset="-128"/>
                <a:ea typeface="Spoqa Han Sans Neo" panose="020B0500000000000000" pitchFamily="34" charset="-128"/>
              </a:rPr>
              <a:t>로 </a:t>
            </a:r>
            <a:r>
              <a:rPr lang="en" altLang="ko-Kore-KR" sz="3600" dirty="0">
                <a:solidFill>
                  <a:srgbClr val="5D686F"/>
                </a:solidFill>
                <a:latin typeface="Spoqa Han Sans Neo" panose="020B0500000000000000" pitchFamily="34" charset="-128"/>
                <a:ea typeface="Spoqa Han Sans Neo" panose="020B0500000000000000" pitchFamily="34" charset="-128"/>
              </a:rPr>
              <a:t>Model</a:t>
            </a:r>
            <a:r>
              <a:rPr lang="ko-KR" altLang="en-US" sz="3600" dirty="0">
                <a:solidFill>
                  <a:srgbClr val="5D686F"/>
                </a:solidFill>
                <a:latin typeface="Spoqa Han Sans Neo" panose="020B0500000000000000" pitchFamily="34" charset="-128"/>
                <a:ea typeface="Spoqa Han Sans Neo" panose="020B0500000000000000" pitchFamily="34" charset="-128"/>
              </a:rPr>
              <a:t>을 먼저 학습시킨다</a:t>
            </a:r>
            <a:r>
              <a:rPr lang="en-US" altLang="ko-KR" sz="3600" dirty="0">
                <a:solidFill>
                  <a:srgbClr val="5D686F"/>
                </a:solidFill>
                <a:latin typeface="Spoqa Han Sans Neo" panose="020B0500000000000000" pitchFamily="34" charset="-128"/>
                <a:ea typeface="Spoqa Han Sans Neo" panose="020B0500000000000000" pitchFamily="34" charset="-128"/>
              </a:rPr>
              <a:t>.</a:t>
            </a:r>
          </a:p>
          <a:p>
            <a:pPr marL="742950" indent="-742950">
              <a:buAutoNum type="arabicPeriod"/>
            </a:pPr>
            <a:endParaRPr lang="en-US" altLang="ko-KR" sz="3600" dirty="0">
              <a:solidFill>
                <a:srgbClr val="5D686F"/>
              </a:solidFill>
              <a:latin typeface="Spoqa Han Sans Neo" panose="020B0500000000000000" pitchFamily="34" charset="-128"/>
              <a:ea typeface="Spoqa Han Sans Neo" panose="020B0500000000000000" pitchFamily="34" charset="-128"/>
            </a:endParaRPr>
          </a:p>
          <a:p>
            <a:pPr marL="742950" indent="-742950">
              <a:buAutoNum type="arabicPeriod"/>
            </a:pPr>
            <a:r>
              <a:rPr lang="ko-KR" altLang="en-US" sz="3600" dirty="0">
                <a:solidFill>
                  <a:srgbClr val="5D686F"/>
                </a:solidFill>
                <a:latin typeface="Spoqa Han Sans Neo" panose="020B0500000000000000" pitchFamily="34" charset="-128"/>
                <a:ea typeface="Spoqa Han Sans Neo" panose="020B0500000000000000" pitchFamily="34" charset="-128"/>
              </a:rPr>
              <a:t>그렇게 학습된 모델을 사용하여</a:t>
            </a:r>
            <a:r>
              <a:rPr lang="en-US" altLang="ko-KR" sz="3600" dirty="0">
                <a:solidFill>
                  <a:srgbClr val="5D686F"/>
                </a:solidFill>
                <a:latin typeface="Spoqa Han Sans Neo" panose="020B0500000000000000" pitchFamily="34" charset="-128"/>
                <a:ea typeface="Spoqa Han Sans Neo" panose="020B0500000000000000" pitchFamily="34" charset="-128"/>
              </a:rPr>
              <a:t>, </a:t>
            </a:r>
            <a:r>
              <a:rPr lang="en" altLang="ko-Kore-KR" sz="3600" dirty="0">
                <a:solidFill>
                  <a:srgbClr val="5D686F"/>
                </a:solidFill>
                <a:latin typeface="Spoqa Han Sans Neo" panose="020B0500000000000000" pitchFamily="34" charset="-128"/>
                <a:ea typeface="Spoqa Han Sans Neo" panose="020B0500000000000000" pitchFamily="34" charset="-128"/>
              </a:rPr>
              <a:t>Unlabeled data</a:t>
            </a:r>
            <a:r>
              <a:rPr lang="ko-KR" altLang="en-US" sz="3600" dirty="0" err="1">
                <a:solidFill>
                  <a:srgbClr val="5D686F"/>
                </a:solidFill>
                <a:latin typeface="Spoqa Han Sans Neo" panose="020B0500000000000000" pitchFamily="34" charset="-128"/>
                <a:ea typeface="Spoqa Han Sans Neo" panose="020B0500000000000000" pitchFamily="34" charset="-128"/>
              </a:rPr>
              <a:t>를</a:t>
            </a:r>
            <a:r>
              <a:rPr lang="ko-KR" altLang="en-US" sz="3600" dirty="0">
                <a:solidFill>
                  <a:srgbClr val="5D686F"/>
                </a:solidFill>
                <a:latin typeface="Spoqa Han Sans Neo" panose="020B0500000000000000" pitchFamily="34" charset="-128"/>
                <a:ea typeface="Spoqa Han Sans Neo" panose="020B0500000000000000" pitchFamily="34" charset="-128"/>
              </a:rPr>
              <a:t> 예측하고 그 결과를 </a:t>
            </a:r>
            <a:r>
              <a:rPr lang="en" altLang="ko-Kore-KR" sz="3600" dirty="0">
                <a:solidFill>
                  <a:srgbClr val="5D686F"/>
                </a:solidFill>
                <a:latin typeface="Spoqa Han Sans Neo" panose="020B0500000000000000" pitchFamily="34" charset="-128"/>
                <a:ea typeface="Spoqa Han Sans Neo" panose="020B0500000000000000" pitchFamily="34" charset="-128"/>
              </a:rPr>
              <a:t>Label</a:t>
            </a:r>
            <a:r>
              <a:rPr lang="ko-KR" altLang="en-US" sz="3600" dirty="0">
                <a:solidFill>
                  <a:srgbClr val="5D686F"/>
                </a:solidFill>
                <a:latin typeface="Spoqa Han Sans Neo" panose="020B0500000000000000" pitchFamily="34" charset="-128"/>
                <a:ea typeface="Spoqa Han Sans Neo" panose="020B0500000000000000" pitchFamily="34" charset="-128"/>
              </a:rPr>
              <a:t>로 사용하는 </a:t>
            </a:r>
            <a:r>
              <a:rPr lang="en" altLang="ko-KR" sz="3600" dirty="0">
                <a:solidFill>
                  <a:srgbClr val="5D686F"/>
                </a:solidFill>
                <a:latin typeface="Spoqa Han Sans Neo" panose="020B0500000000000000" pitchFamily="34" charset="-128"/>
                <a:ea typeface="Spoqa Han Sans Neo" panose="020B0500000000000000" pitchFamily="34" charset="-128"/>
              </a:rPr>
              <a:t>p</a:t>
            </a:r>
            <a:r>
              <a:rPr lang="en" altLang="ko-Kore-KR" sz="3600" dirty="0">
                <a:solidFill>
                  <a:srgbClr val="5D686F"/>
                </a:solidFill>
                <a:latin typeface="Spoqa Han Sans Neo" panose="020B0500000000000000" pitchFamily="34" charset="-128"/>
                <a:ea typeface="Spoqa Han Sans Neo" panose="020B0500000000000000" pitchFamily="34" charset="-128"/>
              </a:rPr>
              <a:t>seudo-labeled data</a:t>
            </a:r>
            <a:r>
              <a:rPr lang="ko-KR" altLang="en-US" sz="3600" dirty="0" err="1">
                <a:solidFill>
                  <a:srgbClr val="5D686F"/>
                </a:solidFill>
                <a:latin typeface="Spoqa Han Sans Neo" panose="020B0500000000000000" pitchFamily="34" charset="-128"/>
                <a:ea typeface="Spoqa Han Sans Neo" panose="020B0500000000000000" pitchFamily="34" charset="-128"/>
              </a:rPr>
              <a:t>를</a:t>
            </a:r>
            <a:r>
              <a:rPr lang="ko-KR" altLang="en-US" sz="3600" dirty="0">
                <a:solidFill>
                  <a:srgbClr val="5D686F"/>
                </a:solidFill>
                <a:latin typeface="Spoqa Han Sans Neo" panose="020B0500000000000000" pitchFamily="34" charset="-128"/>
                <a:ea typeface="Spoqa Han Sans Neo" panose="020B0500000000000000" pitchFamily="34" charset="-128"/>
              </a:rPr>
              <a:t> 만든다</a:t>
            </a:r>
            <a:r>
              <a:rPr lang="en-US" altLang="ko-KR" sz="3600" dirty="0">
                <a:solidFill>
                  <a:srgbClr val="5D686F"/>
                </a:solidFill>
                <a:latin typeface="Spoqa Han Sans Neo" panose="020B0500000000000000" pitchFamily="34" charset="-128"/>
                <a:ea typeface="Spoqa Han Sans Neo" panose="020B0500000000000000" pitchFamily="34" charset="-128"/>
              </a:rPr>
              <a:t>.</a:t>
            </a:r>
          </a:p>
          <a:p>
            <a:pPr marL="742950" indent="-742950">
              <a:buAutoNum type="arabicPeriod"/>
            </a:pPr>
            <a:endParaRPr lang="en-US" altLang="ko-Kore-KR" sz="3600" dirty="0">
              <a:solidFill>
                <a:srgbClr val="5D686F"/>
              </a:solidFill>
              <a:latin typeface="Spoqa Han Sans Neo" panose="020B0500000000000000" pitchFamily="34" charset="-128"/>
              <a:ea typeface="Spoqa Han Sans Neo" panose="020B0500000000000000" pitchFamily="34" charset="-128"/>
            </a:endParaRPr>
          </a:p>
          <a:p>
            <a:pPr marL="742950" indent="-742950">
              <a:buAutoNum type="arabicPeriod"/>
            </a:pPr>
            <a:r>
              <a:rPr lang="en" altLang="ko-Kore-KR" sz="3600" dirty="0">
                <a:solidFill>
                  <a:srgbClr val="5D686F"/>
                </a:solidFill>
                <a:latin typeface="Spoqa Han Sans Neo" panose="020B0500000000000000" pitchFamily="34" charset="-128"/>
                <a:ea typeface="Spoqa Han Sans Neo" panose="020B0500000000000000" pitchFamily="34" charset="-128"/>
              </a:rPr>
              <a:t>Pseudo-labeled data</a:t>
            </a:r>
            <a:r>
              <a:rPr lang="ko-KR" altLang="en-US" sz="3600" dirty="0">
                <a:solidFill>
                  <a:srgbClr val="5D686F"/>
                </a:solidFill>
                <a:latin typeface="Spoqa Han Sans Neo" panose="020B0500000000000000" pitchFamily="34" charset="-128"/>
                <a:ea typeface="Spoqa Han Sans Neo" panose="020B0500000000000000" pitchFamily="34" charset="-128"/>
              </a:rPr>
              <a:t>와 </a:t>
            </a:r>
            <a:r>
              <a:rPr lang="en" altLang="ko-Kore-KR" sz="3600" dirty="0">
                <a:solidFill>
                  <a:srgbClr val="5D686F"/>
                </a:solidFill>
                <a:latin typeface="Spoqa Han Sans Neo" panose="020B0500000000000000" pitchFamily="34" charset="-128"/>
                <a:ea typeface="Spoqa Han Sans Neo" panose="020B0500000000000000" pitchFamily="34" charset="-128"/>
              </a:rPr>
              <a:t>Labeled data</a:t>
            </a:r>
            <a:r>
              <a:rPr lang="ko-KR" altLang="en-US" sz="3600" dirty="0" err="1">
                <a:solidFill>
                  <a:srgbClr val="5D686F"/>
                </a:solidFill>
                <a:latin typeface="Spoqa Han Sans Neo" panose="020B0500000000000000" pitchFamily="34" charset="-128"/>
                <a:ea typeface="Spoqa Han Sans Neo" panose="020B0500000000000000" pitchFamily="34" charset="-128"/>
              </a:rPr>
              <a:t>를</a:t>
            </a:r>
            <a:r>
              <a:rPr lang="ko-KR" altLang="en-US" sz="3600" dirty="0">
                <a:solidFill>
                  <a:srgbClr val="5D686F"/>
                </a:solidFill>
                <a:latin typeface="Spoqa Han Sans Neo" panose="020B0500000000000000" pitchFamily="34" charset="-128"/>
                <a:ea typeface="Spoqa Han Sans Neo" panose="020B0500000000000000" pitchFamily="34" charset="-128"/>
              </a:rPr>
              <a:t> 모두 사용하여 다시 그 모델을 학습시킨다</a:t>
            </a:r>
            <a:r>
              <a:rPr lang="en-US" altLang="ko-KR" sz="3600" dirty="0">
                <a:solidFill>
                  <a:srgbClr val="5D686F"/>
                </a:solidFill>
                <a:latin typeface="Spoqa Han Sans Neo" panose="020B0500000000000000" pitchFamily="34" charset="-128"/>
                <a:ea typeface="Spoqa Han Sans Neo" panose="020B0500000000000000" pitchFamily="34" charset="-128"/>
              </a:rPr>
              <a:t>.</a:t>
            </a:r>
            <a:endParaRPr lang="en-US" altLang="ko-KR" sz="3600" b="0" dirty="0">
              <a:solidFill>
                <a:srgbClr val="5D686F"/>
              </a:solidFill>
              <a:effectLst/>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32923513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Pseudo Labeling</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59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a:t>Li, </a:t>
            </a:r>
            <a:r>
              <a:rPr lang="en" altLang="ko-Kore-KR" dirty="0" err="1"/>
              <a:t>Xinzhe</a:t>
            </a:r>
            <a:r>
              <a:rPr lang="en" altLang="ko-Kore-KR" dirty="0"/>
              <a:t>, et al. "Learning to self-train for semi-supervised few-shot classification." </a:t>
            </a:r>
            <a:r>
              <a:rPr lang="en" altLang="ko-Kore-KR" i="1" dirty="0"/>
              <a:t>Advances in Neural Information Processing Systems</a:t>
            </a:r>
            <a:r>
              <a:rPr lang="en" altLang="ko-Kore-KR" dirty="0"/>
              <a:t> 32 (2019): 10276-10286.</a:t>
            </a:r>
            <a:endParaRPr lang="ko-Kore-KR" altLang="en-US" dirty="0"/>
          </a:p>
        </p:txBody>
      </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725C8CDA-E1AD-AE4A-B3B8-261128590E78}"/>
                  </a:ext>
                </a:extLst>
              </p:cNvPr>
              <p:cNvSpPr/>
              <p:nvPr/>
            </p:nvSpPr>
            <p:spPr>
              <a:xfrm>
                <a:off x="2743200" y="4437100"/>
                <a:ext cx="17152939" cy="7422096"/>
              </a:xfrm>
              <a:prstGeom prst="rect">
                <a:avLst/>
              </a:prstGeom>
            </p:spPr>
            <p:txBody>
              <a:bodyPr wrap="square">
                <a:spAutoFit/>
              </a:bodyPr>
              <a:lstStyle/>
              <a:p>
                <a:r>
                  <a:rPr lang="en" altLang="ko-Kore-KR" sz="3600" dirty="0">
                    <a:solidFill>
                      <a:srgbClr val="5D686F"/>
                    </a:solidFill>
                    <a:latin typeface="Spoqa Han Sans Neo" panose="020B0500000000000000" pitchFamily="34" charset="-128"/>
                    <a:ea typeface="Spoqa Han Sans Neo" panose="020B0500000000000000" pitchFamily="34" charset="-128"/>
                  </a:rPr>
                  <a:t>Pseudo labeled data</a:t>
                </a:r>
                <a:r>
                  <a:rPr lang="ko-Kore-KR" altLang="en-US" sz="3600" dirty="0">
                    <a:solidFill>
                      <a:srgbClr val="5D686F"/>
                    </a:solidFill>
                    <a:latin typeface="Spoqa Han Sans Neo" panose="020B0500000000000000" pitchFamily="34" charset="-128"/>
                    <a:ea typeface="Spoqa Han Sans Neo" panose="020B0500000000000000" pitchFamily="34" charset="-128"/>
                  </a:rPr>
                  <a:t>는</a:t>
                </a:r>
                <a:r>
                  <a:rPr lang="en-US" altLang="ko-Kore-KR" sz="3600" dirty="0">
                    <a:solidFill>
                      <a:srgbClr val="5D686F"/>
                    </a:solidFill>
                    <a:latin typeface="Spoqa Han Sans Neo" panose="020B0500000000000000" pitchFamily="34" charset="-128"/>
                    <a:ea typeface="Spoqa Han Sans Neo" panose="020B0500000000000000" pitchFamily="34" charset="-128"/>
                  </a:rPr>
                  <a:t>?</a:t>
                </a:r>
              </a:p>
              <a:p>
                <a:endParaRPr lang="en-US" altLang="ko-Kore-KR" sz="3600" b="1" dirty="0">
                  <a:solidFill>
                    <a:srgbClr val="5D686F"/>
                  </a:solidFill>
                  <a:latin typeface="Spoqa Han Sans Neo Bold" panose="020B0500000000000000" pitchFamily="34" charset="-128"/>
                  <a:ea typeface="Spoqa Han Sans Neo Bold" panose="020B0500000000000000" pitchFamily="34" charset="-128"/>
                </a:endParaRPr>
              </a:p>
              <a:p>
                <a:pPr marL="1028642" lvl="1" indent="-571500">
                  <a:buFont typeface="Wingdings" pitchFamily="2" charset="2"/>
                  <a:buChar char="à"/>
                </a:pPr>
                <a:r>
                  <a:rPr lang="ko-Kore-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각 샘플에 대하여</a:t>
                </a:r>
                <a:r>
                  <a:rPr lang="en-US" altLang="ko-Kore-KR" sz="3600" dirty="0">
                    <a:solidFill>
                      <a:srgbClr val="5D686F"/>
                    </a:solidFill>
                    <a:latin typeface="Spoqa Han Sans Neo" panose="020B0500000000000000" pitchFamily="34" charset="-128"/>
                    <a:ea typeface="Spoqa Han Sans Neo" panose="020B0500000000000000" pitchFamily="34" charset="-128"/>
                    <a:sym typeface="Wingdings" pitchFamily="2" charset="2"/>
                  </a:rPr>
                  <a:t>, </a:t>
                </a:r>
                <a:r>
                  <a:rPr lang="ko-Kore-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예측된 확률이 가장 높은 것</a:t>
                </a:r>
                <a:r>
                  <a:rPr lang="en-US" altLang="ko-Kore-KR" sz="3600" dirty="0">
                    <a:solidFill>
                      <a:srgbClr val="5D686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Wingdings" pitchFamily="2" charset="2"/>
                  <a:buChar char="à"/>
                </a:pPr>
                <a14:m>
                  <m:oMath xmlns:m="http://schemas.openxmlformats.org/officeDocument/2006/math">
                    <m:sSubSup>
                      <m:sSubSupPr>
                        <m:ctrlP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𝑦</m:t>
                        </m:r>
                      </m:e>
                      <m:sub>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sup>
                    </m:sSubSup>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 </m:t>
                    </m:r>
                    <m:d>
                      <m:dPr>
                        <m:begChr m:val="{"/>
                        <m:endChr m:val=""/>
                        <m:ctrlP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dPr>
                      <m:e>
                        <m:eqArr>
                          <m:eqArrPr>
                            <m:ctrlP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eqArrPr>
                          <m:e>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1, </m:t>
                            </m:r>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𝑖𝑓</m:t>
                            </m:r>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 </m:t>
                            </m:r>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m:t>
                            </m:r>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func>
                              <m:funcPr>
                                <m:ctrlP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funcPr>
                              <m:fName>
                                <m:r>
                                  <m:rPr>
                                    <m:sty m:val="p"/>
                                  </m:rPr>
                                  <a:rPr lang="en-US" altLang="ko-Kore-KR" sz="3600" b="0" i="0" smtClean="0">
                                    <a:solidFill>
                                      <a:srgbClr val="5D686F"/>
                                    </a:solidFill>
                                    <a:latin typeface="Cambria Math" panose="02040503050406030204" pitchFamily="18" charset="0"/>
                                    <a:ea typeface="Spoqa Han Sans Neo" panose="020B0500000000000000" pitchFamily="34" charset="-128"/>
                                    <a:sym typeface="Wingdings" pitchFamily="2" charset="2"/>
                                  </a:rPr>
                                  <m:t>arg</m:t>
                                </m:r>
                              </m:fName>
                              <m:e>
                                <m:func>
                                  <m:funcPr>
                                    <m:ctrlP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funcPr>
                                  <m:fName>
                                    <m:limLow>
                                      <m:limLowPr>
                                        <m:ctrlP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limLowPr>
                                      <m:e>
                                        <m:r>
                                          <m:rPr>
                                            <m:sty m:val="p"/>
                                          </m:rPr>
                                          <a:rPr lang="en-US" altLang="ko-Kore-KR" sz="3600" b="0" i="0" smtClean="0">
                                            <a:solidFill>
                                              <a:srgbClr val="5D686F"/>
                                            </a:solidFill>
                                            <a:latin typeface="Cambria Math" panose="02040503050406030204" pitchFamily="18" charset="0"/>
                                            <a:ea typeface="Spoqa Han Sans Neo" panose="020B0500000000000000" pitchFamily="34" charset="-128"/>
                                            <a:sym typeface="Wingdings" pitchFamily="2" charset="2"/>
                                          </a:rPr>
                                          <m:t>max</m:t>
                                        </m:r>
                                      </m:e>
                                      <m:lim>
                                        <m:sSup>
                                          <m:sSupPr>
                                            <m:ctrlP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pPr>
                                          <m:e>
                                            <m:r>
                                              <m:rPr>
                                                <m:sty m:val="p"/>
                                              </m:rPr>
                                              <a:rPr lang="en-US" altLang="ko-Kore-KR" sz="3600" b="0" i="0" smtClean="0">
                                                <a:solidFill>
                                                  <a:srgbClr val="5D686F"/>
                                                </a:solidFill>
                                                <a:latin typeface="Cambria Math" panose="02040503050406030204" pitchFamily="18" charset="0"/>
                                                <a:ea typeface="Spoqa Han Sans Neo" panose="020B0500000000000000" pitchFamily="34" charset="-128"/>
                                                <a:sym typeface="Wingdings" pitchFamily="2" charset="2"/>
                                              </a:rPr>
                                              <m:t>i</m:t>
                                            </m:r>
                                          </m:e>
                                          <m:sup>
                                            <m:r>
                                              <a:rPr lang="en-US" altLang="ko-Kore-KR" sz="3600" b="0" i="0" smtClean="0">
                                                <a:solidFill>
                                                  <a:srgbClr val="5D686F"/>
                                                </a:solidFill>
                                                <a:latin typeface="Cambria Math" panose="02040503050406030204" pitchFamily="18" charset="0"/>
                                                <a:ea typeface="Spoqa Han Sans Neo" panose="020B0500000000000000" pitchFamily="34" charset="-128"/>
                                                <a:sym typeface="Wingdings" pitchFamily="2" charset="2"/>
                                              </a:rPr>
                                              <m:t>′</m:t>
                                            </m:r>
                                          </m:sup>
                                        </m:sSup>
                                      </m:lim>
                                    </m:limLow>
                                  </m:fName>
                                  <m:e>
                                    <m:sSubSup>
                                      <m:sSubSupPr>
                                        <m:ctrlP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𝑓</m:t>
                                        </m:r>
                                      </m:e>
                                      <m:sub>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sup>
                                    </m:sSubSup>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𝑥</m:t>
                                    </m:r>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e>
                                </m:func>
                              </m:e>
                            </m:func>
                          </m:e>
                          <m:e>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0,                      </m:t>
                            </m:r>
                            <m:r>
                              <a:rPr lang="en-US" altLang="ko-Kore-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𝑜𝑡h𝑒𝑟𝑤𝑖𝑠𝑒</m:t>
                            </m:r>
                          </m:e>
                        </m:eqArr>
                      </m:e>
                    </m:d>
                  </m:oMath>
                </a14:m>
                <a:endParaRPr lang="en-US" altLang="ko-Kore-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endParaRPr lang="en-US" altLang="ko-Kore-KR" sz="3600" dirty="0">
                  <a:solidFill>
                    <a:srgbClr val="5D686F"/>
                  </a:solidFill>
                  <a:latin typeface="Spoqa Han Sans Neo" panose="020B0500000000000000" pitchFamily="34" charset="-128"/>
                  <a:ea typeface="Spoqa Han Sans Neo" panose="020B0500000000000000" pitchFamily="34" charset="-128"/>
                </a:endParaRPr>
              </a:p>
              <a:p>
                <a:pPr marL="742950" indent="-742950">
                  <a:buAutoNum type="arabicPeriod"/>
                </a:pPr>
                <a:endParaRPr lang="en-US" altLang="ko-Kore-KR" sz="3600" dirty="0">
                  <a:solidFill>
                    <a:srgbClr val="5D686F"/>
                  </a:solidFill>
                  <a:latin typeface="Spoqa Han Sans Neo" panose="020B0500000000000000" pitchFamily="34" charset="-128"/>
                  <a:ea typeface="Spoqa Han Sans Neo" panose="020B0500000000000000" pitchFamily="34" charset="-128"/>
                </a:endParaRPr>
              </a:p>
              <a:p>
                <a:pPr lvl="1"/>
                <a:r>
                  <a:rPr lang="ko-KR" altLang="en-US" sz="3600" dirty="0">
                    <a:solidFill>
                      <a:srgbClr val="5D686F"/>
                    </a:solidFill>
                    <a:latin typeface="Spoqa Han Sans Neo" panose="020B0500000000000000" pitchFamily="34" charset="-128"/>
                    <a:ea typeface="Spoqa Han Sans Neo" panose="020B0500000000000000" pitchFamily="34" charset="-128"/>
                  </a:rPr>
                  <a:t>예측된 확률이 가장 높은 것을 </a:t>
                </a:r>
                <a:r>
                  <a:rPr lang="en-US" altLang="ko-KR" sz="3600" dirty="0">
                    <a:solidFill>
                      <a:srgbClr val="5D686F"/>
                    </a:solidFill>
                    <a:latin typeface="Spoqa Han Sans Neo" panose="020B0500000000000000" pitchFamily="34" charset="-128"/>
                    <a:ea typeface="Spoqa Han Sans Neo" panose="020B0500000000000000" pitchFamily="34" charset="-128"/>
                  </a:rPr>
                  <a:t>label</a:t>
                </a:r>
                <a:r>
                  <a:rPr lang="ko-KR" altLang="en-US" sz="3600" dirty="0">
                    <a:solidFill>
                      <a:srgbClr val="5D686F"/>
                    </a:solidFill>
                    <a:latin typeface="Spoqa Han Sans Neo" panose="020B0500000000000000" pitchFamily="34" charset="-128"/>
                    <a:ea typeface="Spoqa Han Sans Neo" panose="020B0500000000000000" pitchFamily="34" charset="-128"/>
                  </a:rPr>
                  <a:t>로 선정한다고 했을 때</a:t>
                </a:r>
                <a:r>
                  <a:rPr lang="en-US" altLang="ko-KR" sz="3600" dirty="0">
                    <a:solidFill>
                      <a:srgbClr val="5D686F"/>
                    </a:solidFill>
                    <a:latin typeface="Spoqa Han Sans Neo" panose="020B0500000000000000" pitchFamily="34" charset="-128"/>
                    <a:ea typeface="Spoqa Han Sans Neo" panose="020B0500000000000000" pitchFamily="34" charset="-128"/>
                  </a:rPr>
                  <a:t>, </a:t>
                </a:r>
                <a:r>
                  <a:rPr lang="ko-KR" altLang="en-US" sz="3600" dirty="0">
                    <a:solidFill>
                      <a:srgbClr val="5D686F"/>
                    </a:solidFill>
                    <a:latin typeface="Spoqa Han Sans Neo" panose="020B0500000000000000" pitchFamily="34" charset="-128"/>
                    <a:ea typeface="Spoqa Han Sans Neo" panose="020B0500000000000000" pitchFamily="34" charset="-128"/>
                  </a:rPr>
                  <a:t>제대로 학습을 마치지 못한 모델로 하였을 경우</a:t>
                </a:r>
                <a:r>
                  <a:rPr lang="en-US" altLang="ko-KR" sz="3600" dirty="0">
                    <a:solidFill>
                      <a:srgbClr val="5D686F"/>
                    </a:solidFill>
                    <a:latin typeface="Spoqa Han Sans Neo" panose="020B0500000000000000" pitchFamily="34" charset="-128"/>
                    <a:ea typeface="Spoqa Han Sans Neo" panose="020B0500000000000000" pitchFamily="34" charset="-128"/>
                  </a:rPr>
                  <a:t>, </a:t>
                </a:r>
                <a:r>
                  <a:rPr lang="ko-KR" altLang="en-US" sz="3600" dirty="0">
                    <a:solidFill>
                      <a:srgbClr val="5D686F"/>
                    </a:solidFill>
                    <a:latin typeface="Spoqa Han Sans Neo" panose="020B0500000000000000" pitchFamily="34" charset="-128"/>
                    <a:ea typeface="Spoqa Han Sans Neo" panose="020B0500000000000000" pitchFamily="34" charset="-128"/>
                  </a:rPr>
                  <a:t>모델의 학습을 저해하는 데이터를 만들 뿐</a:t>
                </a:r>
                <a:r>
                  <a:rPr lang="en-US" altLang="ko-KR" sz="3600" dirty="0">
                    <a:solidFill>
                      <a:srgbClr val="5D686F"/>
                    </a:solidFill>
                    <a:latin typeface="Spoqa Han Sans Neo" panose="020B0500000000000000" pitchFamily="34" charset="-128"/>
                    <a:ea typeface="Spoqa Han Sans Neo" panose="020B0500000000000000" pitchFamily="34" charset="-128"/>
                  </a:rPr>
                  <a:t>..</a:t>
                </a:r>
              </a:p>
              <a:p>
                <a:pPr lvl="1"/>
                <a:endParaRPr lang="en-US" altLang="ko-KR" sz="3600" dirty="0">
                  <a:solidFill>
                    <a:srgbClr val="5D686F"/>
                  </a:solidFill>
                  <a:latin typeface="Spoqa Han Sans Neo" panose="020B0500000000000000" pitchFamily="34" charset="-128"/>
                  <a:ea typeface="Spoqa Han Sans Neo" panose="020B0500000000000000" pitchFamily="34" charset="-128"/>
                </a:endParaRPr>
              </a:p>
              <a:p>
                <a:pPr marL="1028642" lvl="1" indent="-571500">
                  <a:buFont typeface="Wingdings" pitchFamily="2" charset="2"/>
                  <a:buChar char="à"/>
                </a:pP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Noisy Student Model</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의 단점</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Wingdings" pitchFamily="2" charset="2"/>
                  <a:buChar char="à"/>
                </a:pPr>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pPr lvl="1"/>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이 두개의 작업을 따로 하는 것이 아닌</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 동시에 적용하여야 한다 </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a:t>
                </a:r>
                <a:endParaRPr lang="en-US" altLang="ko-KR" sz="3600" dirty="0">
                  <a:solidFill>
                    <a:srgbClr val="5D686F"/>
                  </a:solidFill>
                  <a:latin typeface="Spoqa Han Sans Neo" panose="020B0500000000000000" pitchFamily="34" charset="-128"/>
                  <a:ea typeface="Spoqa Han Sans Neo" panose="020B0500000000000000" pitchFamily="34" charset="-128"/>
                </a:endParaRPr>
              </a:p>
            </p:txBody>
          </p:sp>
        </mc:Choice>
        <mc:Fallback xmlns="">
          <p:sp>
            <p:nvSpPr>
              <p:cNvPr id="5" name="직사각형 4">
                <a:extLst>
                  <a:ext uri="{FF2B5EF4-FFF2-40B4-BE49-F238E27FC236}">
                    <a16:creationId xmlns:a16="http://schemas.microsoft.com/office/drawing/2014/main" id="{725C8CDA-E1AD-AE4A-B3B8-261128590E78}"/>
                  </a:ext>
                </a:extLst>
              </p:cNvPr>
              <p:cNvSpPr>
                <a:spLocks noRot="1" noChangeAspect="1" noMove="1" noResize="1" noEditPoints="1" noAdjustHandles="1" noChangeArrowheads="1" noChangeShapeType="1" noTextEdit="1"/>
              </p:cNvSpPr>
              <p:nvPr/>
            </p:nvSpPr>
            <p:spPr>
              <a:xfrm>
                <a:off x="2743200" y="4437100"/>
                <a:ext cx="17152939" cy="7422096"/>
              </a:xfrm>
              <a:prstGeom prst="rect">
                <a:avLst/>
              </a:prstGeom>
              <a:blipFill>
                <a:blip r:embed="rId4"/>
                <a:stretch>
                  <a:fillRect l="-1110" t="-15214" b="-2222"/>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133743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최초의 합성곱 신경망</a:t>
            </a:r>
            <a:r>
              <a:rPr lang="en-US" altLang="ko-Kore-KR" b="1" dirty="0"/>
              <a:t>(CNN</a:t>
            </a:r>
            <a:r>
              <a:rPr lang="en-US" altLang="ko-KR" b="1" dirty="0"/>
              <a:t>)</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34" name="슬라이드 번호 개체 틀 4">
            <a:extLst>
              <a:ext uri="{FF2B5EF4-FFF2-40B4-BE49-F238E27FC236}">
                <a16:creationId xmlns:a16="http://schemas.microsoft.com/office/drawing/2014/main" id="{908893F3-4070-C742-9FB0-381C466B0D88}"/>
              </a:ext>
            </a:extLst>
          </p:cNvPr>
          <p:cNvSpPr>
            <a:spLocks noGrp="1"/>
          </p:cNvSpPr>
          <p:nvPr>
            <p:ph type="sldNum" sz="quarter" idx="12"/>
          </p:nvPr>
        </p:nvSpPr>
        <p:spPr>
          <a:xfrm>
            <a:off x="4446167" y="10843152"/>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1" name="TextBox 40">
            <a:extLst>
              <a:ext uri="{FF2B5EF4-FFF2-40B4-BE49-F238E27FC236}">
                <a16:creationId xmlns:a16="http://schemas.microsoft.com/office/drawing/2014/main" id="{E5941327-1440-BD48-9BE3-16C527547022}"/>
              </a:ext>
            </a:extLst>
          </p:cNvPr>
          <p:cNvSpPr txBox="1"/>
          <p:nvPr/>
        </p:nvSpPr>
        <p:spPr>
          <a:xfrm>
            <a:off x="1830667" y="9947826"/>
            <a:ext cx="17600734" cy="3293209"/>
          </a:xfrm>
          <a:prstGeom prst="rect">
            <a:avLst/>
          </a:prstGeom>
          <a:noFill/>
        </p:spPr>
        <p:txBody>
          <a:bodyPr wrap="square" rtlCol="0">
            <a:spAutoFit/>
          </a:bodyPr>
          <a:lstStyle/>
          <a:p>
            <a:r>
              <a:rPr kumimoji="1" lang="en-US" altLang="ko-Kore-KR" sz="3200" b="1" dirty="0" err="1">
                <a:solidFill>
                  <a:srgbClr val="53585F"/>
                </a:solidFill>
                <a:latin typeface="Spoqa Han Sans Neo Bold" panose="020B0500000000000000" pitchFamily="34" charset="-128"/>
                <a:ea typeface="Spoqa Han Sans Neo Bold" panose="020B0500000000000000" pitchFamily="34" charset="-128"/>
                <a:sym typeface="Wingdings" pitchFamily="2" charset="2"/>
              </a:rPr>
              <a:t>Neocognitron</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(1982), </a:t>
            </a:r>
            <a:r>
              <a:rPr kumimoji="1" lang="en-US" altLang="ko-KR" sz="3200" b="1" dirty="0" err="1">
                <a:solidFill>
                  <a:srgbClr val="53585F"/>
                </a:solidFill>
                <a:latin typeface="Spoqa Han Sans Neo Bold" panose="020B0500000000000000" pitchFamily="34" charset="-128"/>
                <a:ea typeface="Spoqa Han Sans Neo Bold" panose="020B0500000000000000" pitchFamily="34" charset="-128"/>
                <a:sym typeface="Wingdings" pitchFamily="2" charset="2"/>
              </a:rPr>
              <a:t>Kunihiko</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Fukushima et al.</a:t>
            </a:r>
            <a:endParaRPr kumimoji="1" lang="en-US" altLang="ko-Kore-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a:p>
            <a:pPr marL="571500" indent="-571500">
              <a:buFont typeface="Wingdings" pitchFamily="2" charset="2"/>
              <a:buChar char="à"/>
            </a:pP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합성곱 레이어</a:t>
            </a:r>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 layer)</a:t>
            </a: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와</a:t>
            </a:r>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다운 샘플링 레이어</a:t>
            </a:r>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(down sampling</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인</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풀링</a:t>
            </a:r>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(pooling) </a:t>
            </a: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개념이 제시됨 </a:t>
            </a:r>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endPar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ore-KR" sz="3200" b="1" dirty="0" err="1">
                <a:solidFill>
                  <a:srgbClr val="53585F"/>
                </a:solidFill>
                <a:latin typeface="Spoqa Han Sans Neo Bold" panose="020B0500000000000000" pitchFamily="34" charset="-128"/>
                <a:ea typeface="Spoqa Han Sans Neo Bold" panose="020B0500000000000000" pitchFamily="34" charset="-128"/>
                <a:sym typeface="Wingdings" pitchFamily="2" charset="2"/>
              </a:rPr>
              <a:t>LeNet</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(1989), Yann </a:t>
            </a:r>
            <a:r>
              <a:rPr kumimoji="1" lang="en-US" altLang="ko-KR" sz="3200" b="1" dirty="0" err="1">
                <a:solidFill>
                  <a:srgbClr val="53585F"/>
                </a:solidFill>
                <a:latin typeface="Spoqa Han Sans Neo Bold" panose="020B0500000000000000" pitchFamily="34" charset="-128"/>
                <a:ea typeface="Spoqa Han Sans Neo Bold" panose="020B0500000000000000" pitchFamily="34" charset="-128"/>
                <a:sym typeface="Wingdings" pitchFamily="2" charset="2"/>
              </a:rPr>
              <a:t>LeCun</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et al.</a:t>
            </a:r>
          </a:p>
          <a:p>
            <a:pPr marL="571500" indent="-571500">
              <a:buFont typeface="Wingdings" pitchFamily="2" charset="2"/>
              <a:buChar char="à"/>
            </a:pP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우리가 익숙한 현대적인 의미의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CNN.</a:t>
            </a:r>
          </a:p>
          <a:p>
            <a:pPr marL="571500" indent="-571500">
              <a:buFont typeface="Wingdings" pitchFamily="2" charset="2"/>
              <a:buChar char="à"/>
            </a:pPr>
            <a:r>
              <a:rPr kumimoji="1" lang="en-US" altLang="ko-KR" sz="2800" dirty="0" err="1">
                <a:solidFill>
                  <a:srgbClr val="53585F"/>
                </a:solidFill>
                <a:latin typeface="Spoqa Han Sans Neo" panose="020B0500000000000000" pitchFamily="34" charset="-128"/>
                <a:ea typeface="Spoqa Han Sans Neo" panose="020B0500000000000000" pitchFamily="34" charset="-128"/>
                <a:sym typeface="Wingdings" pitchFamily="2" charset="2"/>
              </a:rPr>
              <a:t>Neocognitron</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의 개념을 보다 발전시키고</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r>
              <a:rPr kumimoji="1" lang="ko-KR" altLang="en-US" sz="2800" b="1" dirty="0" err="1">
                <a:solidFill>
                  <a:srgbClr val="53585F"/>
                </a:solidFill>
                <a:latin typeface="Spoqa Han Sans Neo Bold" panose="020B0500000000000000" pitchFamily="34" charset="-128"/>
                <a:ea typeface="Spoqa Han Sans Neo Bold" panose="020B0500000000000000" pitchFamily="34" charset="-128"/>
                <a:sym typeface="Wingdings" pitchFamily="2" charset="2"/>
              </a:rPr>
              <a:t>역전파</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(back-propagation)”</a:t>
            </a:r>
            <a:r>
              <a:rPr kumimoji="1" lang="ko-KR" altLang="en-US" sz="28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을 적용시킴</a:t>
            </a:r>
            <a:r>
              <a:rPr kumimoji="1" lang="en-US" altLang="ko-KR" sz="28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p>
          <a:p>
            <a:pPr marL="571500" indent="-571500">
              <a:buFont typeface="Wingdings" pitchFamily="2" charset="2"/>
              <a:buChar char="à"/>
            </a:pPr>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Convolutional kernel </a:t>
            </a: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a:t>
            </a:r>
            <a:r>
              <a:rPr kumimoji="1"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manual</a:t>
            </a:r>
            <a:r>
              <a:rPr kumimoji="1"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하게 발전시켰음</a:t>
            </a:r>
            <a:endParaRPr kumimoji="1" lang="ko-Kore-KR" altLang="en-US" sz="2800" dirty="0">
              <a:solidFill>
                <a:srgbClr val="53585F"/>
              </a:solidFill>
              <a:latin typeface="Spoqa Han Sans Neo" panose="020B0500000000000000" pitchFamily="34" charset="-128"/>
              <a:ea typeface="Spoqa Han Sans Neo" panose="020B0500000000000000" pitchFamily="34" charset="-128"/>
            </a:endParaRPr>
          </a:p>
        </p:txBody>
      </p:sp>
      <p:sp>
        <p:nvSpPr>
          <p:cNvPr id="3" name="직사각형 2">
            <a:extLst>
              <a:ext uri="{FF2B5EF4-FFF2-40B4-BE49-F238E27FC236}">
                <a16:creationId xmlns:a16="http://schemas.microsoft.com/office/drawing/2014/main" id="{2A33E337-4011-F54A-AC50-6A49D2B7628A}"/>
              </a:ext>
            </a:extLst>
          </p:cNvPr>
          <p:cNvSpPr/>
          <p:nvPr/>
        </p:nvSpPr>
        <p:spPr>
          <a:xfrm>
            <a:off x="9773927" y="7250602"/>
            <a:ext cx="13685045" cy="369332"/>
          </a:xfrm>
          <a:prstGeom prst="rect">
            <a:avLst/>
          </a:prstGeom>
        </p:spPr>
        <p:txBody>
          <a:bodyPr wrap="square">
            <a:spAutoFit/>
          </a:bodyPr>
          <a:lstStyle/>
          <a:p>
            <a:r>
              <a:rPr lang="en" altLang="ko-Kore-KR" dirty="0" err="1">
                <a:solidFill>
                  <a:srgbClr val="222222"/>
                </a:solidFill>
                <a:latin typeface="Arial" panose="020B0604020202020204" pitchFamily="34" charset="0"/>
              </a:rPr>
              <a:t>LeCun</a:t>
            </a:r>
            <a:r>
              <a:rPr lang="en" altLang="ko-Kore-KR" dirty="0">
                <a:solidFill>
                  <a:srgbClr val="222222"/>
                </a:solidFill>
                <a:latin typeface="Arial" panose="020B0604020202020204" pitchFamily="34" charset="0"/>
              </a:rPr>
              <a:t>, Yann, et al. "Gradient-based learning applied to document recognition." </a:t>
            </a:r>
            <a:r>
              <a:rPr lang="en" altLang="ko-Kore-KR" i="1" dirty="0">
                <a:solidFill>
                  <a:srgbClr val="222222"/>
                </a:solidFill>
                <a:latin typeface="Arial" panose="020B0604020202020204" pitchFamily="34" charset="0"/>
              </a:rPr>
              <a:t>Proceedings of the IEEE</a:t>
            </a:r>
            <a:r>
              <a:rPr lang="en" altLang="ko-Kore-KR" dirty="0">
                <a:solidFill>
                  <a:srgbClr val="222222"/>
                </a:solidFill>
                <a:latin typeface="Arial" panose="020B0604020202020204" pitchFamily="34" charset="0"/>
              </a:rPr>
              <a:t> 86.11 (1998): 2278-2324.</a:t>
            </a:r>
            <a:endParaRPr lang="ko-Kore-KR" altLang="en-US" dirty="0"/>
          </a:p>
        </p:txBody>
      </p:sp>
      <p:pic>
        <p:nvPicPr>
          <p:cNvPr id="3074" name="Picture 2">
            <a:extLst>
              <a:ext uri="{FF2B5EF4-FFF2-40B4-BE49-F238E27FC236}">
                <a16:creationId xmlns:a16="http://schemas.microsoft.com/office/drawing/2014/main" id="{38D8B42E-6FF1-4D45-87B6-F0C1D1BB2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2955" y="3373567"/>
            <a:ext cx="13685045" cy="38347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he architecture of the neocognitron.">
            <a:extLst>
              <a:ext uri="{FF2B5EF4-FFF2-40B4-BE49-F238E27FC236}">
                <a16:creationId xmlns:a16="http://schemas.microsoft.com/office/drawing/2014/main" id="{CA664406-4AFE-A849-AA60-35919722A0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496" y="3055453"/>
            <a:ext cx="7130854" cy="447100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55040EEE-C084-514A-BCC9-7223E95261E8}"/>
              </a:ext>
            </a:extLst>
          </p:cNvPr>
          <p:cNvSpPr/>
          <p:nvPr/>
        </p:nvSpPr>
        <p:spPr>
          <a:xfrm>
            <a:off x="1524000" y="7662195"/>
            <a:ext cx="10113568" cy="1754326"/>
          </a:xfrm>
          <a:prstGeom prst="rect">
            <a:avLst/>
          </a:prstGeom>
        </p:spPr>
        <p:txBody>
          <a:bodyPr wrap="square">
            <a:spAutoFit/>
          </a:bodyPr>
          <a:lstStyle/>
          <a:p>
            <a:r>
              <a:rPr lang="en" altLang="ko-Kore-KR" dirty="0">
                <a:solidFill>
                  <a:srgbClr val="222222"/>
                </a:solidFill>
                <a:latin typeface="Arial" panose="020B0604020202020204" pitchFamily="34" charset="0"/>
              </a:rPr>
              <a:t>Fukushima, </a:t>
            </a:r>
            <a:r>
              <a:rPr lang="en" altLang="ko-Kore-KR" dirty="0" err="1">
                <a:solidFill>
                  <a:srgbClr val="222222"/>
                </a:solidFill>
                <a:latin typeface="Arial" panose="020B0604020202020204" pitchFamily="34" charset="0"/>
              </a:rPr>
              <a:t>Kunihiko</a:t>
            </a:r>
            <a:r>
              <a:rPr lang="en" altLang="ko-Kore-KR" dirty="0">
                <a:solidFill>
                  <a:srgbClr val="222222"/>
                </a:solidFill>
                <a:latin typeface="Arial" panose="020B0604020202020204" pitchFamily="34" charset="0"/>
              </a:rPr>
              <a:t>, and Sei Miyake. "</a:t>
            </a:r>
            <a:r>
              <a:rPr lang="en" altLang="ko-Kore-KR" dirty="0" err="1">
                <a:solidFill>
                  <a:srgbClr val="222222"/>
                </a:solidFill>
                <a:latin typeface="Arial" panose="020B0604020202020204" pitchFamily="34" charset="0"/>
              </a:rPr>
              <a:t>Neocognitron</a:t>
            </a:r>
            <a:r>
              <a:rPr lang="en" altLang="ko-Kore-KR" dirty="0">
                <a:solidFill>
                  <a:srgbClr val="222222"/>
                </a:solidFill>
                <a:latin typeface="Arial" panose="020B0604020202020204" pitchFamily="34" charset="0"/>
              </a:rPr>
              <a:t>: A self-organizing neural network model for a mechanism of visual pattern recognition." Competition and cooperation in neural nets. Springer, Berlin, Heidelberg, 1982. 267-285.</a:t>
            </a:r>
          </a:p>
          <a:p>
            <a:endParaRPr lang="en" altLang="ko-Kore-KR" dirty="0">
              <a:solidFill>
                <a:srgbClr val="222222"/>
              </a:solidFill>
              <a:latin typeface="Arial" panose="020B0604020202020204" pitchFamily="34" charset="0"/>
            </a:endParaRPr>
          </a:p>
          <a:p>
            <a:r>
              <a:rPr lang="en" altLang="ko-Kore-KR" dirty="0">
                <a:solidFill>
                  <a:srgbClr val="222222"/>
                </a:solidFill>
                <a:latin typeface="Arial" panose="020B0604020202020204" pitchFamily="34" charset="0"/>
              </a:rPr>
              <a:t>Image is from Fukushima, </a:t>
            </a:r>
            <a:r>
              <a:rPr lang="en" altLang="ko-Kore-KR" dirty="0" err="1">
                <a:solidFill>
                  <a:srgbClr val="222222"/>
                </a:solidFill>
                <a:latin typeface="Arial" panose="020B0604020202020204" pitchFamily="34" charset="0"/>
              </a:rPr>
              <a:t>Kunihiko</a:t>
            </a:r>
            <a:r>
              <a:rPr lang="en" altLang="ko-Kore-KR" dirty="0">
                <a:solidFill>
                  <a:srgbClr val="222222"/>
                </a:solidFill>
                <a:latin typeface="Arial" panose="020B0604020202020204" pitchFamily="34" charset="0"/>
              </a:rPr>
              <a:t>. "Recent advances in the deep CNN </a:t>
            </a:r>
            <a:r>
              <a:rPr lang="en" altLang="ko-Kore-KR" dirty="0" err="1">
                <a:solidFill>
                  <a:srgbClr val="222222"/>
                </a:solidFill>
                <a:latin typeface="Arial" panose="020B0604020202020204" pitchFamily="34" charset="0"/>
              </a:rPr>
              <a:t>neocognitron</a:t>
            </a:r>
            <a:r>
              <a:rPr lang="en" altLang="ko-Kore-KR" dirty="0">
                <a:solidFill>
                  <a:srgbClr val="222222"/>
                </a:solidFill>
                <a:latin typeface="Arial" panose="020B0604020202020204" pitchFamily="34" charset="0"/>
              </a:rPr>
              <a:t>." </a:t>
            </a:r>
            <a:r>
              <a:rPr lang="en" altLang="ko-Kore-KR" i="1" dirty="0">
                <a:solidFill>
                  <a:srgbClr val="222222"/>
                </a:solidFill>
                <a:latin typeface="Arial" panose="020B0604020202020204" pitchFamily="34" charset="0"/>
              </a:rPr>
              <a:t>Nonlinear Theory and Its Applications, IEICE</a:t>
            </a:r>
            <a:r>
              <a:rPr lang="en" altLang="ko-Kore-KR" dirty="0">
                <a:solidFill>
                  <a:srgbClr val="222222"/>
                </a:solidFill>
                <a:latin typeface="Arial" panose="020B0604020202020204" pitchFamily="34" charset="0"/>
              </a:rPr>
              <a:t> 10.4 (2019): 304-321.</a:t>
            </a:r>
            <a:endParaRPr lang="ko-Kore-KR" altLang="en-US" dirty="0"/>
          </a:p>
        </p:txBody>
      </p:sp>
      <p:sp>
        <p:nvSpPr>
          <p:cNvPr id="15" name="슬라이드 번호 개체 틀 4">
            <a:extLst>
              <a:ext uri="{FF2B5EF4-FFF2-40B4-BE49-F238E27FC236}">
                <a16:creationId xmlns:a16="http://schemas.microsoft.com/office/drawing/2014/main" id="{76463C43-A7AD-FB44-B984-005EBCDB2DAC}"/>
              </a:ext>
            </a:extLst>
          </p:cNvPr>
          <p:cNvSpPr txBox="1">
            <a:spLocks/>
          </p:cNvSpPr>
          <p:nvPr/>
        </p:nvSpPr>
        <p:spPr>
          <a:xfrm>
            <a:off x="9448184" y="12996000"/>
            <a:ext cx="5486043" cy="720000"/>
          </a:xfrm>
          <a:prstGeom prst="rect">
            <a:avLst/>
          </a:prstGeom>
        </p:spPr>
        <p:txBody>
          <a:bodyPr vert="horz" lIns="91440" tIns="45720" rIns="91440" bIns="45720" rtlCol="0" anchor="ctr"/>
          <a:lstStyle>
            <a:defPPr>
              <a:defRPr lang="en-US"/>
            </a:defPPr>
            <a:lvl1pPr marL="0" algn="r" defTabSz="457142" rtl="0" eaLnBrk="1" latinLnBrk="0" hangingPunct="1">
              <a:defRPr sz="2400" kern="1200">
                <a:solidFill>
                  <a:schemeClr val="tx1">
                    <a:tint val="75000"/>
                  </a:schemeClr>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3635860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Pseudo Labeling</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a:t>Li, </a:t>
            </a:r>
            <a:r>
              <a:rPr lang="en" altLang="ko-Kore-KR" dirty="0" err="1"/>
              <a:t>Xinzhe</a:t>
            </a:r>
            <a:r>
              <a:rPr lang="en" altLang="ko-Kore-KR" dirty="0"/>
              <a:t>, et al. "Learning to self-train for semi-supervised few-shot classification." </a:t>
            </a:r>
            <a:r>
              <a:rPr lang="en" altLang="ko-Kore-KR" i="1" dirty="0"/>
              <a:t>Advances in Neural Information Processing Systems</a:t>
            </a:r>
            <a:r>
              <a:rPr lang="en" altLang="ko-Kore-KR" dirty="0"/>
              <a:t> 32 (2019): 10276-10286.</a:t>
            </a:r>
            <a:endParaRPr lang="ko-Kore-KR" altLang="en-US" dirty="0"/>
          </a:p>
        </p:txBody>
      </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725C8CDA-E1AD-AE4A-B3B8-261128590E78}"/>
                  </a:ext>
                </a:extLst>
              </p:cNvPr>
              <p:cNvSpPr/>
              <p:nvPr/>
            </p:nvSpPr>
            <p:spPr>
              <a:xfrm>
                <a:off x="2353809" y="3506995"/>
                <a:ext cx="17152939" cy="8936357"/>
              </a:xfrm>
              <a:prstGeom prst="rect">
                <a:avLst/>
              </a:prstGeom>
            </p:spPr>
            <p:txBody>
              <a:bodyPr wrap="square">
                <a:spAutoFit/>
              </a:bodyPr>
              <a:lstStyle/>
              <a:p>
                <a:r>
                  <a:rPr lang="en" altLang="ko-Kore-KR" sz="3600" b="1" dirty="0">
                    <a:solidFill>
                      <a:srgbClr val="5D686F"/>
                    </a:solidFill>
                    <a:latin typeface="Spoqa Han Sans Neo Bold" panose="020B0500000000000000" pitchFamily="34" charset="-128"/>
                    <a:ea typeface="Spoqa Han Sans Neo Bold" panose="020B0500000000000000" pitchFamily="34" charset="-128"/>
                  </a:rPr>
                  <a:t>Pseudo labeling </a:t>
                </a:r>
                <a:r>
                  <a:rPr lang="ko-Kore-KR" altLang="en-US" sz="3600" b="1" dirty="0">
                    <a:solidFill>
                      <a:srgbClr val="5D686F"/>
                    </a:solidFill>
                    <a:latin typeface="Spoqa Han Sans Neo Bold" panose="020B0500000000000000" pitchFamily="34" charset="-128"/>
                    <a:ea typeface="Spoqa Han Sans Neo Bold" panose="020B0500000000000000" pitchFamily="34" charset="-128"/>
                  </a:rPr>
                  <a:t>의 손실 함수</a:t>
                </a:r>
                <a:endParaRPr lang="en-US" altLang="ko-Kore-KR" sz="3600" b="1" dirty="0">
                  <a:solidFill>
                    <a:srgbClr val="5D686F"/>
                  </a:solidFill>
                  <a:latin typeface="Spoqa Han Sans Neo Bold" panose="020B0500000000000000" pitchFamily="34" charset="-128"/>
                  <a:ea typeface="Spoqa Han Sans Neo Bold" panose="020B0500000000000000" pitchFamily="34" charset="-128"/>
                </a:endParaRPr>
              </a:p>
              <a:p>
                <a:endParaRPr lang="en-US" altLang="ko-KR" sz="3600" b="1" dirty="0">
                  <a:solidFill>
                    <a:srgbClr val="5D686F"/>
                  </a:solidFill>
                  <a:latin typeface="Spoqa Han Sans Neo Bold" panose="020B0500000000000000" pitchFamily="34" charset="-128"/>
                  <a:ea typeface="Spoqa Han Sans Neo Bold" panose="020B0500000000000000" pitchFamily="34" charset="-128"/>
                </a:endParaRPr>
              </a:p>
              <a:p>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다음과 같이 원래 학습과 </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Pseudo labeling</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된 데이터의 학습을 동시에 진행한다</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 </a:t>
                </a:r>
                <a:endParaRPr lang="en-US" altLang="ko-KR" sz="3600" b="0" i="1" dirty="0">
                  <a:solidFill>
                    <a:srgbClr val="5D686F"/>
                  </a:solidFill>
                  <a:latin typeface="Cambria Math" panose="02040503050406030204" pitchFamily="18" charset="0"/>
                  <a:ea typeface="Spoqa Han Sans Neo Bold" panose="020B0500000000000000" pitchFamily="34" charset="-128"/>
                  <a:sym typeface="Wingdings" pitchFamily="2" charset="2"/>
                </a:endParaRPr>
              </a:p>
              <a:p>
                <a:pPr/>
                <a14:m>
                  <m:oMathPara xmlns:m="http://schemas.openxmlformats.org/officeDocument/2006/math">
                    <m:oMathParaPr>
                      <m:jc m:val="centerGroup"/>
                    </m:oMathParaPr>
                    <m:oMath xmlns:m="http://schemas.openxmlformats.org/officeDocument/2006/math">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𝐿</m:t>
                      </m:r>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f>
                        <m:f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fPr>
                        <m:num>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1</m:t>
                          </m:r>
                        </m:num>
                        <m:den>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𝑛</m:t>
                          </m:r>
                        </m:den>
                      </m:f>
                      <m:nary>
                        <m:naryPr>
                          <m:chr m:val="∑"/>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naryPr>
                        <m:sub>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𝑚</m:t>
                          </m:r>
                        </m:sub>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𝑛</m:t>
                          </m:r>
                        </m:sup>
                        <m:e>
                          <m:nary>
                            <m:naryPr>
                              <m:chr m:val="∑"/>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naryPr>
                            <m:sub>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𝐶</m:t>
                              </m:r>
                            </m:sup>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𝐿</m:t>
                              </m:r>
                              <m:d>
                                <m:d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dPr>
                                <m:e>
                                  <m:sSubSup>
                                    <m:sSubSup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𝑦</m:t>
                                      </m:r>
                                    </m:e>
                                    <m:sub>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𝐼</m:t>
                                      </m:r>
                                    </m:sub>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𝑚</m:t>
                                      </m:r>
                                    </m:sup>
                                  </m:sSub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 </m:t>
                                  </m:r>
                                  <m:sSubSup>
                                    <m:sSubSup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𝑓</m:t>
                                      </m:r>
                                    </m:e>
                                    <m:sub>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𝑚</m:t>
                                      </m:r>
                                    </m:sup>
                                  </m:sSubSup>
                                </m:e>
                              </m:d>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𝛼</m:t>
                              </m:r>
                              <m:d>
                                <m:dPr>
                                  <m:ctrlP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ctrlPr>
                                </m:dPr>
                                <m:e>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𝑡</m:t>
                                  </m:r>
                                </m:e>
                              </m:d>
                              <m:f>
                                <m:f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fPr>
                                <m:num>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1</m:t>
                                  </m:r>
                                </m:num>
                                <m:den>
                                  <m:sSup>
                                    <m:sSup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pPr>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𝑛</m:t>
                                      </m:r>
                                    </m:e>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sup>
                                  </m:sSup>
                                </m:den>
                              </m:f>
                              <m:nary>
                                <m:naryPr>
                                  <m:chr m:val="∑"/>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naryPr>
                                <m:sub>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𝑚</m:t>
                                  </m:r>
                                </m:sub>
                                <m:sup>
                                  <m:sSup>
                                    <m:sSup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pPr>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𝑛</m:t>
                                      </m:r>
                                    </m:e>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sup>
                                  </m:sSup>
                                </m:sup>
                                <m:e>
                                  <m:nary>
                                    <m:naryPr>
                                      <m:chr m:val="∑"/>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naryPr>
                                    <m:sub>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𝐶</m:t>
                                      </m:r>
                                    </m:sup>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𝐿</m:t>
                                      </m:r>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sSubSup>
                                        <m:sSubSup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𝑦</m:t>
                                          </m:r>
                                        </m:e>
                                        <m:sub>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𝑚</m:t>
                                          </m:r>
                                        </m:sup>
                                      </m:sSub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sSubSup>
                                        <m:sSubSup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𝑓</m:t>
                                          </m:r>
                                        </m:e>
                                        <m:sub>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𝑚</m:t>
                                          </m:r>
                                        </m:sup>
                                      </m:sSub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e>
                                  </m:nary>
                                </m:e>
                              </m:nary>
                            </m:e>
                          </m:nary>
                        </m:e>
                      </m:nary>
                    </m:oMath>
                  </m:oMathPara>
                </a14:m>
                <a:endParaRPr lang="en-US" altLang="ko-KR" sz="3600" dirty="0">
                  <a:solidFill>
                    <a:srgbClr val="5D686F"/>
                  </a:solidFill>
                  <a:latin typeface="Spoqa Han Sans Neo" panose="020B0500000000000000" pitchFamily="34" charset="-128"/>
                  <a:ea typeface="Spoqa Han Sans Neo" panose="020B0500000000000000" pitchFamily="34" charset="-128"/>
                </a:endParaRPr>
              </a:p>
              <a:p>
                <a:endParaRPr lang="en-US" altLang="ko-KR" sz="3600" dirty="0">
                  <a:solidFill>
                    <a:srgbClr val="5D686F"/>
                  </a:solidFill>
                  <a:latin typeface="Spoqa Han Sans Neo" panose="020B0500000000000000" pitchFamily="34" charset="-128"/>
                  <a:ea typeface="Spoqa Han Sans Neo" panose="020B0500000000000000" pitchFamily="34" charset="-128"/>
                </a:endParaRPr>
              </a:p>
              <a:p>
                <a14:m>
                  <m:oMath xmlns:m="http://schemas.openxmlformats.org/officeDocument/2006/math">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𝑛</m:t>
                    </m:r>
                  </m:oMath>
                </a14:m>
                <a:r>
                  <a:rPr lang="en-US" altLang="ko-KR" sz="3600" dirty="0">
                    <a:solidFill>
                      <a:srgbClr val="5D686F"/>
                    </a:solidFill>
                    <a:latin typeface="Spoqa Han Sans Neo" panose="020B0500000000000000" pitchFamily="34" charset="-128"/>
                    <a:ea typeface="Spoqa Han Sans Neo" panose="020B0500000000000000" pitchFamily="34" charset="-128"/>
                  </a:rPr>
                  <a:t>: labeled data</a:t>
                </a:r>
                <a:r>
                  <a:rPr lang="ko-KR" altLang="en-US" sz="3600" dirty="0">
                    <a:solidFill>
                      <a:srgbClr val="5D686F"/>
                    </a:solidFill>
                    <a:latin typeface="Spoqa Han Sans Neo" panose="020B0500000000000000" pitchFamily="34" charset="-128"/>
                    <a:ea typeface="Spoqa Han Sans Neo" panose="020B0500000000000000" pitchFamily="34" charset="-128"/>
                  </a:rPr>
                  <a:t>의 배치 사이즈</a:t>
                </a:r>
                <a:endParaRPr lang="en-US" altLang="ko-KR" sz="3600" dirty="0">
                  <a:solidFill>
                    <a:srgbClr val="5D686F"/>
                  </a:solidFill>
                  <a:latin typeface="Spoqa Han Sans Neo" panose="020B0500000000000000" pitchFamily="34" charset="-128"/>
                  <a:ea typeface="Spoqa Han Sans Neo" panose="020B0500000000000000" pitchFamily="34" charset="-128"/>
                </a:endParaRPr>
              </a:p>
              <a:p>
                <a14:m>
                  <m:oMath xmlns:m="http://schemas.openxmlformats.org/officeDocument/2006/math">
                    <m:sSubSup>
                      <m:sSubSupPr>
                        <m:ctrlP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𝑓</m:t>
                        </m:r>
                      </m:e>
                      <m:sub>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𝑚</m:t>
                        </m:r>
                      </m:sup>
                    </m:sSubSup>
                  </m:oMath>
                </a14:m>
                <a:r>
                  <a:rPr lang="en-US" altLang="ko-KR" sz="3600" dirty="0">
                    <a:solidFill>
                      <a:srgbClr val="5D686F"/>
                    </a:solidFill>
                    <a:latin typeface="Spoqa Han Sans Neo" panose="020B0500000000000000" pitchFamily="34" charset="-128"/>
                    <a:ea typeface="Spoqa Han Sans Neo" panose="020B0500000000000000" pitchFamily="34" charset="-128"/>
                  </a:rPr>
                  <a:t>: </a:t>
                </a:r>
                <a14:m>
                  <m:oMath xmlns:m="http://schemas.openxmlformats.org/officeDocument/2006/math">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𝑚</m:t>
                    </m:r>
                  </m:oMath>
                </a14:m>
                <a:r>
                  <a:rPr lang="ko-KR" altLang="en-US" sz="3600" dirty="0">
                    <a:solidFill>
                      <a:srgbClr val="5D686F"/>
                    </a:solidFill>
                    <a:latin typeface="Spoqa Han Sans Neo" panose="020B0500000000000000" pitchFamily="34" charset="-128"/>
                    <a:ea typeface="Spoqa Han Sans Neo" panose="020B0500000000000000" pitchFamily="34" charset="-128"/>
                  </a:rPr>
                  <a:t>번째 </a:t>
                </a:r>
                <a:r>
                  <a:rPr lang="en-US" altLang="ko-KR" sz="3600" dirty="0">
                    <a:solidFill>
                      <a:srgbClr val="5D686F"/>
                    </a:solidFill>
                    <a:latin typeface="Spoqa Han Sans Neo" panose="020B0500000000000000" pitchFamily="34" charset="-128"/>
                    <a:ea typeface="Spoqa Han Sans Neo" panose="020B0500000000000000" pitchFamily="34" charset="-128"/>
                  </a:rPr>
                  <a:t>labeled data </a:t>
                </a:r>
                <a:r>
                  <a:rPr lang="ko-KR" altLang="en-US" sz="3600" dirty="0">
                    <a:solidFill>
                      <a:srgbClr val="5D686F"/>
                    </a:solidFill>
                    <a:latin typeface="Spoqa Han Sans Neo" panose="020B0500000000000000" pitchFamily="34" charset="-128"/>
                    <a:ea typeface="Spoqa Han Sans Neo" panose="020B0500000000000000" pitchFamily="34" charset="-128"/>
                  </a:rPr>
                  <a:t>샘플을 </a:t>
                </a:r>
                <a:r>
                  <a:rPr lang="en-US" altLang="ko-KR" sz="3600" dirty="0">
                    <a:solidFill>
                      <a:srgbClr val="5D686F"/>
                    </a:solidFill>
                    <a:latin typeface="Spoqa Han Sans Neo" panose="020B0500000000000000" pitchFamily="34" charset="-128"/>
                    <a:ea typeface="Spoqa Han Sans Neo" panose="020B0500000000000000" pitchFamily="34" charset="-128"/>
                  </a:rPr>
                  <a:t>input</a:t>
                </a:r>
                <a:r>
                  <a:rPr lang="ko-KR" altLang="en-US" sz="3600" dirty="0" err="1">
                    <a:solidFill>
                      <a:srgbClr val="5D686F"/>
                    </a:solidFill>
                    <a:latin typeface="Spoqa Han Sans Neo" panose="020B0500000000000000" pitchFamily="34" charset="-128"/>
                    <a:ea typeface="Spoqa Han Sans Neo" panose="020B0500000000000000" pitchFamily="34" charset="-128"/>
                  </a:rPr>
                  <a:t>으로</a:t>
                </a:r>
                <a:r>
                  <a:rPr lang="ko-KR" altLang="en-US" sz="3600" dirty="0">
                    <a:solidFill>
                      <a:srgbClr val="5D686F"/>
                    </a:solidFill>
                    <a:latin typeface="Spoqa Han Sans Neo" panose="020B0500000000000000" pitchFamily="34" charset="-128"/>
                    <a:ea typeface="Spoqa Han Sans Neo" panose="020B0500000000000000" pitchFamily="34" charset="-128"/>
                  </a:rPr>
                  <a:t> 넣은 모델의 </a:t>
                </a:r>
                <a:r>
                  <a:rPr lang="en-US" altLang="ko-KR" sz="3600" dirty="0">
                    <a:solidFill>
                      <a:srgbClr val="5D686F"/>
                    </a:solidFill>
                    <a:latin typeface="Spoqa Han Sans Neo" panose="020B0500000000000000" pitchFamily="34" charset="-128"/>
                    <a:ea typeface="Spoqa Han Sans Neo" panose="020B0500000000000000" pitchFamily="34" charset="-128"/>
                  </a:rPr>
                  <a:t>output</a:t>
                </a:r>
              </a:p>
              <a:p>
                <a14:m>
                  <m:oMath xmlns:m="http://schemas.openxmlformats.org/officeDocument/2006/math">
                    <m:sSubSup>
                      <m:sSubSupPr>
                        <m:ctrlPr>
                          <a:rPr lang="en-US" altLang="ko-KR" sz="3600" i="1" smtClean="0">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𝑦</m:t>
                        </m:r>
                      </m:e>
                      <m:sub>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𝑚</m:t>
                        </m:r>
                      </m:sup>
                    </m:sSubSup>
                  </m:oMath>
                </a14:m>
                <a:r>
                  <a:rPr lang="en-US" altLang="ko-KR" sz="3600" dirty="0">
                    <a:solidFill>
                      <a:srgbClr val="5D686F"/>
                    </a:solidFill>
                    <a:latin typeface="Spoqa Han Sans Neo" panose="020B0500000000000000" pitchFamily="34" charset="-128"/>
                    <a:ea typeface="Spoqa Han Sans Neo" panose="020B0500000000000000" pitchFamily="34" charset="-128"/>
                  </a:rPr>
                  <a:t>: </a:t>
                </a:r>
                <a:r>
                  <a:rPr lang="ko-KR" altLang="en-US" sz="3600" dirty="0">
                    <a:solidFill>
                      <a:srgbClr val="5D686F"/>
                    </a:solidFill>
                    <a:latin typeface="Spoqa Han Sans Neo" panose="020B0500000000000000" pitchFamily="34" charset="-128"/>
                    <a:ea typeface="Spoqa Han Sans Neo" panose="020B0500000000000000" pitchFamily="34" charset="-128"/>
                  </a:rPr>
                  <a:t>위의 </a:t>
                </a:r>
                <a:r>
                  <a:rPr lang="en-US" altLang="ko-KR" sz="3600" dirty="0">
                    <a:solidFill>
                      <a:srgbClr val="5D686F"/>
                    </a:solidFill>
                    <a:latin typeface="Spoqa Han Sans Neo" panose="020B0500000000000000" pitchFamily="34" charset="-128"/>
                    <a:ea typeface="Spoqa Han Sans Neo" panose="020B0500000000000000" pitchFamily="34" charset="-128"/>
                  </a:rPr>
                  <a:t>input</a:t>
                </a:r>
                <a:r>
                  <a:rPr lang="ko-KR" altLang="en-US" sz="3600" dirty="0">
                    <a:solidFill>
                      <a:srgbClr val="5D686F"/>
                    </a:solidFill>
                    <a:latin typeface="Spoqa Han Sans Neo" panose="020B0500000000000000" pitchFamily="34" charset="-128"/>
                    <a:ea typeface="Spoqa Han Sans Neo" panose="020B0500000000000000" pitchFamily="34" charset="-128"/>
                  </a:rPr>
                  <a:t>에 매칭되는 </a:t>
                </a:r>
                <a:r>
                  <a:rPr lang="en-US" altLang="ko-KR" sz="3600" dirty="0">
                    <a:solidFill>
                      <a:srgbClr val="5D686F"/>
                    </a:solidFill>
                    <a:latin typeface="Spoqa Han Sans Neo" panose="020B0500000000000000" pitchFamily="34" charset="-128"/>
                    <a:ea typeface="Spoqa Han Sans Neo" panose="020B0500000000000000" pitchFamily="34" charset="-128"/>
                  </a:rPr>
                  <a:t>label</a:t>
                </a:r>
              </a:p>
              <a:p>
                <a:endParaRPr lang="en-US" altLang="ko-KR" sz="3600" dirty="0">
                  <a:solidFill>
                    <a:srgbClr val="5D686F"/>
                  </a:solidFill>
                  <a:latin typeface="Spoqa Han Sans Neo" panose="020B0500000000000000" pitchFamily="34" charset="-128"/>
                  <a:ea typeface="Spoqa Han Sans Neo" panose="020B0500000000000000" pitchFamily="34" charset="-128"/>
                </a:endParaRPr>
              </a:p>
              <a:p>
                <a14:m>
                  <m:oMath xmlns:m="http://schemas.openxmlformats.org/officeDocument/2006/math">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𝑛</m:t>
                    </m:r>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oMath>
                </a14:m>
                <a:r>
                  <a:rPr lang="en-US" altLang="ko-KR" sz="3600" dirty="0">
                    <a:solidFill>
                      <a:srgbClr val="5D686F"/>
                    </a:solidFill>
                    <a:latin typeface="Spoqa Han Sans Neo" panose="020B0500000000000000" pitchFamily="34" charset="-128"/>
                    <a:ea typeface="Spoqa Han Sans Neo" panose="020B0500000000000000" pitchFamily="34" charset="-128"/>
                  </a:rPr>
                  <a:t>: unlabeled data</a:t>
                </a:r>
                <a:r>
                  <a:rPr lang="ko-KR" altLang="en-US" sz="3600" dirty="0">
                    <a:solidFill>
                      <a:srgbClr val="5D686F"/>
                    </a:solidFill>
                    <a:latin typeface="Spoqa Han Sans Neo" panose="020B0500000000000000" pitchFamily="34" charset="-128"/>
                    <a:ea typeface="Spoqa Han Sans Neo" panose="020B0500000000000000" pitchFamily="34" charset="-128"/>
                  </a:rPr>
                  <a:t>의 배치 사이즈</a:t>
                </a:r>
                <a:endParaRPr lang="en-US" altLang="ko-KR" sz="3600" dirty="0">
                  <a:solidFill>
                    <a:srgbClr val="5D686F"/>
                  </a:solidFill>
                  <a:latin typeface="Spoqa Han Sans Neo" panose="020B0500000000000000" pitchFamily="34" charset="-128"/>
                  <a:ea typeface="Spoqa Han Sans Neo" panose="020B0500000000000000" pitchFamily="34" charset="-128"/>
                </a:endParaRPr>
              </a:p>
              <a:p>
                <a14:m>
                  <m:oMath xmlns:m="http://schemas.openxmlformats.org/officeDocument/2006/math">
                    <m:sSubSup>
                      <m:sSubSupPr>
                        <m:ctrlP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𝑓</m:t>
                        </m:r>
                      </m:e>
                      <m:sub>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𝑚</m:t>
                        </m:r>
                      </m:sup>
                    </m:sSubSup>
                  </m:oMath>
                </a14:m>
                <a:r>
                  <a:rPr lang="en-US" altLang="ko-KR" sz="3600" dirty="0">
                    <a:solidFill>
                      <a:srgbClr val="5D686F"/>
                    </a:solidFill>
                    <a:latin typeface="Spoqa Han Sans Neo" panose="020B0500000000000000" pitchFamily="34" charset="-128"/>
                    <a:ea typeface="Spoqa Han Sans Neo" panose="020B0500000000000000" pitchFamily="34" charset="-128"/>
                  </a:rPr>
                  <a:t>: </a:t>
                </a:r>
                <a14:m>
                  <m:oMath xmlns:m="http://schemas.openxmlformats.org/officeDocument/2006/math">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𝑚</m:t>
                    </m:r>
                  </m:oMath>
                </a14:m>
                <a:r>
                  <a:rPr lang="ko-KR" altLang="en-US" sz="3600" dirty="0">
                    <a:solidFill>
                      <a:srgbClr val="5D686F"/>
                    </a:solidFill>
                    <a:latin typeface="Spoqa Han Sans Neo" panose="020B0500000000000000" pitchFamily="34" charset="-128"/>
                    <a:ea typeface="Spoqa Han Sans Neo" panose="020B0500000000000000" pitchFamily="34" charset="-128"/>
                  </a:rPr>
                  <a:t>번째 </a:t>
                </a:r>
                <a:r>
                  <a:rPr lang="en-US" altLang="ko-KR" sz="3600" dirty="0">
                    <a:solidFill>
                      <a:srgbClr val="5D686F"/>
                    </a:solidFill>
                    <a:latin typeface="Spoqa Han Sans Neo" panose="020B0500000000000000" pitchFamily="34" charset="-128"/>
                    <a:ea typeface="Spoqa Han Sans Neo" panose="020B0500000000000000" pitchFamily="34" charset="-128"/>
                  </a:rPr>
                  <a:t>unlabeled data </a:t>
                </a:r>
                <a:r>
                  <a:rPr lang="ko-KR" altLang="en-US" sz="3600" dirty="0">
                    <a:solidFill>
                      <a:srgbClr val="5D686F"/>
                    </a:solidFill>
                    <a:latin typeface="Spoqa Han Sans Neo" panose="020B0500000000000000" pitchFamily="34" charset="-128"/>
                    <a:ea typeface="Spoqa Han Sans Neo" panose="020B0500000000000000" pitchFamily="34" charset="-128"/>
                  </a:rPr>
                  <a:t>샘플을 </a:t>
                </a:r>
                <a:r>
                  <a:rPr lang="en-US" altLang="ko-KR" sz="3600" dirty="0">
                    <a:solidFill>
                      <a:srgbClr val="5D686F"/>
                    </a:solidFill>
                    <a:latin typeface="Spoqa Han Sans Neo" panose="020B0500000000000000" pitchFamily="34" charset="-128"/>
                    <a:ea typeface="Spoqa Han Sans Neo" panose="020B0500000000000000" pitchFamily="34" charset="-128"/>
                  </a:rPr>
                  <a:t>input</a:t>
                </a:r>
                <a:r>
                  <a:rPr lang="ko-KR" altLang="en-US" sz="3600" dirty="0" err="1">
                    <a:solidFill>
                      <a:srgbClr val="5D686F"/>
                    </a:solidFill>
                    <a:latin typeface="Spoqa Han Sans Neo" panose="020B0500000000000000" pitchFamily="34" charset="-128"/>
                    <a:ea typeface="Spoqa Han Sans Neo" panose="020B0500000000000000" pitchFamily="34" charset="-128"/>
                  </a:rPr>
                  <a:t>으로</a:t>
                </a:r>
                <a:r>
                  <a:rPr lang="ko-KR" altLang="en-US" sz="3600" dirty="0">
                    <a:solidFill>
                      <a:srgbClr val="5D686F"/>
                    </a:solidFill>
                    <a:latin typeface="Spoqa Han Sans Neo" panose="020B0500000000000000" pitchFamily="34" charset="-128"/>
                    <a:ea typeface="Spoqa Han Sans Neo" panose="020B0500000000000000" pitchFamily="34" charset="-128"/>
                  </a:rPr>
                  <a:t> 넣은 모델의 </a:t>
                </a:r>
                <a:r>
                  <a:rPr lang="en-US" altLang="ko-KR" sz="3600" dirty="0">
                    <a:solidFill>
                      <a:srgbClr val="5D686F"/>
                    </a:solidFill>
                    <a:latin typeface="Spoqa Han Sans Neo" panose="020B0500000000000000" pitchFamily="34" charset="-128"/>
                    <a:ea typeface="Spoqa Han Sans Neo" panose="020B0500000000000000" pitchFamily="34" charset="-128"/>
                  </a:rPr>
                  <a:t>output</a:t>
                </a:r>
              </a:p>
              <a:p>
                <a14:m>
                  <m:oMath xmlns:m="http://schemas.openxmlformats.org/officeDocument/2006/math">
                    <m:sSubSup>
                      <m:sSubSupPr>
                        <m:ctrlP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ctrlPr>
                      </m:sSubSupPr>
                      <m:e>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𝑦</m:t>
                        </m:r>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e>
                      <m:sub>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𝑖</m:t>
                        </m:r>
                      </m:sub>
                      <m:sup>
                        <m:r>
                          <a:rPr lang="en-US" altLang="ko-KR" sz="3600" i="1">
                            <a:solidFill>
                              <a:srgbClr val="5D686F"/>
                            </a:solidFill>
                            <a:latin typeface="Cambria Math" panose="02040503050406030204" pitchFamily="18" charset="0"/>
                            <a:ea typeface="Spoqa Han Sans Neo Bold" panose="020B0500000000000000" pitchFamily="34" charset="-128"/>
                            <a:sym typeface="Wingdings" pitchFamily="2" charset="2"/>
                          </a:rPr>
                          <m:t>𝑚</m:t>
                        </m:r>
                      </m:sup>
                    </m:sSubSup>
                  </m:oMath>
                </a14:m>
                <a:r>
                  <a:rPr lang="en-US" altLang="ko-KR" sz="3600" dirty="0">
                    <a:solidFill>
                      <a:srgbClr val="5D686F"/>
                    </a:solidFill>
                    <a:latin typeface="Spoqa Han Sans Neo" panose="020B0500000000000000" pitchFamily="34" charset="-128"/>
                    <a:ea typeface="Spoqa Han Sans Neo" panose="020B0500000000000000" pitchFamily="34" charset="-128"/>
                  </a:rPr>
                  <a:t>: </a:t>
                </a:r>
                <a:r>
                  <a:rPr lang="ko-KR" altLang="en-US" sz="3600" dirty="0">
                    <a:solidFill>
                      <a:srgbClr val="5D686F"/>
                    </a:solidFill>
                    <a:latin typeface="Spoqa Han Sans Neo" panose="020B0500000000000000" pitchFamily="34" charset="-128"/>
                    <a:ea typeface="Spoqa Han Sans Neo" panose="020B0500000000000000" pitchFamily="34" charset="-128"/>
                  </a:rPr>
                  <a:t>위의 </a:t>
                </a:r>
                <a:r>
                  <a:rPr lang="en-US" altLang="ko-KR" sz="3600" dirty="0">
                    <a:solidFill>
                      <a:srgbClr val="5D686F"/>
                    </a:solidFill>
                    <a:latin typeface="Spoqa Han Sans Neo" panose="020B0500000000000000" pitchFamily="34" charset="-128"/>
                    <a:ea typeface="Spoqa Han Sans Neo" panose="020B0500000000000000" pitchFamily="34" charset="-128"/>
                  </a:rPr>
                  <a:t>unlabeled input</a:t>
                </a:r>
                <a:r>
                  <a:rPr lang="ko-KR" altLang="en-US" sz="3600" dirty="0">
                    <a:solidFill>
                      <a:srgbClr val="5D686F"/>
                    </a:solidFill>
                    <a:latin typeface="Spoqa Han Sans Neo" panose="020B0500000000000000" pitchFamily="34" charset="-128"/>
                    <a:ea typeface="Spoqa Han Sans Neo" panose="020B0500000000000000" pitchFamily="34" charset="-128"/>
                  </a:rPr>
                  <a:t>에 매칭되는 현재의 </a:t>
                </a:r>
                <a:r>
                  <a:rPr lang="en-US" altLang="ko-KR" sz="3600" dirty="0">
                    <a:solidFill>
                      <a:srgbClr val="5D686F"/>
                    </a:solidFill>
                    <a:latin typeface="Spoqa Han Sans Neo" panose="020B0500000000000000" pitchFamily="34" charset="-128"/>
                    <a:ea typeface="Spoqa Han Sans Neo" panose="020B0500000000000000" pitchFamily="34" charset="-128"/>
                  </a:rPr>
                  <a:t>pseudo-label</a:t>
                </a:r>
              </a:p>
              <a:p>
                <a:endParaRPr lang="en-US" altLang="ko-KR" sz="3600" dirty="0">
                  <a:solidFill>
                    <a:srgbClr val="5D686F"/>
                  </a:solidFill>
                  <a:latin typeface="Spoqa Han Sans Neo" panose="020B0500000000000000" pitchFamily="34" charset="-128"/>
                  <a:ea typeface="Spoqa Han Sans Neo" panose="020B0500000000000000" pitchFamily="34" charset="-128"/>
                </a:endParaRPr>
              </a:p>
              <a:p>
                <a14:m>
                  <m:oMath xmlns:m="http://schemas.openxmlformats.org/officeDocument/2006/math">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𝛼</m:t>
                    </m:r>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𝑡</m:t>
                    </m:r>
                    <m:r>
                      <a:rPr lang="en-US" altLang="ko-KR" sz="3600" b="0" i="1" smtClean="0">
                        <a:solidFill>
                          <a:srgbClr val="5D686F"/>
                        </a:solidFill>
                        <a:latin typeface="Cambria Math" panose="02040503050406030204" pitchFamily="18" charset="0"/>
                        <a:ea typeface="Spoqa Han Sans Neo Bold" panose="020B0500000000000000" pitchFamily="34" charset="-128"/>
                        <a:sym typeface="Wingdings" pitchFamily="2" charset="2"/>
                      </a:rPr>
                      <m:t>)</m:t>
                    </m:r>
                  </m:oMath>
                </a14:m>
                <a:r>
                  <a:rPr lang="en-US" altLang="ko-KR" sz="3600" dirty="0">
                    <a:solidFill>
                      <a:srgbClr val="5D686F"/>
                    </a:solidFill>
                    <a:latin typeface="Spoqa Han Sans Neo" panose="020B0500000000000000" pitchFamily="34" charset="-128"/>
                    <a:ea typeface="Spoqa Han Sans Neo" panose="020B0500000000000000" pitchFamily="34" charset="-128"/>
                  </a:rPr>
                  <a:t>: </a:t>
                </a:r>
                <a:r>
                  <a:rPr lang="ko-KR" altLang="en-US" sz="3600" dirty="0">
                    <a:solidFill>
                      <a:srgbClr val="5D686F"/>
                    </a:solidFill>
                    <a:latin typeface="Spoqa Han Sans Neo" panose="020B0500000000000000" pitchFamily="34" charset="-128"/>
                    <a:ea typeface="Spoqa Han Sans Neo" panose="020B0500000000000000" pitchFamily="34" charset="-128"/>
                  </a:rPr>
                  <a:t>두식을 </a:t>
                </a:r>
                <a:r>
                  <a:rPr lang="en-US" altLang="ko-KR" sz="3600" dirty="0">
                    <a:solidFill>
                      <a:srgbClr val="5D686F"/>
                    </a:solidFill>
                    <a:latin typeface="Spoqa Han Sans Neo" panose="020B0500000000000000" pitchFamily="34" charset="-128"/>
                    <a:ea typeface="Spoqa Han Sans Neo" panose="020B0500000000000000" pitchFamily="34" charset="-128"/>
                  </a:rPr>
                  <a:t>balancing</a:t>
                </a:r>
                <a:r>
                  <a:rPr lang="ko-KR" altLang="en-US" sz="3600" dirty="0">
                    <a:solidFill>
                      <a:srgbClr val="5D686F"/>
                    </a:solidFill>
                    <a:latin typeface="Spoqa Han Sans Neo" panose="020B0500000000000000" pitchFamily="34" charset="-128"/>
                    <a:ea typeface="Spoqa Han Sans Neo" panose="020B0500000000000000" pitchFamily="34" charset="-128"/>
                  </a:rPr>
                  <a:t>하는 </a:t>
                </a:r>
                <a:r>
                  <a:rPr lang="en-US" altLang="ko-KR" sz="3600" dirty="0">
                    <a:solidFill>
                      <a:srgbClr val="5D686F"/>
                    </a:solidFill>
                    <a:latin typeface="Spoqa Han Sans Neo" panose="020B0500000000000000" pitchFamily="34" charset="-128"/>
                    <a:ea typeface="Spoqa Han Sans Neo" panose="020B0500000000000000" pitchFamily="34" charset="-128"/>
                  </a:rPr>
                  <a:t>coefficient </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매우 중요</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a:t>
                </a:r>
              </a:p>
            </p:txBody>
          </p:sp>
        </mc:Choice>
        <mc:Fallback xmlns="">
          <p:sp>
            <p:nvSpPr>
              <p:cNvPr id="5" name="직사각형 4">
                <a:extLst>
                  <a:ext uri="{FF2B5EF4-FFF2-40B4-BE49-F238E27FC236}">
                    <a16:creationId xmlns:a16="http://schemas.microsoft.com/office/drawing/2014/main" id="{725C8CDA-E1AD-AE4A-B3B8-261128590E78}"/>
                  </a:ext>
                </a:extLst>
              </p:cNvPr>
              <p:cNvSpPr>
                <a:spLocks noRot="1" noChangeAspect="1" noMove="1" noResize="1" noEditPoints="1" noAdjustHandles="1" noChangeArrowheads="1" noChangeShapeType="1" noTextEdit="1"/>
              </p:cNvSpPr>
              <p:nvPr/>
            </p:nvSpPr>
            <p:spPr>
              <a:xfrm>
                <a:off x="2353809" y="3506995"/>
                <a:ext cx="17152939" cy="8936357"/>
              </a:xfrm>
              <a:prstGeom prst="rect">
                <a:avLst/>
              </a:prstGeom>
              <a:blipFill>
                <a:blip r:embed="rId4"/>
                <a:stretch>
                  <a:fillRect l="-1110" t="-1136" b="-1705"/>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687876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Pseudo Labeling</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a:t>Li, </a:t>
            </a:r>
            <a:r>
              <a:rPr lang="en" altLang="ko-Kore-KR" dirty="0" err="1"/>
              <a:t>Xinzhe</a:t>
            </a:r>
            <a:r>
              <a:rPr lang="en" altLang="ko-Kore-KR" dirty="0"/>
              <a:t>, et al. "Learning to self-train for semi-supervised few-shot classification." </a:t>
            </a:r>
            <a:r>
              <a:rPr lang="en" altLang="ko-Kore-KR" i="1" dirty="0"/>
              <a:t>Advances in Neural Information Processing Systems</a:t>
            </a:r>
            <a:r>
              <a:rPr lang="en" altLang="ko-Kore-KR" dirty="0"/>
              <a:t> 32 (2019): 10276-10286.</a:t>
            </a:r>
            <a:endParaRPr lang="ko-Kore-KR" altLang="en-US" dirty="0"/>
          </a:p>
        </p:txBody>
      </p:sp>
      <p:sp>
        <p:nvSpPr>
          <p:cNvPr id="5" name="직사각형 4">
            <a:extLst>
              <a:ext uri="{FF2B5EF4-FFF2-40B4-BE49-F238E27FC236}">
                <a16:creationId xmlns:a16="http://schemas.microsoft.com/office/drawing/2014/main" id="{725C8CDA-E1AD-AE4A-B3B8-261128590E78}"/>
              </a:ext>
            </a:extLst>
          </p:cNvPr>
          <p:cNvSpPr/>
          <p:nvPr/>
        </p:nvSpPr>
        <p:spPr>
          <a:xfrm>
            <a:off x="2353809" y="4297332"/>
            <a:ext cx="17152939" cy="7017306"/>
          </a:xfrm>
          <a:prstGeom prst="rect">
            <a:avLst/>
          </a:prstGeom>
        </p:spPr>
        <p:txBody>
          <a:bodyPr wrap="square">
            <a:spAutoFit/>
          </a:bodyPr>
          <a:lstStyle/>
          <a:p>
            <a:r>
              <a:rPr lang="en" altLang="ko-Kore-KR" sz="3600" b="1" dirty="0">
                <a:solidFill>
                  <a:srgbClr val="5D686F"/>
                </a:solidFill>
                <a:latin typeface="Spoqa Han Sans Neo Bold" panose="020B0500000000000000" pitchFamily="34" charset="-128"/>
                <a:ea typeface="Spoqa Han Sans Neo Bold" panose="020B0500000000000000" pitchFamily="34" charset="-128"/>
              </a:rPr>
              <a:t>Pseudo labeling </a:t>
            </a:r>
            <a:r>
              <a:rPr lang="ko-Kore-KR" altLang="en-US" sz="3600" b="1" dirty="0">
                <a:solidFill>
                  <a:srgbClr val="5D686F"/>
                </a:solidFill>
                <a:latin typeface="Spoqa Han Sans Neo Bold" panose="020B0500000000000000" pitchFamily="34" charset="-128"/>
                <a:ea typeface="Spoqa Han Sans Neo Bold" panose="020B0500000000000000" pitchFamily="34" charset="-128"/>
              </a:rPr>
              <a:t>이 작동하는 이유</a:t>
            </a:r>
            <a:r>
              <a:rPr lang="en-US" altLang="ko-Kore-KR" sz="3600" b="1" dirty="0">
                <a:solidFill>
                  <a:srgbClr val="5D686F"/>
                </a:solidFill>
                <a:latin typeface="Spoqa Han Sans Neo Bold" panose="020B0500000000000000" pitchFamily="34" charset="-128"/>
                <a:ea typeface="Spoqa Han Sans Neo Bold" panose="020B0500000000000000" pitchFamily="34" charset="-128"/>
              </a:rPr>
              <a:t>?</a:t>
            </a:r>
            <a:endParaRPr lang="en-US" altLang="ko-KR" sz="3600" b="1" dirty="0">
              <a:solidFill>
                <a:srgbClr val="5D686F"/>
              </a:solidFill>
              <a:latin typeface="Spoqa Han Sans Neo Bold" panose="020B0500000000000000" pitchFamily="34" charset="-128"/>
              <a:ea typeface="Spoqa Han Sans Neo Bold" panose="020B0500000000000000" pitchFamily="34" charset="-128"/>
            </a:endParaRPr>
          </a:p>
          <a:p>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모델의 분류과정에서 </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decision boundary</a:t>
            </a:r>
            <a:r>
              <a:rPr lang="ko-KR" altLang="en-US" sz="3600" dirty="0" err="1">
                <a:solidFill>
                  <a:srgbClr val="5D686F"/>
                </a:solidFill>
                <a:latin typeface="Spoqa Han Sans Neo" panose="020B0500000000000000" pitchFamily="34" charset="-128"/>
                <a:ea typeface="Spoqa Han Sans Neo" panose="020B0500000000000000" pitchFamily="34" charset="-128"/>
                <a:sym typeface="Wingdings" pitchFamily="2" charset="2"/>
              </a:rPr>
              <a:t>를</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 결정할 때</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그 경계를 구분하는 지점의 데이터가 몰려있는 밀도가 낮으면 낮을수록</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더 미세한 차이점도 구별한다고 생각할 수 있기 때문에</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전체적인 성능을 높일 수 있다</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 </a:t>
            </a:r>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	:</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다른 </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semi-supervised learning</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방법에서도 통용되는 장점</a:t>
            </a:r>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Entropy </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정형화</a:t>
            </a:r>
            <a:r>
              <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rPr>
              <a:t>(regularization)</a:t>
            </a:r>
            <a:r>
              <a:rPr lang="ko-KR" altLang="en-US" sz="3600" dirty="0">
                <a:solidFill>
                  <a:srgbClr val="5D686F"/>
                </a:solidFill>
                <a:latin typeface="Spoqa Han Sans Neo" panose="020B0500000000000000" pitchFamily="34" charset="-128"/>
                <a:ea typeface="Spoqa Han Sans Neo" panose="020B0500000000000000" pitchFamily="34" charset="-128"/>
                <a:sym typeface="Wingdings" pitchFamily="2" charset="2"/>
              </a:rPr>
              <a:t> 효과</a:t>
            </a:r>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pPr marL="571500" indent="-571500">
              <a:buFont typeface="Wingdings" pitchFamily="2" charset="2"/>
              <a:buChar char="à"/>
            </a:pPr>
            <a:endParaRPr lang="en-US" altLang="ko-Kore-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a:p>
            <a:pPr lvl="1"/>
            <a:r>
              <a:rPr lang="en-US" altLang="ko-Kore-KR" dirty="0">
                <a:solidFill>
                  <a:srgbClr val="5D686F"/>
                </a:solidFill>
                <a:latin typeface="Spoqa Han Sans Neo" panose="020B0500000000000000" pitchFamily="34" charset="-128"/>
                <a:ea typeface="Spoqa Han Sans Neo" panose="020B0500000000000000" pitchFamily="34" charset="-128"/>
                <a:sym typeface="Wingdings" pitchFamily="2" charset="2"/>
              </a:rPr>
              <a:t>(</a:t>
            </a:r>
            <a:r>
              <a:rPr lang="en" altLang="ko-Kore-KR" dirty="0" err="1"/>
              <a:t>Grandvalet</a:t>
            </a:r>
            <a:r>
              <a:rPr lang="en" altLang="ko-Kore-KR" dirty="0"/>
              <a:t>, Yves, and </a:t>
            </a:r>
            <a:r>
              <a:rPr lang="en" altLang="ko-Kore-KR" dirty="0" err="1"/>
              <a:t>Yoshua</a:t>
            </a:r>
            <a:r>
              <a:rPr lang="en" altLang="ko-Kore-KR" dirty="0"/>
              <a:t> </a:t>
            </a:r>
            <a:r>
              <a:rPr lang="en" altLang="ko-Kore-KR" dirty="0" err="1"/>
              <a:t>Bengio</a:t>
            </a:r>
            <a:r>
              <a:rPr lang="en" altLang="ko-Kore-KR" dirty="0"/>
              <a:t>. "Semi-supervised learning by entropy minimization." </a:t>
            </a:r>
            <a:r>
              <a:rPr lang="en" altLang="ko-Kore-KR" i="1" dirty="0"/>
              <a:t>CAP</a:t>
            </a:r>
            <a:r>
              <a:rPr lang="en" altLang="ko-Kore-KR" dirty="0"/>
              <a:t> 367 (2005): 281-296)</a:t>
            </a:r>
            <a:endParaRPr lang="en-US" altLang="ko-KR" sz="3600" dirty="0">
              <a:solidFill>
                <a:srgbClr val="5D686F"/>
              </a:solidFill>
              <a:latin typeface="Spoqa Han Sans Neo" panose="020B0500000000000000" pitchFamily="34" charset="-128"/>
              <a:ea typeface="Spoqa Han Sans Neo" panose="020B0500000000000000" pitchFamily="34" charset="-128"/>
              <a:sym typeface="Wingdings" pitchFamily="2" charset="2"/>
            </a:endParaRPr>
          </a:p>
        </p:txBody>
      </p:sp>
    </p:spTree>
    <p:extLst>
      <p:ext uri="{BB962C8B-B14F-4D97-AF65-F5344CB8AC3E}">
        <p14:creationId xmlns:p14="http://schemas.microsoft.com/office/powerpoint/2010/main" val="15276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Meta Pseudo Labels (2021)</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53809" y="13194550"/>
            <a:ext cx="16522021" cy="369332"/>
          </a:xfrm>
          <a:prstGeom prst="rect">
            <a:avLst/>
          </a:prstGeom>
        </p:spPr>
        <p:txBody>
          <a:bodyPr wrap="square">
            <a:spAutoFit/>
          </a:bodyPr>
          <a:lstStyle/>
          <a:p>
            <a:r>
              <a:rPr lang="en" altLang="ko-Kore-KR" dirty="0"/>
              <a:t>Li, </a:t>
            </a:r>
            <a:r>
              <a:rPr lang="en" altLang="ko-Kore-KR" dirty="0" err="1"/>
              <a:t>Xinzhe</a:t>
            </a:r>
            <a:r>
              <a:rPr lang="en" altLang="ko-Kore-KR" dirty="0"/>
              <a:t>, et al. "Learning to self-train for semi-supervised few-shot classification." </a:t>
            </a:r>
            <a:r>
              <a:rPr lang="en" altLang="ko-Kore-KR" i="1" dirty="0"/>
              <a:t>Advances in Neural Information Processing Systems</a:t>
            </a:r>
            <a:r>
              <a:rPr lang="en" altLang="ko-Kore-KR" dirty="0"/>
              <a:t> 32 (2019): 10276-10286.</a:t>
            </a:r>
            <a:endParaRPr lang="ko-Kore-KR" altLang="en-US" dirty="0"/>
          </a:p>
        </p:txBody>
      </p:sp>
      <p:sp>
        <p:nvSpPr>
          <p:cNvPr id="5" name="직사각형 4">
            <a:extLst>
              <a:ext uri="{FF2B5EF4-FFF2-40B4-BE49-F238E27FC236}">
                <a16:creationId xmlns:a16="http://schemas.microsoft.com/office/drawing/2014/main" id="{725C8CDA-E1AD-AE4A-B3B8-261128590E78}"/>
              </a:ext>
            </a:extLst>
          </p:cNvPr>
          <p:cNvSpPr/>
          <p:nvPr/>
        </p:nvSpPr>
        <p:spPr>
          <a:xfrm>
            <a:off x="2353809" y="9333474"/>
            <a:ext cx="17152939" cy="2862322"/>
          </a:xfrm>
          <a:prstGeom prst="rect">
            <a:avLst/>
          </a:prstGeom>
        </p:spPr>
        <p:txBody>
          <a:bodyPr wrap="square">
            <a:spAutoFit/>
          </a:bodyPr>
          <a:lstStyle/>
          <a:p>
            <a:pPr marL="571500" indent="-571500">
              <a:buFont typeface="Arial" panose="020B0604020202020204" pitchFamily="34" charset="0"/>
              <a:buChar char="•"/>
            </a:pPr>
            <a:r>
              <a:rPr lang="en" altLang="ko-Kore-KR" sz="3600" dirty="0">
                <a:solidFill>
                  <a:srgbClr val="5D686F"/>
                </a:solidFill>
                <a:latin typeface="Spoqa Han Sans Neo" panose="020B0500000000000000" pitchFamily="34" charset="-128"/>
                <a:ea typeface="Spoqa Han Sans Neo" panose="020B0500000000000000" pitchFamily="34" charset="-128"/>
              </a:rPr>
              <a:t>Meta Pseudo Labels</a:t>
            </a:r>
            <a:r>
              <a:rPr lang="ko-KR" altLang="en-US" sz="3600" dirty="0">
                <a:solidFill>
                  <a:srgbClr val="5D686F"/>
                </a:solidFill>
                <a:latin typeface="Spoqa Han Sans Neo" panose="020B0500000000000000" pitchFamily="34" charset="-128"/>
                <a:ea typeface="Spoqa Han Sans Neo" panose="020B0500000000000000" pitchFamily="34" charset="-128"/>
              </a:rPr>
              <a:t>는 </a:t>
            </a:r>
            <a:r>
              <a:rPr lang="en" altLang="ko-Kore-KR" sz="3600" dirty="0">
                <a:solidFill>
                  <a:srgbClr val="5D686F"/>
                </a:solidFill>
                <a:latin typeface="Spoqa Han Sans Neo" panose="020B0500000000000000" pitchFamily="34" charset="-128"/>
                <a:ea typeface="Spoqa Han Sans Neo" panose="020B0500000000000000" pitchFamily="34" charset="-128"/>
              </a:rPr>
              <a:t>teacher</a:t>
            </a:r>
            <a:r>
              <a:rPr lang="ko-KR" altLang="en-US" sz="3600" dirty="0">
                <a:solidFill>
                  <a:srgbClr val="5D686F"/>
                </a:solidFill>
                <a:latin typeface="Spoqa Han Sans Neo" panose="020B0500000000000000" pitchFamily="34" charset="-128"/>
                <a:ea typeface="Spoqa Han Sans Neo" panose="020B0500000000000000" pitchFamily="34" charset="-128"/>
              </a:rPr>
              <a:t>와 </a:t>
            </a:r>
            <a:r>
              <a:rPr lang="en" altLang="ko-Kore-KR" sz="3600" dirty="0">
                <a:solidFill>
                  <a:srgbClr val="5D686F"/>
                </a:solidFill>
                <a:latin typeface="Spoqa Han Sans Neo" panose="020B0500000000000000" pitchFamily="34" charset="-128"/>
                <a:ea typeface="Spoqa Han Sans Neo" panose="020B0500000000000000" pitchFamily="34" charset="-128"/>
              </a:rPr>
              <a:t>student</a:t>
            </a:r>
            <a:r>
              <a:rPr lang="ko-KR" altLang="en-US" sz="3600" dirty="0" err="1">
                <a:solidFill>
                  <a:srgbClr val="5D686F"/>
                </a:solidFill>
                <a:latin typeface="Spoqa Han Sans Neo" panose="020B0500000000000000" pitchFamily="34" charset="-128"/>
                <a:ea typeface="Spoqa Han Sans Neo" panose="020B0500000000000000" pitchFamily="34" charset="-128"/>
              </a:rPr>
              <a:t>를</a:t>
            </a:r>
            <a:r>
              <a:rPr lang="ko-KR" altLang="en-US" sz="3600" dirty="0">
                <a:solidFill>
                  <a:srgbClr val="5D686F"/>
                </a:solidFill>
                <a:latin typeface="Spoqa Han Sans Neo" panose="020B0500000000000000" pitchFamily="34" charset="-128"/>
                <a:ea typeface="Spoqa Han Sans Neo" panose="020B0500000000000000" pitchFamily="34" charset="-128"/>
              </a:rPr>
              <a:t> 동시에 학습</a:t>
            </a:r>
            <a:r>
              <a:rPr lang="en-US" altLang="ko-KR" sz="3600" dirty="0">
                <a:solidFill>
                  <a:srgbClr val="5D686F"/>
                </a:solidFill>
                <a:latin typeface="Spoqa Han Sans Neo" panose="020B0500000000000000" pitchFamily="34" charset="-128"/>
                <a:ea typeface="Spoqa Han Sans Neo" panose="020B0500000000000000" pitchFamily="34" charset="-128"/>
              </a:rPr>
              <a:t>!</a:t>
            </a:r>
          </a:p>
          <a:p>
            <a:pPr marL="1028642" lvl="1" indent="-571500">
              <a:buFont typeface="Arial" panose="020B0604020202020204" pitchFamily="34" charset="0"/>
              <a:buChar char="•"/>
            </a:pPr>
            <a:r>
              <a:rPr lang="ko-KR" altLang="en-US" sz="3600" dirty="0">
                <a:solidFill>
                  <a:srgbClr val="5D686F"/>
                </a:solidFill>
                <a:latin typeface="Spoqa Han Sans Neo" panose="020B0500000000000000" pitchFamily="34" charset="-128"/>
                <a:ea typeface="Spoqa Han Sans Neo" panose="020B0500000000000000" pitchFamily="34" charset="-128"/>
              </a:rPr>
              <a:t>이때</a:t>
            </a:r>
            <a:r>
              <a:rPr lang="en-US" altLang="ko-KR" sz="3600" dirty="0">
                <a:solidFill>
                  <a:srgbClr val="5D686F"/>
                </a:solidFill>
                <a:latin typeface="Spoqa Han Sans Neo" panose="020B0500000000000000" pitchFamily="34" charset="-128"/>
                <a:ea typeface="Spoqa Han Sans Neo" panose="020B0500000000000000" pitchFamily="34" charset="-128"/>
              </a:rPr>
              <a:t>, student</a:t>
            </a:r>
            <a:r>
              <a:rPr lang="ko-KR" altLang="en-US" sz="3600" dirty="0">
                <a:solidFill>
                  <a:srgbClr val="5D686F"/>
                </a:solidFill>
                <a:latin typeface="Spoqa Han Sans Neo" panose="020B0500000000000000" pitchFamily="34" charset="-128"/>
                <a:ea typeface="Spoqa Han Sans Neo" panose="020B0500000000000000" pitchFamily="34" charset="-128"/>
              </a:rPr>
              <a:t>의 </a:t>
            </a:r>
            <a:r>
              <a:rPr lang="en-US" altLang="ko-KR" sz="3600" b="1" dirty="0">
                <a:solidFill>
                  <a:srgbClr val="5D686F"/>
                </a:solidFill>
                <a:latin typeface="Spoqa Han Sans Neo Bold" panose="020B0500000000000000" pitchFamily="34" charset="-128"/>
                <a:ea typeface="Spoqa Han Sans Neo Bold" panose="020B0500000000000000" pitchFamily="34" charset="-128"/>
              </a:rPr>
              <a:t>labeled data</a:t>
            </a:r>
            <a:r>
              <a:rPr lang="ko-KR" altLang="en-US" sz="3600" dirty="0">
                <a:solidFill>
                  <a:srgbClr val="5D686F"/>
                </a:solidFill>
                <a:latin typeface="Spoqa Han Sans Neo" panose="020B0500000000000000" pitchFamily="34" charset="-128"/>
                <a:ea typeface="Spoqa Han Sans Neo" panose="020B0500000000000000" pitchFamily="34" charset="-128"/>
              </a:rPr>
              <a:t>에 대한 </a:t>
            </a:r>
            <a:r>
              <a:rPr lang="en-US" altLang="ko-KR" sz="3600" dirty="0">
                <a:solidFill>
                  <a:srgbClr val="5D686F"/>
                </a:solidFill>
                <a:latin typeface="Spoqa Han Sans Neo" panose="020B0500000000000000" pitchFamily="34" charset="-128"/>
                <a:ea typeface="Spoqa Han Sans Neo" panose="020B0500000000000000" pitchFamily="34" charset="-128"/>
              </a:rPr>
              <a:t>performance</a:t>
            </a:r>
            <a:r>
              <a:rPr lang="ko-KR" altLang="en-US" sz="3600" dirty="0">
                <a:solidFill>
                  <a:srgbClr val="5D686F"/>
                </a:solidFill>
                <a:latin typeface="Spoqa Han Sans Neo" panose="020B0500000000000000" pitchFamily="34" charset="-128"/>
                <a:ea typeface="Spoqa Han Sans Neo" panose="020B0500000000000000" pitchFamily="34" charset="-128"/>
              </a:rPr>
              <a:t>가 </a:t>
            </a:r>
            <a:r>
              <a:rPr lang="en-US" altLang="ko-KR" sz="3600" dirty="0">
                <a:solidFill>
                  <a:srgbClr val="5D686F"/>
                </a:solidFill>
                <a:latin typeface="Spoqa Han Sans Neo" panose="020B0500000000000000" pitchFamily="34" charset="-128"/>
                <a:ea typeface="Spoqa Han Sans Neo" panose="020B0500000000000000" pitchFamily="34" charset="-128"/>
              </a:rPr>
              <a:t>teacher</a:t>
            </a:r>
            <a:r>
              <a:rPr lang="ko-KR" altLang="en-US" sz="3600" dirty="0">
                <a:solidFill>
                  <a:srgbClr val="5D686F"/>
                </a:solidFill>
                <a:latin typeface="Spoqa Han Sans Neo" panose="020B0500000000000000" pitchFamily="34" charset="-128"/>
                <a:ea typeface="Spoqa Han Sans Neo" panose="020B0500000000000000" pitchFamily="34" charset="-128"/>
              </a:rPr>
              <a:t>에 학습에 영향을 준다</a:t>
            </a:r>
            <a:r>
              <a:rPr lang="en-US" altLang="ko-KR" sz="3600" dirty="0">
                <a:solidFill>
                  <a:srgbClr val="5D686F"/>
                </a:solidFill>
                <a:latin typeface="Spoqa Han Sans Neo" panose="020B0500000000000000" pitchFamily="34" charset="-128"/>
                <a:ea typeface="Spoqa Han Sans Neo" panose="020B0500000000000000" pitchFamily="34" charset="-128"/>
              </a:rPr>
              <a:t>! (</a:t>
            </a:r>
            <a:r>
              <a:rPr lang="ko-KR" altLang="en-US" sz="3600" dirty="0">
                <a:solidFill>
                  <a:srgbClr val="5D686F"/>
                </a:solidFill>
                <a:latin typeface="Spoqa Han Sans Neo" panose="020B0500000000000000" pitchFamily="34" charset="-128"/>
                <a:ea typeface="Spoqa Han Sans Neo" panose="020B0500000000000000" pitchFamily="34" charset="-128"/>
              </a:rPr>
              <a:t>일종의 </a:t>
            </a:r>
            <a:r>
              <a:rPr lang="en-US" altLang="ko-KR" sz="3600" dirty="0">
                <a:solidFill>
                  <a:srgbClr val="5D686F"/>
                </a:solidFill>
                <a:latin typeface="Spoqa Han Sans Neo" panose="020B0500000000000000" pitchFamily="34" charset="-128"/>
                <a:ea typeface="Spoqa Han Sans Neo" panose="020B0500000000000000" pitchFamily="34" charset="-128"/>
              </a:rPr>
              <a:t>reward signal)</a:t>
            </a:r>
          </a:p>
          <a:p>
            <a:pPr marL="571500" indent="-571500">
              <a:buFont typeface="Arial" panose="020B0604020202020204" pitchFamily="34" charset="0"/>
              <a:buChar char="•"/>
            </a:pPr>
            <a:endParaRPr lang="en-US" altLang="ko-KR" sz="3600" dirty="0">
              <a:solidFill>
                <a:srgbClr val="5D686F"/>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endParaRPr lang="en-US" altLang="ko-KR" sz="3600" dirty="0">
              <a:solidFill>
                <a:srgbClr val="5D686F"/>
              </a:solidFill>
              <a:latin typeface="Spoqa Han Sans Neo" panose="020B0500000000000000" pitchFamily="34" charset="-128"/>
              <a:ea typeface="Spoqa Han Sans Neo" panose="020B0500000000000000" pitchFamily="34" charset="-128"/>
            </a:endParaRPr>
          </a:p>
        </p:txBody>
      </p:sp>
      <p:pic>
        <p:nvPicPr>
          <p:cNvPr id="72706" name="Picture 2">
            <a:extLst>
              <a:ext uri="{FF2B5EF4-FFF2-40B4-BE49-F238E27FC236}">
                <a16:creationId xmlns:a16="http://schemas.microsoft.com/office/drawing/2014/main" id="{35C08E63-D856-FB44-865E-B4A972B45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227" y="3025322"/>
            <a:ext cx="17718174" cy="582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77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Meta Pseudo Labels (2021)</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254363" y="12935871"/>
            <a:ext cx="16522021" cy="369332"/>
          </a:xfrm>
          <a:prstGeom prst="rect">
            <a:avLst/>
          </a:prstGeom>
        </p:spPr>
        <p:txBody>
          <a:bodyPr wrap="square">
            <a:spAutoFit/>
          </a:bodyPr>
          <a:lstStyle/>
          <a:p>
            <a:r>
              <a:rPr lang="en" altLang="ko-Kore-KR" dirty="0"/>
              <a:t>Pham, </a:t>
            </a:r>
            <a:r>
              <a:rPr lang="en" altLang="ko-Kore-KR" dirty="0" err="1"/>
              <a:t>Hieu</a:t>
            </a:r>
            <a:r>
              <a:rPr lang="en" altLang="ko-Kore-KR" dirty="0"/>
              <a:t>, et al. "Meta pseudo labels." </a:t>
            </a:r>
            <a:r>
              <a:rPr lang="en" altLang="ko-Kore-KR" i="1" dirty="0"/>
              <a:t>Proceedings of the IEEE/CVF Conference on Computer Vision and Pattern Recognition</a:t>
            </a:r>
            <a:r>
              <a:rPr lang="en" altLang="ko-Kore-KR" dirty="0"/>
              <a:t>. 2021</a:t>
            </a:r>
            <a:endParaRPr lang="ko-Kore-KR" altLang="en-US" dirty="0"/>
          </a:p>
        </p:txBody>
      </p:sp>
      <mc:AlternateContent xmlns:mc="http://schemas.openxmlformats.org/markup-compatibility/2006">
        <mc:Choice xmlns:a14="http://schemas.microsoft.com/office/drawing/2010/main" Requires="a14">
          <p:sp>
            <p:nvSpPr>
              <p:cNvPr id="5" name="직사각형 4">
                <a:extLst>
                  <a:ext uri="{FF2B5EF4-FFF2-40B4-BE49-F238E27FC236}">
                    <a16:creationId xmlns:a16="http://schemas.microsoft.com/office/drawing/2014/main" id="{725C8CDA-E1AD-AE4A-B3B8-261128590E78}"/>
                  </a:ext>
                </a:extLst>
              </p:cNvPr>
              <p:cNvSpPr/>
              <p:nvPr/>
            </p:nvSpPr>
            <p:spPr>
              <a:xfrm>
                <a:off x="1524000" y="8627020"/>
                <a:ext cx="17982748" cy="4385175"/>
              </a:xfrm>
              <a:prstGeom prst="rect">
                <a:avLst/>
              </a:prstGeom>
            </p:spPr>
            <p:txBody>
              <a:bodyPr wrap="square">
                <a:spAutoFit/>
              </a:bodyPr>
              <a:lstStyle/>
              <a:p>
                <a:pPr marL="571500" indent="-571500">
                  <a:buFont typeface="Arial" panose="020B0604020202020204" pitchFamily="34" charset="0"/>
                  <a:buChar char="•"/>
                </a:pPr>
                <a:r>
                  <a:rPr lang="en-US" altLang="ko-KR" sz="3200" dirty="0">
                    <a:solidFill>
                      <a:srgbClr val="5D686F"/>
                    </a:solidFill>
                    <a:latin typeface="Spoqa Han Sans Neo" panose="020B0500000000000000" pitchFamily="34" charset="-128"/>
                    <a:ea typeface="Spoqa Han Sans Neo" panose="020B0500000000000000" pitchFamily="34" charset="-128"/>
                  </a:rPr>
                  <a:t>Phase 1. Teacher</a:t>
                </a:r>
                <a:r>
                  <a:rPr lang="ko-KR" altLang="en-US" sz="3200" dirty="0">
                    <a:solidFill>
                      <a:srgbClr val="5D686F"/>
                    </a:solidFill>
                    <a:latin typeface="Spoqa Han Sans Neo" panose="020B0500000000000000" pitchFamily="34" charset="-128"/>
                    <a:ea typeface="Spoqa Han Sans Neo" panose="020B0500000000000000" pitchFamily="34" charset="-128"/>
                  </a:rPr>
                  <a:t>의 </a:t>
                </a:r>
                <a14:m>
                  <m:oMath xmlns:m="http://schemas.openxmlformats.org/officeDocument/2006/math">
                    <m:r>
                      <a:rPr lang="en-US" altLang="ko-KR" sz="3200" i="1">
                        <a:solidFill>
                          <a:srgbClr val="5D686F"/>
                        </a:solidFill>
                        <a:latin typeface="Cambria Math" panose="02040503050406030204" pitchFamily="18" charset="0"/>
                        <a:ea typeface="Spoqa Han Sans Neo Bold" panose="020B0500000000000000" pitchFamily="34" charset="-128"/>
                      </a:rPr>
                      <m:t>𝑥</m:t>
                    </m:r>
                    <m:r>
                      <a:rPr lang="en-US" altLang="ko-KR" sz="3200" i="1">
                        <a:solidFill>
                          <a:srgbClr val="5D686F"/>
                        </a:solidFill>
                        <a:latin typeface="Cambria Math" panose="02040503050406030204" pitchFamily="18" charset="0"/>
                        <a:ea typeface="Spoqa Han Sans Neo Bold" panose="020B0500000000000000" pitchFamily="34" charset="-128"/>
                      </a:rPr>
                      <m:t> </m:t>
                    </m:r>
                  </m:oMath>
                </a14:m>
                <a:r>
                  <a:rPr lang="ko-KR" altLang="en-US" sz="3200" dirty="0">
                    <a:solidFill>
                      <a:srgbClr val="5D686F"/>
                    </a:solidFill>
                    <a:latin typeface="Spoqa Han Sans Neo" panose="020B0500000000000000" pitchFamily="34" charset="-128"/>
                    <a:ea typeface="Spoqa Han Sans Neo" panose="020B0500000000000000" pitchFamily="34" charset="-128"/>
                  </a:rPr>
                  <a:t>의 결과로 </a:t>
                </a:r>
                <a:r>
                  <a:rPr lang="en-US" altLang="ko-KR" sz="3200" dirty="0" err="1">
                    <a:solidFill>
                      <a:srgbClr val="5D686F"/>
                    </a:solidFill>
                    <a:latin typeface="Spoqa Han Sans Neo" panose="020B0500000000000000" pitchFamily="34" charset="-128"/>
                    <a:ea typeface="Spoqa Han Sans Neo" panose="020B0500000000000000" pitchFamily="34" charset="-128"/>
                  </a:rPr>
                  <a:t>Psuedo</a:t>
                </a:r>
                <a:r>
                  <a:rPr lang="en-US" altLang="ko-KR" sz="3200" dirty="0">
                    <a:solidFill>
                      <a:srgbClr val="5D686F"/>
                    </a:solidFill>
                    <a:latin typeface="Spoqa Han Sans Neo" panose="020B0500000000000000" pitchFamily="34" charset="-128"/>
                    <a:ea typeface="Spoqa Han Sans Neo" panose="020B0500000000000000" pitchFamily="34" charset="-128"/>
                  </a:rPr>
                  <a:t>-label (</a:t>
                </a:r>
                <a14:m>
                  <m:oMath xmlns:m="http://schemas.openxmlformats.org/officeDocument/2006/math">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r>
                          <a:rPr lang="en-US" altLang="ko-KR" sz="3200" b="0" i="1" smtClean="0">
                            <a:solidFill>
                              <a:srgbClr val="5D686F"/>
                            </a:solidFill>
                            <a:latin typeface="Cambria Math" panose="02040503050406030204" pitchFamily="18" charset="0"/>
                            <a:ea typeface="Spoqa Han Sans Neo Bold" panose="020B0500000000000000" pitchFamily="34" charset="-128"/>
                          </a:rPr>
                          <m:t>𝑞</m:t>
                        </m:r>
                      </m:e>
                      <m:sub>
                        <m:r>
                          <a:rPr lang="en-US" altLang="ko-KR" sz="3200" b="0" i="1" smtClean="0">
                            <a:solidFill>
                              <a:srgbClr val="5D686F"/>
                            </a:solidFill>
                            <a:latin typeface="Cambria Math" panose="02040503050406030204" pitchFamily="18" charset="0"/>
                            <a:ea typeface="Spoqa Han Sans Neo Bold" panose="020B0500000000000000" pitchFamily="34" charset="-128"/>
                          </a:rPr>
                          <m:t>𝜓</m:t>
                        </m:r>
                      </m:sub>
                    </m:sSub>
                    <m:r>
                      <a:rPr lang="en-US" altLang="ko-KR" sz="3200" b="0" i="1" smtClean="0">
                        <a:solidFill>
                          <a:srgbClr val="5D686F"/>
                        </a:solidFill>
                        <a:latin typeface="Cambria Math" panose="02040503050406030204" pitchFamily="18" charset="0"/>
                        <a:ea typeface="Spoqa Han Sans Neo Bold" panose="020B0500000000000000" pitchFamily="34" charset="-128"/>
                      </a:rPr>
                      <m:t>(</m:t>
                    </m:r>
                    <m:r>
                      <a:rPr lang="en-US" altLang="ko-KR" sz="3200" b="0" i="1" smtClean="0">
                        <a:solidFill>
                          <a:srgbClr val="5D686F"/>
                        </a:solidFill>
                        <a:latin typeface="Cambria Math" panose="02040503050406030204" pitchFamily="18" charset="0"/>
                        <a:ea typeface="Spoqa Han Sans Neo Bold" panose="020B0500000000000000" pitchFamily="34" charset="-128"/>
                      </a:rPr>
                      <m:t>𝑥</m:t>
                    </m:r>
                    <m:r>
                      <a:rPr lang="en-US" altLang="ko-KR" sz="3200" b="0" i="1" smtClean="0">
                        <a:solidFill>
                          <a:srgbClr val="5D686F"/>
                        </a:solidFill>
                        <a:latin typeface="Cambria Math" panose="02040503050406030204" pitchFamily="18" charset="0"/>
                        <a:ea typeface="Spoqa Han Sans Neo Bold" panose="020B0500000000000000" pitchFamily="34" charset="-128"/>
                      </a:rPr>
                      <m:t>)</m:t>
                    </m:r>
                  </m:oMath>
                </a14:m>
                <a:r>
                  <a:rPr lang="en-US" altLang="ko-KR" sz="3200" dirty="0">
                    <a:solidFill>
                      <a:srgbClr val="5D686F"/>
                    </a:solidFill>
                    <a:latin typeface="Spoqa Han Sans Neo" panose="020B0500000000000000" pitchFamily="34" charset="-128"/>
                    <a:ea typeface="Spoqa Han Sans Neo" panose="020B0500000000000000" pitchFamily="34" charset="-128"/>
                  </a:rPr>
                  <a:t>)</a:t>
                </a:r>
                <a:r>
                  <a:rPr lang="ko-KR" altLang="en-US" sz="3200" dirty="0">
                    <a:solidFill>
                      <a:srgbClr val="5D686F"/>
                    </a:solidFill>
                    <a:latin typeface="Spoqa Han Sans Neo" panose="020B0500000000000000" pitchFamily="34" charset="-128"/>
                    <a:ea typeface="Spoqa Han Sans Neo" panose="020B0500000000000000" pitchFamily="34" charset="-128"/>
                  </a:rPr>
                  <a:t>을 만들고 </a:t>
                </a:r>
                <a:r>
                  <a:rPr lang="en-US" altLang="ko-KR" sz="3200" dirty="0">
                    <a:solidFill>
                      <a:srgbClr val="5D686F"/>
                    </a:solidFill>
                    <a:latin typeface="Spoqa Han Sans Neo" panose="020B0500000000000000" pitchFamily="34" charset="-128"/>
                    <a:ea typeface="Spoqa Han Sans Neo" panose="020B0500000000000000" pitchFamily="34" charset="-128"/>
                  </a:rPr>
                  <a:t>student </a:t>
                </a:r>
                <a:r>
                  <a:rPr lang="ko-KR" altLang="en-US" sz="3200" dirty="0">
                    <a:solidFill>
                      <a:srgbClr val="5D686F"/>
                    </a:solidFill>
                    <a:latin typeface="Spoqa Han Sans Neo" panose="020B0500000000000000" pitchFamily="34" charset="-128"/>
                    <a:ea typeface="Spoqa Han Sans Neo" panose="020B0500000000000000" pitchFamily="34" charset="-128"/>
                  </a:rPr>
                  <a:t>에게 주고 </a:t>
                </a:r>
                <a:r>
                  <a:rPr lang="en-US" altLang="ko-KR" sz="3200" dirty="0">
                    <a:solidFill>
                      <a:srgbClr val="5D686F"/>
                    </a:solidFill>
                    <a:latin typeface="Spoqa Han Sans Neo" panose="020B0500000000000000" pitchFamily="34" charset="-128"/>
                    <a:ea typeface="Spoqa Han Sans Neo" panose="020B0500000000000000" pitchFamily="34" charset="-128"/>
                  </a:rPr>
                  <a:t>student</a:t>
                </a:r>
                <a:r>
                  <a:rPr lang="ko-KR" altLang="en-US" sz="3200" dirty="0">
                    <a:solidFill>
                      <a:srgbClr val="5D686F"/>
                    </a:solidFill>
                    <a:latin typeface="Spoqa Han Sans Neo" panose="020B0500000000000000" pitchFamily="34" charset="-128"/>
                    <a:ea typeface="Spoqa Han Sans Neo" panose="020B0500000000000000" pitchFamily="34" charset="-128"/>
                  </a:rPr>
                  <a:t>의 </a:t>
                </a:r>
                <a:r>
                  <a:rPr lang="en-US" altLang="ko-KR" sz="3200" dirty="0">
                    <a:solidFill>
                      <a:srgbClr val="5D686F"/>
                    </a:solidFill>
                    <a:latin typeface="Spoqa Han Sans Neo" panose="020B0500000000000000" pitchFamily="34" charset="-128"/>
                    <a:ea typeface="Spoqa Han Sans Neo" panose="020B0500000000000000" pitchFamily="34" charset="-128"/>
                  </a:rPr>
                  <a:t>weight</a:t>
                </a:r>
                <a:r>
                  <a:rPr lang="ko-KR" altLang="en-US" sz="3200" dirty="0" err="1">
                    <a:solidFill>
                      <a:srgbClr val="5D686F"/>
                    </a:solidFill>
                    <a:latin typeface="Spoqa Han Sans Neo" panose="020B0500000000000000" pitchFamily="34" charset="-128"/>
                    <a:ea typeface="Spoqa Han Sans Neo" panose="020B0500000000000000" pitchFamily="34" charset="-128"/>
                  </a:rPr>
                  <a:t>를</a:t>
                </a:r>
                <a:r>
                  <a:rPr lang="ko-KR" altLang="en-US" sz="3200" dirty="0">
                    <a:solidFill>
                      <a:srgbClr val="5D686F"/>
                    </a:solidFill>
                    <a:latin typeface="Spoqa Han Sans Neo" panose="020B0500000000000000" pitchFamily="34" charset="-128"/>
                    <a:ea typeface="Spoqa Han Sans Neo" panose="020B0500000000000000" pitchFamily="34" charset="-128"/>
                  </a:rPr>
                  <a:t> </a:t>
                </a:r>
                <a:r>
                  <a:rPr lang="en-US" altLang="ko-KR" sz="3200" dirty="0">
                    <a:solidFill>
                      <a:srgbClr val="5D686F"/>
                    </a:solidFill>
                    <a:latin typeface="Spoqa Han Sans Neo" panose="020B0500000000000000" pitchFamily="34" charset="-128"/>
                    <a:ea typeface="Spoqa Han Sans Neo" panose="020B0500000000000000" pitchFamily="34" charset="-128"/>
                  </a:rPr>
                  <a:t>supervised learning (cross entropy)</a:t>
                </a:r>
                <a:r>
                  <a:rPr lang="ko-KR" altLang="en-US" sz="3200" dirty="0">
                    <a:solidFill>
                      <a:srgbClr val="5D686F"/>
                    </a:solidFill>
                    <a:latin typeface="Spoqa Han Sans Neo" panose="020B0500000000000000" pitchFamily="34" charset="-128"/>
                    <a:ea typeface="Spoqa Han Sans Neo" panose="020B0500000000000000" pitchFamily="34" charset="-128"/>
                  </a:rPr>
                  <a:t>로 업데이트 한다</a:t>
                </a:r>
                <a:r>
                  <a:rPr lang="en-US" altLang="ko-KR" sz="3200" dirty="0">
                    <a:solidFill>
                      <a:srgbClr val="5D686F"/>
                    </a:solidFill>
                    <a:latin typeface="Spoqa Han Sans Neo" panose="020B0500000000000000" pitchFamily="34" charset="-128"/>
                    <a:ea typeface="Spoqa Han Sans Neo" panose="020B0500000000000000" pitchFamily="34" charset="-128"/>
                  </a:rPr>
                  <a:t>.</a:t>
                </a:r>
              </a:p>
              <a:p>
                <a:pPr marL="571500" indent="-571500">
                  <a:buFont typeface="Arial" panose="020B0604020202020204" pitchFamily="34" charset="0"/>
                  <a:buChar char="•"/>
                </a:pPr>
                <a:endParaRPr lang="en-US" altLang="ko-KR" sz="3200" dirty="0">
                  <a:solidFill>
                    <a:srgbClr val="5D686F"/>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en-US" altLang="ko-KR" sz="3200" dirty="0">
                    <a:solidFill>
                      <a:srgbClr val="5D686F"/>
                    </a:solidFill>
                    <a:latin typeface="Spoqa Han Sans Neo" panose="020B0500000000000000" pitchFamily="34" charset="-128"/>
                    <a:ea typeface="Spoqa Han Sans Neo" panose="020B0500000000000000" pitchFamily="34" charset="-128"/>
                  </a:rPr>
                  <a:t>Phase 2. student</a:t>
                </a:r>
                <a:r>
                  <a:rPr lang="ko-KR" altLang="en-US" sz="3200" dirty="0">
                    <a:solidFill>
                      <a:srgbClr val="5D686F"/>
                    </a:solidFill>
                    <a:latin typeface="Spoqa Han Sans Neo" panose="020B0500000000000000" pitchFamily="34" charset="-128"/>
                    <a:ea typeface="Spoqa Han Sans Neo" panose="020B0500000000000000" pitchFamily="34" charset="-128"/>
                  </a:rPr>
                  <a:t>의 </a:t>
                </a:r>
                <a:r>
                  <a:rPr lang="en-US" altLang="ko-KR" sz="3200" dirty="0">
                    <a:solidFill>
                      <a:srgbClr val="5D686F"/>
                    </a:solidFill>
                    <a:latin typeface="Spoqa Han Sans Neo" panose="020B0500000000000000" pitchFamily="34" charset="-128"/>
                    <a:ea typeface="Spoqa Han Sans Neo" panose="020B0500000000000000" pitchFamily="34" charset="-128"/>
                  </a:rPr>
                  <a:t>validation loss</a:t>
                </a:r>
                <a:r>
                  <a:rPr lang="ko-KR" altLang="en-US" sz="3200" dirty="0" err="1">
                    <a:solidFill>
                      <a:srgbClr val="5D686F"/>
                    </a:solidFill>
                    <a:latin typeface="Spoqa Han Sans Neo" panose="020B0500000000000000" pitchFamily="34" charset="-128"/>
                    <a:ea typeface="Spoqa Han Sans Neo" panose="020B0500000000000000" pitchFamily="34" charset="-128"/>
                  </a:rPr>
                  <a:t>를</a:t>
                </a:r>
                <a:r>
                  <a:rPr lang="ko-KR" altLang="en-US" sz="3200" dirty="0">
                    <a:solidFill>
                      <a:srgbClr val="5D686F"/>
                    </a:solidFill>
                    <a:latin typeface="Spoqa Han Sans Neo" panose="020B0500000000000000" pitchFamily="34" charset="-128"/>
                    <a:ea typeface="Spoqa Han Sans Neo" panose="020B0500000000000000" pitchFamily="34" charset="-128"/>
                  </a:rPr>
                  <a:t> 재사용하여</a:t>
                </a:r>
                <a:r>
                  <a:rPr lang="en-US" altLang="ko-KR" sz="3200" dirty="0">
                    <a:solidFill>
                      <a:srgbClr val="5D686F"/>
                    </a:solidFill>
                    <a:latin typeface="Spoqa Han Sans Neo" panose="020B0500000000000000" pitchFamily="34" charset="-128"/>
                    <a:ea typeface="Spoqa Han Sans Neo" panose="020B0500000000000000" pitchFamily="34" charset="-128"/>
                  </a:rPr>
                  <a:t>,</a:t>
                </a:r>
                <a:r>
                  <a:rPr lang="ko-KR" altLang="en-US" sz="3200" dirty="0">
                    <a:solidFill>
                      <a:srgbClr val="5D686F"/>
                    </a:solidFill>
                    <a:latin typeface="Spoqa Han Sans Neo" panose="020B0500000000000000" pitchFamily="34" charset="-128"/>
                    <a:ea typeface="Spoqa Han Sans Neo" panose="020B0500000000000000" pitchFamily="34" charset="-128"/>
                  </a:rPr>
                  <a:t> </a:t>
                </a:r>
                <a:r>
                  <a:rPr lang="en-US" altLang="ko-KR" sz="3200" dirty="0">
                    <a:solidFill>
                      <a:srgbClr val="5D686F"/>
                    </a:solidFill>
                    <a:latin typeface="Spoqa Han Sans Neo" panose="020B0500000000000000" pitchFamily="34" charset="-128"/>
                    <a:ea typeface="Spoqa Han Sans Neo" panose="020B0500000000000000" pitchFamily="34" charset="-128"/>
                  </a:rPr>
                  <a:t>teacher</a:t>
                </a:r>
                <a:r>
                  <a:rPr lang="ko-KR" altLang="en-US" sz="3200" dirty="0">
                    <a:solidFill>
                      <a:srgbClr val="5D686F"/>
                    </a:solidFill>
                    <a:latin typeface="Spoqa Han Sans Neo" panose="020B0500000000000000" pitchFamily="34" charset="-128"/>
                    <a:ea typeface="Spoqa Han Sans Neo" panose="020B0500000000000000" pitchFamily="34" charset="-128"/>
                  </a:rPr>
                  <a:t>의 </a:t>
                </a:r>
                <a:r>
                  <a:rPr lang="en-US" altLang="ko-KR" sz="3200" dirty="0">
                    <a:solidFill>
                      <a:srgbClr val="5D686F"/>
                    </a:solidFill>
                    <a:latin typeface="Spoqa Han Sans Neo" panose="020B0500000000000000" pitchFamily="34" charset="-128"/>
                    <a:ea typeface="Spoqa Han Sans Neo" panose="020B0500000000000000" pitchFamily="34" charset="-128"/>
                  </a:rPr>
                  <a:t>weight </a:t>
                </a:r>
                <a:r>
                  <a:rPr lang="ko-KR" altLang="en-US" sz="3200" dirty="0">
                    <a:solidFill>
                      <a:srgbClr val="5D686F"/>
                    </a:solidFill>
                    <a:latin typeface="Spoqa Han Sans Neo" panose="020B0500000000000000" pitchFamily="34" charset="-128"/>
                    <a:ea typeface="Spoqa Han Sans Neo" panose="020B0500000000000000" pitchFamily="34" charset="-128"/>
                  </a:rPr>
                  <a:t>역시 업데이트 한다</a:t>
                </a:r>
                <a:r>
                  <a:rPr lang="en-US" altLang="ko-KR" sz="3200" dirty="0">
                    <a:solidFill>
                      <a:srgbClr val="5D686F"/>
                    </a:solidFill>
                    <a:latin typeface="Spoqa Han Sans Neo" panose="020B0500000000000000" pitchFamily="34" charset="-128"/>
                    <a:ea typeface="Spoqa Han Sans Neo" panose="020B0500000000000000" pitchFamily="34" charset="-128"/>
                  </a:rPr>
                  <a:t>.</a:t>
                </a:r>
              </a:p>
              <a:p>
                <a:pPr/>
                <a14:m>
                  <m:oMathPara xmlns:m="http://schemas.openxmlformats.org/officeDocument/2006/math">
                    <m:oMathParaPr>
                      <m:jc m:val="centerGroup"/>
                    </m:oMathParaPr>
                    <m:oMath xmlns:m="http://schemas.openxmlformats.org/officeDocument/2006/math">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r>
                            <a:rPr lang="en-US" altLang="ko-KR" sz="3200" b="0" i="1" smtClean="0">
                              <a:solidFill>
                                <a:srgbClr val="5D686F"/>
                              </a:solidFill>
                              <a:latin typeface="Cambria Math" panose="02040503050406030204" pitchFamily="18" charset="0"/>
                              <a:ea typeface="Spoqa Han Sans Neo Bold" panose="020B0500000000000000" pitchFamily="34" charset="-128"/>
                            </a:rPr>
                            <m:t>𝐿</m:t>
                          </m:r>
                        </m:e>
                        <m:sub>
                          <m:r>
                            <a:rPr lang="en-US" altLang="ko-KR" sz="3200" b="0" i="1" smtClean="0">
                              <a:solidFill>
                                <a:srgbClr val="5D686F"/>
                              </a:solidFill>
                              <a:latin typeface="Cambria Math" panose="02040503050406030204" pitchFamily="18" charset="0"/>
                              <a:ea typeface="Spoqa Han Sans Neo Bold" panose="020B0500000000000000" pitchFamily="34" charset="-128"/>
                            </a:rPr>
                            <m:t>𝐶𝐸</m:t>
                          </m:r>
                        </m:sub>
                      </m:sSub>
                      <m:d>
                        <m:d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dPr>
                        <m:e>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r>
                                <a:rPr lang="en-US" altLang="ko-KR" sz="3200" b="0" i="1" smtClean="0">
                                  <a:solidFill>
                                    <a:srgbClr val="5D686F"/>
                                  </a:solidFill>
                                  <a:latin typeface="Cambria Math" panose="02040503050406030204" pitchFamily="18" charset="0"/>
                                  <a:ea typeface="Spoqa Han Sans Neo Bold" panose="020B0500000000000000" pitchFamily="34" charset="-128"/>
                                </a:rPr>
                                <m:t>𝑦</m:t>
                              </m:r>
                            </m:e>
                            <m:sub>
                              <m:r>
                                <a:rPr lang="en-US" altLang="ko-KR" sz="3200" b="0" i="1" smtClean="0">
                                  <a:solidFill>
                                    <a:srgbClr val="5D686F"/>
                                  </a:solidFill>
                                  <a:latin typeface="Cambria Math" panose="02040503050406030204" pitchFamily="18" charset="0"/>
                                  <a:ea typeface="Spoqa Han Sans Neo Bold" panose="020B0500000000000000" pitchFamily="34" charset="-128"/>
                                </a:rPr>
                                <m:t>𝑣𝑎𝑙</m:t>
                              </m:r>
                            </m:sub>
                          </m:sSub>
                          <m:r>
                            <a:rPr lang="en-US" altLang="ko-KR" sz="3200" b="0" i="1" smtClean="0">
                              <a:solidFill>
                                <a:srgbClr val="5D686F"/>
                              </a:solidFill>
                              <a:latin typeface="Cambria Math" panose="02040503050406030204" pitchFamily="18" charset="0"/>
                              <a:ea typeface="Spoqa Han Sans Neo Bold" panose="020B0500000000000000" pitchFamily="34" charset="-128"/>
                            </a:rPr>
                            <m:t>, </m:t>
                          </m:r>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r>
                                <a:rPr lang="en-US" altLang="ko-KR" sz="3200" b="0" i="1" smtClean="0">
                                  <a:solidFill>
                                    <a:srgbClr val="5D686F"/>
                                  </a:solidFill>
                                  <a:latin typeface="Cambria Math" panose="02040503050406030204" pitchFamily="18" charset="0"/>
                                  <a:ea typeface="Spoqa Han Sans Neo Bold" panose="020B0500000000000000" pitchFamily="34" charset="-128"/>
                                </a:rPr>
                                <m:t>𝑃</m:t>
                              </m:r>
                            </m:e>
                            <m:sub>
                              <m:sSup>
                                <m:sSup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pPr>
                                <m:e>
                                  <m:r>
                                    <a:rPr lang="en-US" altLang="ko-KR" sz="3200" b="0" i="1" smtClean="0">
                                      <a:solidFill>
                                        <a:srgbClr val="5D686F"/>
                                      </a:solidFill>
                                      <a:latin typeface="Cambria Math" panose="02040503050406030204" pitchFamily="18" charset="0"/>
                                      <a:ea typeface="Spoqa Han Sans Neo Bold" panose="020B0500000000000000" pitchFamily="34" charset="-128"/>
                                    </a:rPr>
                                    <m:t>𝜃</m:t>
                                  </m:r>
                                </m:e>
                                <m:sup>
                                  <m:d>
                                    <m:dPr>
                                      <m:ctrlPr>
                                        <a:rPr lang="en-US" altLang="ko-KR" sz="3200" i="1">
                                          <a:solidFill>
                                            <a:srgbClr val="5D686F"/>
                                          </a:solidFill>
                                          <a:latin typeface="Cambria Math" panose="02040503050406030204" pitchFamily="18" charset="0"/>
                                          <a:ea typeface="Spoqa Han Sans Neo Bold" panose="020B0500000000000000" pitchFamily="34" charset="-128"/>
                                        </a:rPr>
                                      </m:ctrlPr>
                                    </m:dPr>
                                    <m:e>
                                      <m:r>
                                        <a:rPr lang="en-US" altLang="ko-KR" sz="3200" i="1">
                                          <a:solidFill>
                                            <a:srgbClr val="5D686F"/>
                                          </a:solidFill>
                                          <a:latin typeface="Cambria Math" panose="02040503050406030204" pitchFamily="18" charset="0"/>
                                          <a:ea typeface="Spoqa Han Sans Neo Bold" panose="020B0500000000000000" pitchFamily="34" charset="-128"/>
                                        </a:rPr>
                                        <m:t>𝑡</m:t>
                                      </m:r>
                                      <m:r>
                                        <a:rPr lang="en-US" altLang="ko-KR" sz="3200" i="1">
                                          <a:solidFill>
                                            <a:srgbClr val="5D686F"/>
                                          </a:solidFill>
                                          <a:latin typeface="Cambria Math" panose="02040503050406030204" pitchFamily="18" charset="0"/>
                                          <a:ea typeface="Spoqa Han Sans Neo Bold" panose="020B0500000000000000" pitchFamily="34" charset="-128"/>
                                        </a:rPr>
                                        <m:t>+1</m:t>
                                      </m:r>
                                    </m:e>
                                  </m:d>
                                </m:sup>
                              </m:sSup>
                            </m:sub>
                          </m:sSub>
                          <m:d>
                            <m:d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dPr>
                            <m:e>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r>
                                    <a:rPr lang="en-US" altLang="ko-KR" sz="3200" b="0" i="1" smtClean="0">
                                      <a:solidFill>
                                        <a:srgbClr val="5D686F"/>
                                      </a:solidFill>
                                      <a:latin typeface="Cambria Math" panose="02040503050406030204" pitchFamily="18" charset="0"/>
                                      <a:ea typeface="Spoqa Han Sans Neo Bold" panose="020B0500000000000000" pitchFamily="34" charset="-128"/>
                                    </a:rPr>
                                    <m:t>𝑥</m:t>
                                  </m:r>
                                </m:e>
                                <m:sub>
                                  <m:r>
                                    <a:rPr lang="en-US" altLang="ko-KR" sz="3200" b="0" i="1" smtClean="0">
                                      <a:solidFill>
                                        <a:srgbClr val="5D686F"/>
                                      </a:solidFill>
                                      <a:latin typeface="Cambria Math" panose="02040503050406030204" pitchFamily="18" charset="0"/>
                                      <a:ea typeface="Spoqa Han Sans Neo Bold" panose="020B0500000000000000" pitchFamily="34" charset="-128"/>
                                    </a:rPr>
                                    <m:t>𝑣𝑎𝑙</m:t>
                                  </m:r>
                                </m:sub>
                              </m:sSub>
                            </m:e>
                          </m:d>
                        </m:e>
                      </m:d>
                      <m:r>
                        <a:rPr lang="en-US" altLang="ko-KR" sz="3200" b="0" i="1" smtClean="0">
                          <a:solidFill>
                            <a:srgbClr val="5D686F"/>
                          </a:solidFill>
                          <a:latin typeface="Cambria Math" panose="02040503050406030204" pitchFamily="18" charset="0"/>
                          <a:ea typeface="Spoqa Han Sans Neo Bold" panose="020B0500000000000000" pitchFamily="34" charset="-128"/>
                        </a:rPr>
                        <m:t>=</m:t>
                      </m:r>
                      <m:r>
                        <a:rPr lang="en-US" altLang="ko-KR" sz="3200" b="0" i="1" smtClean="0">
                          <a:solidFill>
                            <a:srgbClr val="5D686F"/>
                          </a:solidFill>
                          <a:latin typeface="Cambria Math" panose="02040503050406030204" pitchFamily="18" charset="0"/>
                          <a:ea typeface="Spoqa Han Sans Neo Bold" panose="020B0500000000000000" pitchFamily="34" charset="-128"/>
                        </a:rPr>
                        <m:t>𝑅</m:t>
                      </m:r>
                      <m:d>
                        <m:d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dPr>
                        <m:e>
                          <m:sSup>
                            <m:sSup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pPr>
                            <m:e>
                              <m:r>
                                <a:rPr lang="en-US" altLang="ko-KR" sz="3200" b="0" i="1" smtClean="0">
                                  <a:solidFill>
                                    <a:srgbClr val="5D686F"/>
                                  </a:solidFill>
                                  <a:latin typeface="Cambria Math" panose="02040503050406030204" pitchFamily="18" charset="0"/>
                                  <a:ea typeface="Spoqa Han Sans Neo Bold" panose="020B0500000000000000" pitchFamily="34" charset="-128"/>
                                </a:rPr>
                                <m:t>𝜃</m:t>
                              </m:r>
                            </m:e>
                            <m:sup>
                              <m:r>
                                <m:rPr>
                                  <m:sty m:val="p"/>
                                </m:rPr>
                                <a:rPr lang="en-US" altLang="ko-KR" sz="3200" b="0" i="0" smtClean="0">
                                  <a:solidFill>
                                    <a:srgbClr val="5D686F"/>
                                  </a:solidFill>
                                  <a:latin typeface="Cambria Math" panose="02040503050406030204" pitchFamily="18" charset="0"/>
                                  <a:ea typeface="Spoqa Han Sans Neo Bold" panose="020B0500000000000000" pitchFamily="34" charset="-128"/>
                                </a:rPr>
                                <m:t>t</m:t>
                              </m:r>
                              <m:r>
                                <a:rPr lang="en-US" altLang="ko-KR" sz="3200" b="0" i="0" smtClean="0">
                                  <a:solidFill>
                                    <a:srgbClr val="5D686F"/>
                                  </a:solidFill>
                                  <a:latin typeface="Cambria Math" panose="02040503050406030204" pitchFamily="18" charset="0"/>
                                  <a:ea typeface="Spoqa Han Sans Neo Bold" panose="020B0500000000000000" pitchFamily="34" charset="-128"/>
                                </a:rPr>
                                <m:t>+1</m:t>
                              </m:r>
                            </m:sup>
                          </m:sSup>
                        </m:e>
                      </m:d>
                      <m:r>
                        <a:rPr lang="en-US" altLang="ko-KR" sz="3200" b="0" i="0" smtClean="0">
                          <a:solidFill>
                            <a:srgbClr val="5D686F"/>
                          </a:solidFill>
                          <a:latin typeface="Cambria Math" panose="02040503050406030204" pitchFamily="18" charset="0"/>
                          <a:ea typeface="Spoqa Han Sans Neo Bold" panose="020B0500000000000000" pitchFamily="34" charset="-128"/>
                        </a:rPr>
                        <m:t>=</m:t>
                      </m:r>
                      <m:r>
                        <m:rPr>
                          <m:sty m:val="p"/>
                        </m:rPr>
                        <a:rPr lang="en-US" altLang="ko-KR" sz="3200" b="0" i="0" smtClean="0">
                          <a:solidFill>
                            <a:srgbClr val="5D686F"/>
                          </a:solidFill>
                          <a:latin typeface="Cambria Math" panose="02040503050406030204" pitchFamily="18" charset="0"/>
                          <a:ea typeface="Spoqa Han Sans Neo Bold" panose="020B0500000000000000" pitchFamily="34" charset="-128"/>
                        </a:rPr>
                        <m:t>R</m:t>
                      </m:r>
                      <m:r>
                        <a:rPr lang="en-US" altLang="ko-KR" sz="3200" b="0" i="0" smtClean="0">
                          <a:solidFill>
                            <a:srgbClr val="5D686F"/>
                          </a:solidFill>
                          <a:latin typeface="Cambria Math" panose="02040503050406030204" pitchFamily="18" charset="0"/>
                          <a:ea typeface="Spoqa Han Sans Neo Bold" panose="020B0500000000000000" pitchFamily="34" charset="-128"/>
                        </a:rPr>
                        <m:t>(</m:t>
                      </m:r>
                      <m:sSup>
                        <m:sSup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pPr>
                        <m:e>
                          <m:r>
                            <a:rPr lang="en-US" altLang="ko-KR" sz="3200" b="0" i="1" smtClean="0">
                              <a:solidFill>
                                <a:srgbClr val="5D686F"/>
                              </a:solidFill>
                              <a:latin typeface="Cambria Math" panose="02040503050406030204" pitchFamily="18" charset="0"/>
                              <a:ea typeface="Spoqa Han Sans Neo Bold" panose="020B0500000000000000" pitchFamily="34" charset="-128"/>
                            </a:rPr>
                            <m:t>𝜃</m:t>
                          </m:r>
                        </m:e>
                        <m:sup>
                          <m:r>
                            <a:rPr lang="en-US" altLang="ko-KR" sz="3200" b="0" i="1" smtClean="0">
                              <a:solidFill>
                                <a:srgbClr val="5D686F"/>
                              </a:solidFill>
                              <a:latin typeface="Cambria Math" panose="02040503050406030204" pitchFamily="18" charset="0"/>
                              <a:ea typeface="Spoqa Han Sans Neo Bold" panose="020B0500000000000000" pitchFamily="34" charset="-128"/>
                            </a:rPr>
                            <m:t>𝑡</m:t>
                          </m:r>
                        </m:sup>
                      </m:sSup>
                      <m:r>
                        <a:rPr lang="en-US" altLang="ko-KR" sz="3200" b="0" i="1" smtClean="0">
                          <a:solidFill>
                            <a:srgbClr val="5D686F"/>
                          </a:solidFill>
                          <a:latin typeface="Cambria Math" panose="02040503050406030204" pitchFamily="18" charset="0"/>
                          <a:ea typeface="Spoqa Han Sans Neo Bold" panose="020B0500000000000000" pitchFamily="34" charset="-128"/>
                        </a:rPr>
                        <m:t>−</m:t>
                      </m:r>
                      <m:r>
                        <a:rPr lang="en-US" altLang="ko-KR" sz="3200" b="0" i="1" smtClean="0">
                          <a:solidFill>
                            <a:srgbClr val="5D686F"/>
                          </a:solidFill>
                          <a:latin typeface="Cambria Math" panose="02040503050406030204" pitchFamily="18" charset="0"/>
                          <a:ea typeface="Spoqa Han Sans Neo Bold" panose="020B0500000000000000" pitchFamily="34" charset="-128"/>
                        </a:rPr>
                        <m:t>𝜂</m:t>
                      </m:r>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r>
                            <m:rPr>
                              <m:sty m:val="p"/>
                            </m:rPr>
                            <a:rPr lang="en-US" altLang="ko-KR" sz="3200" b="0" i="0" smtClean="0">
                              <a:solidFill>
                                <a:srgbClr val="5D686F"/>
                              </a:solidFill>
                              <a:latin typeface="Cambria Math" panose="02040503050406030204" pitchFamily="18" charset="0"/>
                              <a:ea typeface="Spoqa Han Sans Neo Bold" panose="020B0500000000000000" pitchFamily="34" charset="-128"/>
                            </a:rPr>
                            <m:t>∇</m:t>
                          </m:r>
                        </m:e>
                        <m:sub>
                          <m:r>
                            <a:rPr lang="en-US" altLang="ko-KR" sz="3200" b="0" i="1" smtClean="0">
                              <a:solidFill>
                                <a:srgbClr val="5D686F"/>
                              </a:solidFill>
                              <a:latin typeface="Cambria Math" panose="02040503050406030204" pitchFamily="18" charset="0"/>
                              <a:ea typeface="Spoqa Han Sans Neo Bold" panose="020B0500000000000000" pitchFamily="34" charset="-128"/>
                            </a:rPr>
                            <m:t>𝜃</m:t>
                          </m:r>
                        </m:sub>
                      </m:sSub>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r>
                            <a:rPr lang="en-US" altLang="ko-KR" sz="3200" b="0" i="1" smtClean="0">
                              <a:solidFill>
                                <a:srgbClr val="5D686F"/>
                              </a:solidFill>
                              <a:latin typeface="Cambria Math" panose="02040503050406030204" pitchFamily="18" charset="0"/>
                              <a:ea typeface="Spoqa Han Sans Neo Bold" panose="020B0500000000000000" pitchFamily="34" charset="-128"/>
                            </a:rPr>
                            <m:t>𝐿</m:t>
                          </m:r>
                        </m:e>
                        <m:sub>
                          <m:r>
                            <a:rPr lang="en-US" altLang="ko-KR" sz="3200" b="0" i="1" smtClean="0">
                              <a:solidFill>
                                <a:srgbClr val="5D686F"/>
                              </a:solidFill>
                              <a:latin typeface="Cambria Math" panose="02040503050406030204" pitchFamily="18" charset="0"/>
                              <a:ea typeface="Spoqa Han Sans Neo Bold" panose="020B0500000000000000" pitchFamily="34" charset="-128"/>
                            </a:rPr>
                            <m:t>𝐶𝐸</m:t>
                          </m:r>
                        </m:sub>
                      </m:sSub>
                      <m:d>
                        <m:d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dPr>
                        <m:e>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r>
                                <a:rPr lang="en-US" altLang="ko-KR" sz="3200" b="0" i="1" smtClean="0">
                                  <a:solidFill>
                                    <a:srgbClr val="5D686F"/>
                                  </a:solidFill>
                                  <a:latin typeface="Cambria Math" panose="02040503050406030204" pitchFamily="18" charset="0"/>
                                  <a:ea typeface="Spoqa Han Sans Neo Bold" panose="020B0500000000000000" pitchFamily="34" charset="-128"/>
                                </a:rPr>
                                <m:t>𝑞</m:t>
                              </m:r>
                            </m:e>
                            <m:sub>
                              <m:r>
                                <a:rPr lang="en-US" altLang="ko-KR" sz="3200" b="0" i="1" smtClean="0">
                                  <a:solidFill>
                                    <a:srgbClr val="5D686F"/>
                                  </a:solidFill>
                                  <a:latin typeface="Cambria Math" panose="02040503050406030204" pitchFamily="18" charset="0"/>
                                  <a:ea typeface="Spoqa Han Sans Neo Bold" panose="020B0500000000000000" pitchFamily="34" charset="-128"/>
                                </a:rPr>
                                <m:t>𝜓</m:t>
                              </m:r>
                            </m:sub>
                          </m:sSub>
                          <m:d>
                            <m:d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dPr>
                            <m:e>
                              <m:r>
                                <a:rPr lang="en-US" altLang="ko-KR" sz="3200" b="0" i="1" smtClean="0">
                                  <a:solidFill>
                                    <a:srgbClr val="5D686F"/>
                                  </a:solidFill>
                                  <a:latin typeface="Cambria Math" panose="02040503050406030204" pitchFamily="18" charset="0"/>
                                  <a:ea typeface="Spoqa Han Sans Neo Bold" panose="020B0500000000000000" pitchFamily="34" charset="-128"/>
                                </a:rPr>
                                <m:t>𝑥</m:t>
                              </m:r>
                            </m:e>
                          </m:d>
                          <m:r>
                            <a:rPr lang="en-US" altLang="ko-KR" sz="3200" b="0" i="1" smtClean="0">
                              <a:solidFill>
                                <a:srgbClr val="5D686F"/>
                              </a:solidFill>
                              <a:latin typeface="Cambria Math" panose="02040503050406030204" pitchFamily="18" charset="0"/>
                              <a:ea typeface="Spoqa Han Sans Neo Bold" panose="020B0500000000000000" pitchFamily="34" charset="-128"/>
                            </a:rPr>
                            <m:t>, </m:t>
                          </m:r>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r>
                                <a:rPr lang="en-US" altLang="ko-KR" sz="3200" b="0" i="1" smtClean="0">
                                  <a:solidFill>
                                    <a:srgbClr val="5D686F"/>
                                  </a:solidFill>
                                  <a:latin typeface="Cambria Math" panose="02040503050406030204" pitchFamily="18" charset="0"/>
                                  <a:ea typeface="Spoqa Han Sans Neo Bold" panose="020B0500000000000000" pitchFamily="34" charset="-128"/>
                                </a:rPr>
                                <m:t>𝑝</m:t>
                              </m:r>
                            </m:e>
                            <m:sub>
                              <m:r>
                                <a:rPr lang="en-US" altLang="ko-KR" sz="3200" b="0" i="1" smtClean="0">
                                  <a:solidFill>
                                    <a:srgbClr val="5D686F"/>
                                  </a:solidFill>
                                  <a:latin typeface="Cambria Math" panose="02040503050406030204" pitchFamily="18" charset="0"/>
                                  <a:ea typeface="Spoqa Han Sans Neo Bold" panose="020B0500000000000000" pitchFamily="34" charset="-128"/>
                                </a:rPr>
                                <m:t>𝜃</m:t>
                              </m:r>
                            </m:sub>
                          </m:sSub>
                          <m:d>
                            <m:d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dPr>
                            <m:e>
                              <m:r>
                                <a:rPr lang="en-US" altLang="ko-KR" sz="3200" b="0" i="1" smtClean="0">
                                  <a:solidFill>
                                    <a:srgbClr val="5D686F"/>
                                  </a:solidFill>
                                  <a:latin typeface="Cambria Math" panose="02040503050406030204" pitchFamily="18" charset="0"/>
                                  <a:ea typeface="Spoqa Han Sans Neo Bold" panose="020B0500000000000000" pitchFamily="34" charset="-128"/>
                                </a:rPr>
                                <m:t>𝑥</m:t>
                              </m:r>
                            </m:e>
                          </m:d>
                        </m:e>
                      </m:d>
                      <m:sSub>
                        <m:sSub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bPr>
                        <m:e>
                          <m:d>
                            <m:dPr>
                              <m:begChr m:val=""/>
                              <m:endChr m:val="|"/>
                              <m:ctrlPr>
                                <a:rPr lang="en-US" altLang="ko-KR" sz="3200" b="0" i="1" smtClean="0">
                                  <a:solidFill>
                                    <a:srgbClr val="5D686F"/>
                                  </a:solidFill>
                                  <a:latin typeface="Cambria Math" panose="02040503050406030204" pitchFamily="18" charset="0"/>
                                  <a:ea typeface="Spoqa Han Sans Neo Bold" panose="020B0500000000000000" pitchFamily="34" charset="-128"/>
                                </a:rPr>
                              </m:ctrlPr>
                            </m:dPr>
                            <m:e>
                              <m:r>
                                <a:rPr lang="en-US" altLang="ko-KR" sz="3200" b="0" i="1" smtClean="0">
                                  <a:solidFill>
                                    <a:srgbClr val="5D686F"/>
                                  </a:solidFill>
                                  <a:latin typeface="Cambria Math" panose="02040503050406030204" pitchFamily="18" charset="0"/>
                                  <a:ea typeface="Spoqa Han Sans Neo Bold" panose="020B0500000000000000" pitchFamily="34" charset="-128"/>
                                </a:rPr>
                                <m:t>​</m:t>
                              </m:r>
                            </m:e>
                          </m:d>
                        </m:e>
                        <m:sub>
                          <m:sSup>
                            <m:sSupPr>
                              <m:ctrlPr>
                                <a:rPr lang="en-US" altLang="ko-KR" sz="3200" b="0" i="1" smtClean="0">
                                  <a:solidFill>
                                    <a:srgbClr val="5D686F"/>
                                  </a:solidFill>
                                  <a:latin typeface="Cambria Math" panose="02040503050406030204" pitchFamily="18" charset="0"/>
                                  <a:ea typeface="Spoqa Han Sans Neo Bold" panose="020B0500000000000000" pitchFamily="34" charset="-128"/>
                                </a:rPr>
                              </m:ctrlPr>
                            </m:sSupPr>
                            <m:e>
                              <m:r>
                                <a:rPr lang="en-US" altLang="ko-KR" sz="3200" b="0" i="1" smtClean="0">
                                  <a:solidFill>
                                    <a:srgbClr val="5D686F"/>
                                  </a:solidFill>
                                  <a:latin typeface="Cambria Math" panose="02040503050406030204" pitchFamily="18" charset="0"/>
                                  <a:ea typeface="Spoqa Han Sans Neo Bold" panose="020B0500000000000000" pitchFamily="34" charset="-128"/>
                                </a:rPr>
                                <m:t>𝜃</m:t>
                              </m:r>
                            </m:e>
                            <m:sup>
                              <m:r>
                                <a:rPr lang="en-US" altLang="ko-KR" sz="3200" b="0" i="1" smtClean="0">
                                  <a:solidFill>
                                    <a:srgbClr val="5D686F"/>
                                  </a:solidFill>
                                  <a:latin typeface="Cambria Math" panose="02040503050406030204" pitchFamily="18" charset="0"/>
                                  <a:ea typeface="Spoqa Han Sans Neo Bold" panose="020B0500000000000000" pitchFamily="34" charset="-128"/>
                                </a:rPr>
                                <m:t>𝑡</m:t>
                              </m:r>
                            </m:sup>
                          </m:sSup>
                        </m:sub>
                      </m:sSub>
                      <m:r>
                        <a:rPr lang="en-US" altLang="ko-KR" sz="3200" b="0" i="1" smtClean="0">
                          <a:solidFill>
                            <a:srgbClr val="5D686F"/>
                          </a:solidFill>
                          <a:latin typeface="Cambria Math" panose="02040503050406030204" pitchFamily="18" charset="0"/>
                          <a:ea typeface="Spoqa Han Sans Neo Bold" panose="020B0500000000000000" pitchFamily="34" charset="-128"/>
                        </a:rPr>
                        <m:t>)</m:t>
                      </m:r>
                    </m:oMath>
                  </m:oMathPara>
                </a14:m>
                <a:endParaRPr lang="en-US" altLang="ko-KR" sz="3200" dirty="0">
                  <a:solidFill>
                    <a:srgbClr val="5D686F"/>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endParaRPr lang="en-US" altLang="ko-KR" sz="3200" dirty="0">
                  <a:solidFill>
                    <a:srgbClr val="5D686F"/>
                  </a:solidFill>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en-US" altLang="ko-KR" sz="3200" dirty="0">
                    <a:solidFill>
                      <a:srgbClr val="5D686F"/>
                    </a:solidFill>
                    <a:latin typeface="Spoqa Han Sans Neo" panose="020B0500000000000000" pitchFamily="34" charset="-128"/>
                    <a:ea typeface="Spoqa Han Sans Neo" panose="020B0500000000000000" pitchFamily="34" charset="-128"/>
                  </a:rPr>
                  <a:t>Phase 3. </a:t>
                </a:r>
                <a:r>
                  <a:rPr lang="ko-KR" altLang="en-US" sz="3200" dirty="0">
                    <a:solidFill>
                      <a:srgbClr val="5D686F"/>
                    </a:solidFill>
                    <a:latin typeface="Spoqa Han Sans Neo" panose="020B0500000000000000" pitchFamily="34" charset="-128"/>
                    <a:ea typeface="Spoqa Han Sans Neo" panose="020B0500000000000000" pitchFamily="34" charset="-128"/>
                  </a:rPr>
                  <a:t>부가적으로 </a:t>
                </a:r>
                <a:r>
                  <a:rPr lang="en-US" altLang="ko-KR" sz="3200" dirty="0">
                    <a:solidFill>
                      <a:srgbClr val="5D686F"/>
                    </a:solidFill>
                    <a:latin typeface="Spoqa Han Sans Neo" panose="020B0500000000000000" pitchFamily="34" charset="-128"/>
                    <a:ea typeface="Spoqa Han Sans Neo" panose="020B0500000000000000" pitchFamily="34" charset="-128"/>
                  </a:rPr>
                  <a:t>UDA(</a:t>
                </a:r>
                <a:r>
                  <a:rPr lang="en-US" altLang="ko-KR" sz="1600" dirty="0" err="1">
                    <a:solidFill>
                      <a:srgbClr val="5D686F"/>
                    </a:solidFill>
                    <a:latin typeface="Spoqa Han Sans Neo" panose="020B0500000000000000" pitchFamily="34" charset="-128"/>
                    <a:ea typeface="Spoqa Han Sans Neo" panose="020B0500000000000000" pitchFamily="34" charset="-128"/>
                  </a:rPr>
                  <a:t>Xie</a:t>
                </a:r>
                <a:r>
                  <a:rPr lang="en-US" altLang="ko-KR" sz="1600" dirty="0">
                    <a:solidFill>
                      <a:srgbClr val="5D686F"/>
                    </a:solidFill>
                    <a:latin typeface="Spoqa Han Sans Neo" panose="020B0500000000000000" pitchFamily="34" charset="-128"/>
                    <a:ea typeface="Spoqa Han Sans Neo" panose="020B0500000000000000" pitchFamily="34" charset="-128"/>
                  </a:rPr>
                  <a:t>, </a:t>
                </a:r>
                <a:r>
                  <a:rPr lang="en-US" altLang="ko-KR" sz="1600" dirty="0" err="1">
                    <a:solidFill>
                      <a:srgbClr val="5D686F"/>
                    </a:solidFill>
                    <a:latin typeface="Spoqa Han Sans Neo" panose="020B0500000000000000" pitchFamily="34" charset="-128"/>
                    <a:ea typeface="Spoqa Han Sans Neo" panose="020B0500000000000000" pitchFamily="34" charset="-128"/>
                  </a:rPr>
                  <a:t>Qizhe</a:t>
                </a:r>
                <a:r>
                  <a:rPr lang="en-US" altLang="ko-KR" sz="1600" dirty="0">
                    <a:solidFill>
                      <a:srgbClr val="5D686F"/>
                    </a:solidFill>
                    <a:latin typeface="Spoqa Han Sans Neo" panose="020B0500000000000000" pitchFamily="34" charset="-128"/>
                    <a:ea typeface="Spoqa Han Sans Neo" panose="020B0500000000000000" pitchFamily="34" charset="-128"/>
                  </a:rPr>
                  <a:t>, et al. "Unsupervised data augmentation for consistency training." </a:t>
                </a:r>
                <a:r>
                  <a:rPr lang="en-US" altLang="ko-KR" sz="1600" dirty="0" err="1">
                    <a:solidFill>
                      <a:srgbClr val="5D686F"/>
                    </a:solidFill>
                    <a:latin typeface="Spoqa Han Sans Neo" panose="020B0500000000000000" pitchFamily="34" charset="-128"/>
                    <a:ea typeface="Spoqa Han Sans Neo" panose="020B0500000000000000" pitchFamily="34" charset="-128"/>
                  </a:rPr>
                  <a:t>arXiv</a:t>
                </a:r>
                <a:r>
                  <a:rPr lang="en-US" altLang="ko-KR" sz="1600" dirty="0">
                    <a:solidFill>
                      <a:srgbClr val="5D686F"/>
                    </a:solidFill>
                    <a:latin typeface="Spoqa Han Sans Neo" panose="020B0500000000000000" pitchFamily="34" charset="-128"/>
                    <a:ea typeface="Spoqa Han Sans Neo" panose="020B0500000000000000" pitchFamily="34" charset="-128"/>
                  </a:rPr>
                  <a:t> preprint arXiv:1904.12848 (2019).</a:t>
                </a:r>
                <a:r>
                  <a:rPr lang="en-US" altLang="ko-KR" sz="3200" dirty="0">
                    <a:solidFill>
                      <a:srgbClr val="5D686F"/>
                    </a:solidFill>
                    <a:latin typeface="Spoqa Han Sans Neo" panose="020B0500000000000000" pitchFamily="34" charset="-128"/>
                    <a:ea typeface="Spoqa Han Sans Neo" panose="020B0500000000000000" pitchFamily="34" charset="-128"/>
                  </a:rPr>
                  <a:t>)</a:t>
                </a:r>
                <a:r>
                  <a:rPr lang="ko-KR" altLang="en-US" sz="3200" dirty="0">
                    <a:solidFill>
                      <a:srgbClr val="5D686F"/>
                    </a:solidFill>
                    <a:latin typeface="Spoqa Han Sans Neo" panose="020B0500000000000000" pitchFamily="34" charset="-128"/>
                    <a:ea typeface="Spoqa Han Sans Neo" panose="020B0500000000000000" pitchFamily="34" charset="-128"/>
                  </a:rPr>
                  <a:t>에서 제안된</a:t>
                </a:r>
                <a:r>
                  <a:rPr lang="en-US" altLang="ko-KR" sz="3200" dirty="0">
                    <a:solidFill>
                      <a:srgbClr val="5D686F"/>
                    </a:solidFill>
                    <a:latin typeface="Spoqa Han Sans Neo" panose="020B0500000000000000" pitchFamily="34" charset="-128"/>
                    <a:ea typeface="Spoqa Han Sans Neo" panose="020B0500000000000000" pitchFamily="34" charset="-128"/>
                  </a:rPr>
                  <a:t>, UDA objective(auxiliary term)</a:t>
                </a:r>
                <a:r>
                  <a:rPr lang="ko-KR" altLang="en-US" sz="3200" dirty="0">
                    <a:solidFill>
                      <a:srgbClr val="5D686F"/>
                    </a:solidFill>
                    <a:latin typeface="Spoqa Han Sans Neo" panose="020B0500000000000000" pitchFamily="34" charset="-128"/>
                    <a:ea typeface="Spoqa Han Sans Neo" panose="020B0500000000000000" pitchFamily="34" charset="-128"/>
                  </a:rPr>
                  <a:t>을 조금 더해 보완하여 완성</a:t>
                </a:r>
                <a:r>
                  <a:rPr lang="en-US" altLang="ko-KR" sz="3200" dirty="0">
                    <a:solidFill>
                      <a:srgbClr val="5D686F"/>
                    </a:solidFill>
                    <a:latin typeface="Spoqa Han Sans Neo" panose="020B0500000000000000" pitchFamily="34" charset="-128"/>
                    <a:ea typeface="Spoqa Han Sans Neo" panose="020B0500000000000000" pitchFamily="34" charset="-128"/>
                  </a:rPr>
                  <a:t>!</a:t>
                </a:r>
              </a:p>
            </p:txBody>
          </p:sp>
        </mc:Choice>
        <mc:Fallback>
          <p:sp>
            <p:nvSpPr>
              <p:cNvPr id="5" name="직사각형 4">
                <a:extLst>
                  <a:ext uri="{FF2B5EF4-FFF2-40B4-BE49-F238E27FC236}">
                    <a16:creationId xmlns:a16="http://schemas.microsoft.com/office/drawing/2014/main" id="{725C8CDA-E1AD-AE4A-B3B8-261128590E78}"/>
                  </a:ext>
                </a:extLst>
              </p:cNvPr>
              <p:cNvSpPr>
                <a:spLocks noRot="1" noChangeAspect="1" noMove="1" noResize="1" noEditPoints="1" noAdjustHandles="1" noChangeArrowheads="1" noChangeShapeType="1" noTextEdit="1"/>
              </p:cNvSpPr>
              <p:nvPr/>
            </p:nvSpPr>
            <p:spPr>
              <a:xfrm>
                <a:off x="1524000" y="8627020"/>
                <a:ext cx="17982748" cy="4385175"/>
              </a:xfrm>
              <a:prstGeom prst="rect">
                <a:avLst/>
              </a:prstGeom>
              <a:blipFill>
                <a:blip r:embed="rId4"/>
                <a:stretch>
                  <a:fillRect l="-847" t="-2023" b="-17341"/>
                </a:stretch>
              </a:blipFill>
            </p:spPr>
            <p:txBody>
              <a:bodyPr/>
              <a:lstStyle/>
              <a:p>
                <a:r>
                  <a:rPr lang="ko-Kore-KR" altLang="en-US">
                    <a:noFill/>
                  </a:rPr>
                  <a:t> </a:t>
                </a:r>
              </a:p>
            </p:txBody>
          </p:sp>
        </mc:Fallback>
      </mc:AlternateContent>
      <p:pic>
        <p:nvPicPr>
          <p:cNvPr id="74754" name="Picture 2">
            <a:extLst>
              <a:ext uri="{FF2B5EF4-FFF2-40B4-BE49-F238E27FC236}">
                <a16:creationId xmlns:a16="http://schemas.microsoft.com/office/drawing/2014/main" id="{12E539C7-D54C-AD43-8DA8-4DBA444E2D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445" y="2835302"/>
            <a:ext cx="18535303" cy="5600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67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발전 방향</a:t>
            </a:r>
            <a:endParaRPr lang="en-US" altLang="ko-Kore-KR" b="1" dirty="0"/>
          </a:p>
          <a:p>
            <a:pPr>
              <a:spcBef>
                <a:spcPts val="1000"/>
              </a:spcBef>
              <a:defRPr sz="3000" spc="-59">
                <a:latin typeface="SpoqaHanSans-Bold"/>
                <a:ea typeface="SpoqaHanSans-Bold"/>
                <a:cs typeface="SpoqaHanSans-Bold"/>
                <a:sym typeface="SpoqaHanSans-Bold"/>
              </a:defRPr>
            </a:pPr>
            <a:r>
              <a:rPr lang="en-US" altLang="ko-Kore-KR" b="1" dirty="0">
                <a:sym typeface="Wingdings" pitchFamily="2" charset="2"/>
              </a:rPr>
              <a:t></a:t>
            </a:r>
            <a:r>
              <a:rPr lang="ko-Kore-KR" altLang="en-US" b="1" dirty="0">
                <a:sym typeface="Wingdings" pitchFamily="2" charset="2"/>
              </a:rPr>
              <a:t> </a:t>
            </a:r>
            <a:r>
              <a:rPr lang="en-US" altLang="ko-Kore-KR" b="1" dirty="0">
                <a:sym typeface="Wingdings" pitchFamily="2" charset="2"/>
              </a:rPr>
              <a:t>Meta Pseudo Labels (2021)</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89668" y="12811334"/>
            <a:ext cx="16522021" cy="369332"/>
          </a:xfrm>
          <a:prstGeom prst="rect">
            <a:avLst/>
          </a:prstGeom>
        </p:spPr>
        <p:txBody>
          <a:bodyPr wrap="square">
            <a:spAutoFit/>
          </a:bodyPr>
          <a:lstStyle/>
          <a:p>
            <a:r>
              <a:rPr lang="en" altLang="ko-Kore-KR" dirty="0"/>
              <a:t>Pham, </a:t>
            </a:r>
            <a:r>
              <a:rPr lang="en" altLang="ko-Kore-KR" dirty="0" err="1"/>
              <a:t>Hieu</a:t>
            </a:r>
            <a:r>
              <a:rPr lang="en" altLang="ko-Kore-KR" dirty="0"/>
              <a:t>, et al. "Meta pseudo labels." </a:t>
            </a:r>
            <a:r>
              <a:rPr lang="en" altLang="ko-Kore-KR" i="1" dirty="0"/>
              <a:t>Proceedings of the IEEE/CVF Conference on Computer Vision and Pattern Recognition</a:t>
            </a:r>
            <a:r>
              <a:rPr lang="en" altLang="ko-Kore-KR" dirty="0"/>
              <a:t>. 2021</a:t>
            </a:r>
            <a:endParaRPr lang="ko-Kore-KR" altLang="en-US" dirty="0"/>
          </a:p>
        </p:txBody>
      </p:sp>
      <p:pic>
        <p:nvPicPr>
          <p:cNvPr id="76802" name="Picture 2">
            <a:extLst>
              <a:ext uri="{FF2B5EF4-FFF2-40B4-BE49-F238E27FC236}">
                <a16:creationId xmlns:a16="http://schemas.microsoft.com/office/drawing/2014/main" id="{58E3683B-5EDA-9948-8CD4-4A00019B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71219"/>
            <a:ext cx="8857554" cy="8392532"/>
          </a:xfrm>
          <a:prstGeom prst="rect">
            <a:avLst/>
          </a:prstGeom>
          <a:noFill/>
          <a:extLst>
            <a:ext uri="{909E8E84-426E-40DD-AFC4-6F175D3DCCD1}">
              <a14:hiddenFill xmlns:a14="http://schemas.microsoft.com/office/drawing/2010/main">
                <a:solidFill>
                  <a:srgbClr val="FFFFFF"/>
                </a:solidFill>
              </a14:hiddenFill>
            </a:ext>
          </a:extLst>
        </p:spPr>
      </p:pic>
      <p:pic>
        <p:nvPicPr>
          <p:cNvPr id="76804" name="Picture 4">
            <a:extLst>
              <a:ext uri="{FF2B5EF4-FFF2-40B4-BE49-F238E27FC236}">
                <a16:creationId xmlns:a16="http://schemas.microsoft.com/office/drawing/2014/main" id="{55A023D6-3F39-7641-B697-7CF0E1A3B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4519" y="3475782"/>
            <a:ext cx="9319415" cy="5335365"/>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3A134F0F-4ECF-B14B-8F67-B1677A04E541}"/>
              </a:ext>
            </a:extLst>
          </p:cNvPr>
          <p:cNvSpPr/>
          <p:nvPr/>
        </p:nvSpPr>
        <p:spPr>
          <a:xfrm>
            <a:off x="10824477" y="9420176"/>
            <a:ext cx="4729180" cy="523220"/>
          </a:xfrm>
          <a:prstGeom prst="rect">
            <a:avLst/>
          </a:prstGeom>
        </p:spPr>
        <p:txBody>
          <a:bodyPr wrap="none">
            <a:spAutoFit/>
          </a:bodyPr>
          <a:lstStyle/>
          <a:p>
            <a:r>
              <a:rPr lang="en-US" altLang="ko-Kore-KR" sz="2800" dirty="0">
                <a:latin typeface="Spoqa Han Sans Neo" panose="020B0500000000000000" pitchFamily="34" charset="-128"/>
                <a:ea typeface="Spoqa Han Sans Neo" panose="020B0500000000000000" pitchFamily="34" charset="-128"/>
              </a:rPr>
              <a:t>Noisy student</a:t>
            </a:r>
            <a:r>
              <a:rPr lang="ko-Kore-KR" altLang="en-US" sz="2800" dirty="0">
                <a:latin typeface="Spoqa Han Sans Neo" panose="020B0500000000000000" pitchFamily="34" charset="-128"/>
                <a:ea typeface="Spoqa Han Sans Neo" panose="020B0500000000000000" pitchFamily="34" charset="-128"/>
              </a:rPr>
              <a:t>보다 나은 성능</a:t>
            </a:r>
            <a:r>
              <a:rPr lang="en-US" altLang="ko-Kore-KR" sz="2800" dirty="0">
                <a:latin typeface="Spoqa Han Sans Neo" panose="020B0500000000000000" pitchFamily="34" charset="-128"/>
                <a:ea typeface="Spoqa Han Sans Neo" panose="020B0500000000000000" pitchFamily="34" charset="-128"/>
              </a:rPr>
              <a:t>!</a:t>
            </a:r>
            <a:endParaRPr lang="ko-Kore-KR" altLang="en-US" sz="28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720474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err="1">
                <a:latin typeface="SpoqaHanSans-Bold" panose="020B0500000000000000" pitchFamily="34" charset="-128"/>
                <a:ea typeface="SpoqaHanSans-Bold" panose="020B0500000000000000" pitchFamily="34" charset="-128"/>
              </a:rPr>
              <a:t>합성곱</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신경망</a:t>
            </a:r>
            <a:r>
              <a:rPr lang="en-US" b="1" dirty="0">
                <a:latin typeface="SpoqaHanSans-Bold" panose="020B0500000000000000" pitchFamily="34" charset="-128"/>
                <a:ea typeface="SpoqaHanSans-Bold" panose="020B0500000000000000" pitchFamily="34" charset="-128"/>
              </a:rPr>
              <a:t> (CNN)</a:t>
            </a:r>
          </a:p>
          <a:p>
            <a:pPr algn="r">
              <a:defRPr sz="4000" spc="-39">
                <a:latin typeface="SpoqaHanSans-Bold"/>
                <a:ea typeface="SpoqaHanSans-Bold"/>
                <a:cs typeface="SpoqaHanSans-Bold"/>
                <a:sym typeface="SpoqaHanSans-Bold"/>
              </a:defRPr>
            </a:pPr>
            <a:endParaRPr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5</a:t>
            </a:r>
            <a:r>
              <a:rPr b="1" dirty="0">
                <a:solidFill>
                  <a:srgbClr val="ED234B"/>
                </a:solidFill>
                <a:latin typeface="SpoqaHanSans-Bold" panose="020B0500000000000000" pitchFamily="34" charset="-128"/>
                <a:ea typeface="SpoqaHanSans-Bold" panose="020B0500000000000000" pitchFamily="34" charset="-128"/>
              </a:rPr>
              <a:t> </a:t>
            </a:r>
            <a:r>
              <a:rPr lang="ko-Kore-KR" altLang="en-US"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CNN의</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응용</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65</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1294239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t>object detection</a:t>
            </a:r>
            <a:r>
              <a:rPr lang="ko-KR" altLang="en-US" b="1" dirty="0"/>
              <a:t>의 종류</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66</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2" name="그림 1">
            <a:extLst>
              <a:ext uri="{FF2B5EF4-FFF2-40B4-BE49-F238E27FC236}">
                <a16:creationId xmlns:a16="http://schemas.microsoft.com/office/drawing/2014/main" id="{48D1CC8A-FDF1-FB4E-AA30-9E23EF38047A}"/>
              </a:ext>
            </a:extLst>
          </p:cNvPr>
          <p:cNvPicPr>
            <a:picLocks noChangeAspect="1"/>
          </p:cNvPicPr>
          <p:nvPr/>
        </p:nvPicPr>
        <p:blipFill rotWithShape="1">
          <a:blip r:embed="rId4"/>
          <a:srcRect r="2432"/>
          <a:stretch/>
        </p:blipFill>
        <p:spPr>
          <a:xfrm>
            <a:off x="1122660" y="4226731"/>
            <a:ext cx="9683885" cy="8472797"/>
          </a:xfrm>
          <a:prstGeom prst="rect">
            <a:avLst/>
          </a:prstGeom>
        </p:spPr>
      </p:pic>
      <p:sp>
        <p:nvSpPr>
          <p:cNvPr id="5" name="직사각형 4">
            <a:extLst>
              <a:ext uri="{FF2B5EF4-FFF2-40B4-BE49-F238E27FC236}">
                <a16:creationId xmlns:a16="http://schemas.microsoft.com/office/drawing/2014/main" id="{FC7E1A92-7CDA-FB4C-A23B-07B432A387C7}"/>
              </a:ext>
            </a:extLst>
          </p:cNvPr>
          <p:cNvSpPr/>
          <p:nvPr/>
        </p:nvSpPr>
        <p:spPr>
          <a:xfrm>
            <a:off x="2881488" y="12811334"/>
            <a:ext cx="13784878" cy="369332"/>
          </a:xfrm>
          <a:prstGeom prst="rect">
            <a:avLst/>
          </a:prstGeom>
        </p:spPr>
        <p:txBody>
          <a:bodyPr wrap="square">
            <a:spAutoFit/>
          </a:bodyPr>
          <a:lstStyle/>
          <a:p>
            <a:r>
              <a:rPr lang="en" altLang="ko-Kore-KR" dirty="0">
                <a:solidFill>
                  <a:srgbClr val="222222"/>
                </a:solidFill>
                <a:latin typeface="Arial" panose="020B0604020202020204" pitchFamily="34" charset="0"/>
              </a:rPr>
              <a:t>Liu, Li, et al. "Deep learning for generic object detection: A survey." </a:t>
            </a:r>
            <a:r>
              <a:rPr lang="en" altLang="ko-Kore-KR" i="1" dirty="0">
                <a:solidFill>
                  <a:srgbClr val="222222"/>
                </a:solidFill>
                <a:latin typeface="Arial" panose="020B0604020202020204" pitchFamily="34" charset="0"/>
              </a:rPr>
              <a:t>International journal of computer vision</a:t>
            </a:r>
            <a:r>
              <a:rPr lang="en" altLang="ko-Kore-KR" dirty="0">
                <a:solidFill>
                  <a:srgbClr val="222222"/>
                </a:solidFill>
                <a:latin typeface="Arial" panose="020B0604020202020204" pitchFamily="34" charset="0"/>
              </a:rPr>
              <a:t> 128.2 (2020): 261-318.</a:t>
            </a:r>
            <a:endParaRPr lang="ko-Kore-KR" altLang="en-US" dirty="0"/>
          </a:p>
        </p:txBody>
      </p:sp>
      <p:sp>
        <p:nvSpPr>
          <p:cNvPr id="6" name="TextBox 5">
            <a:extLst>
              <a:ext uri="{FF2B5EF4-FFF2-40B4-BE49-F238E27FC236}">
                <a16:creationId xmlns:a16="http://schemas.microsoft.com/office/drawing/2014/main" id="{DF9C7CD2-F212-DA46-8889-D7B522F9FE26}"/>
              </a:ext>
            </a:extLst>
          </p:cNvPr>
          <p:cNvSpPr txBox="1"/>
          <p:nvPr/>
        </p:nvSpPr>
        <p:spPr>
          <a:xfrm>
            <a:off x="1706285" y="3272624"/>
            <a:ext cx="18683304" cy="954107"/>
          </a:xfrm>
          <a:prstGeom prst="rect">
            <a:avLst/>
          </a:prstGeom>
          <a:noFill/>
        </p:spPr>
        <p:txBody>
          <a:bodyPr wrap="square" rtlCol="0">
            <a:spAutoFit/>
          </a:bodyPr>
          <a:lstStyle/>
          <a:p>
            <a:r>
              <a:rPr kumimoji="1" lang="ko-KR" altLang="en-US" sz="2800" dirty="0">
                <a:solidFill>
                  <a:srgbClr val="53585F"/>
                </a:solidFill>
                <a:latin typeface="Spoqa Han Sans Neo" panose="020B0500000000000000" pitchFamily="34" charset="-128"/>
                <a:ea typeface="Spoqa Han Sans Neo" panose="020B0500000000000000" pitchFamily="34" charset="-128"/>
              </a:rPr>
              <a:t>어떤 물체인지 분류하는 </a:t>
            </a:r>
            <a:r>
              <a:rPr kumimoji="1" lang="en" altLang="ko-KR" sz="2800" dirty="0">
                <a:solidFill>
                  <a:srgbClr val="53585F"/>
                </a:solidFill>
                <a:latin typeface="Spoqa Han Sans Neo" panose="020B0500000000000000" pitchFamily="34" charset="-128"/>
                <a:ea typeface="Spoqa Han Sans Neo" panose="020B0500000000000000" pitchFamily="34" charset="-128"/>
              </a:rPr>
              <a:t>classification </a:t>
            </a:r>
            <a:r>
              <a:rPr kumimoji="1" lang="ko-KR" altLang="en-US" sz="2800" dirty="0">
                <a:solidFill>
                  <a:srgbClr val="53585F"/>
                </a:solidFill>
                <a:latin typeface="Spoqa Han Sans Neo" panose="020B0500000000000000" pitchFamily="34" charset="-128"/>
                <a:ea typeface="Spoqa Han Sans Neo" panose="020B0500000000000000" pitchFamily="34" charset="-128"/>
              </a:rPr>
              <a:t>문제와 그 물체가 어디에 있는지 위치 정보를 추론하는 </a:t>
            </a:r>
            <a:r>
              <a:rPr kumimoji="1" lang="en" altLang="ko-KR" sz="2800" dirty="0">
                <a:solidFill>
                  <a:srgbClr val="53585F"/>
                </a:solidFill>
                <a:latin typeface="Spoqa Han Sans Neo" panose="020B0500000000000000" pitchFamily="34" charset="-128"/>
                <a:ea typeface="Spoqa Han Sans Neo" panose="020B0500000000000000" pitchFamily="34" charset="-128"/>
              </a:rPr>
              <a:t>localization </a:t>
            </a:r>
            <a:r>
              <a:rPr kumimoji="1" lang="ko-KR" altLang="en-US" sz="2800" dirty="0">
                <a:solidFill>
                  <a:srgbClr val="53585F"/>
                </a:solidFill>
                <a:latin typeface="Spoqa Han Sans Neo" panose="020B0500000000000000" pitchFamily="34" charset="-128"/>
                <a:ea typeface="Spoqa Han Sans Neo" panose="020B0500000000000000" pitchFamily="34" charset="-128"/>
              </a:rPr>
              <a:t>문제를 동시에 수행한다</a:t>
            </a:r>
            <a:r>
              <a:rPr kumimoji="1" lang="en-US" altLang="ko-KR" sz="2800" dirty="0">
                <a:solidFill>
                  <a:srgbClr val="53585F"/>
                </a:solidFill>
                <a:latin typeface="Spoqa Han Sans Neo" panose="020B0500000000000000" pitchFamily="34" charset="-128"/>
                <a:ea typeface="Spoqa Han Sans Neo" panose="020B0500000000000000" pitchFamily="34" charset="-128"/>
              </a:rPr>
              <a:t>!</a:t>
            </a:r>
            <a:endParaRPr kumimoji="1" lang="ko-Kore-KR" altLang="en-US" sz="2800" dirty="0">
              <a:solidFill>
                <a:srgbClr val="53585F"/>
              </a:solidFill>
              <a:latin typeface="Spoqa Han Sans Neo" panose="020B0500000000000000" pitchFamily="34" charset="-128"/>
              <a:ea typeface="Spoqa Han Sans Neo" panose="020B0500000000000000" pitchFamily="34" charset="-128"/>
            </a:endParaRPr>
          </a:p>
        </p:txBody>
      </p:sp>
      <p:sp>
        <p:nvSpPr>
          <p:cNvPr id="17" name="직사각형 16">
            <a:extLst>
              <a:ext uri="{FF2B5EF4-FFF2-40B4-BE49-F238E27FC236}">
                <a16:creationId xmlns:a16="http://schemas.microsoft.com/office/drawing/2014/main" id="{89DACACA-7190-9243-BC68-2F6935476118}"/>
              </a:ext>
            </a:extLst>
          </p:cNvPr>
          <p:cNvSpPr/>
          <p:nvPr/>
        </p:nvSpPr>
        <p:spPr>
          <a:xfrm>
            <a:off x="11047937" y="4144439"/>
            <a:ext cx="12211816" cy="6124754"/>
          </a:xfrm>
          <a:prstGeom prst="rect">
            <a:avLst/>
          </a:prstGeom>
        </p:spPr>
        <p:txBody>
          <a:bodyPr wrap="square">
            <a:spAutoFit/>
          </a:bodyPr>
          <a:lstStyle/>
          <a:p>
            <a:pPr marL="742950" indent="-742950">
              <a:buAutoNum type="alphaLcPeriod"/>
            </a:pPr>
            <a:r>
              <a:rPr lang="ko-KR" altLang="en-US" sz="2800" dirty="0">
                <a:solidFill>
                  <a:srgbClr val="53585F"/>
                </a:solidFill>
                <a:latin typeface="Spoqa Han Sans Neo" panose="020B0500000000000000" pitchFamily="34" charset="-128"/>
                <a:ea typeface="Spoqa Han Sans Neo" panose="020B0500000000000000" pitchFamily="34" charset="-128"/>
              </a:rPr>
              <a:t>물체 분류</a:t>
            </a:r>
            <a:r>
              <a:rPr lang="en-US" altLang="ko-KR" sz="2800" dirty="0">
                <a:solidFill>
                  <a:srgbClr val="53585F"/>
                </a:solidFill>
                <a:latin typeface="Spoqa Han Sans Neo" panose="020B0500000000000000" pitchFamily="34" charset="-128"/>
                <a:ea typeface="Spoqa Han Sans Neo" panose="020B0500000000000000" pitchFamily="34" charset="-128"/>
              </a:rPr>
              <a:t> (classification)</a:t>
            </a:r>
          </a:p>
          <a:p>
            <a:pPr lvl="1"/>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물체가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무엇</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인지만 예측</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lphaLcPeriod"/>
            </a:pP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lphaLcPeriod"/>
            </a:pPr>
            <a:r>
              <a:rPr lang="ko-KR" altLang="en-US" sz="2800" dirty="0">
                <a:solidFill>
                  <a:srgbClr val="53585F"/>
                </a:solidFill>
                <a:latin typeface="Spoqa Han Sans Neo" panose="020B0500000000000000" pitchFamily="34" charset="-128"/>
                <a:ea typeface="Spoqa Han Sans Neo" panose="020B0500000000000000" pitchFamily="34" charset="-128"/>
              </a:rPr>
              <a:t>객체 탐색 </a:t>
            </a:r>
            <a:r>
              <a:rPr lang="en-US" altLang="ko-KR" sz="2800" dirty="0">
                <a:solidFill>
                  <a:srgbClr val="53585F"/>
                </a:solidFill>
                <a:latin typeface="Spoqa Han Sans Neo" panose="020B0500000000000000" pitchFamily="34" charset="-128"/>
                <a:ea typeface="Spoqa Han Sans Neo" panose="020B0500000000000000" pitchFamily="34" charset="-128"/>
              </a:rPr>
              <a:t>(object detection)</a:t>
            </a:r>
          </a:p>
          <a:p>
            <a:pPr lvl="1"/>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물체가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무엇</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인지와 물체가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어디에 있는지</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동시에 예측</a:t>
            </a:r>
            <a:endParaRPr lang="en-US" altLang="ko-KR" sz="28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lphaLcPeriod"/>
            </a:pPr>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lphaLcPeriod"/>
            </a:pPr>
            <a:r>
              <a:rPr lang="ko-KR" altLang="en-US" sz="2800" dirty="0">
                <a:solidFill>
                  <a:srgbClr val="53585F"/>
                </a:solidFill>
                <a:latin typeface="Spoqa Han Sans Neo" panose="020B0500000000000000" pitchFamily="34" charset="-128"/>
                <a:ea typeface="Spoqa Han Sans Neo" panose="020B0500000000000000" pitchFamily="34" charset="-128"/>
              </a:rPr>
              <a:t>의미론적 분할</a:t>
            </a:r>
            <a:r>
              <a:rPr lang="en-US" altLang="ko-KR" sz="2800" dirty="0">
                <a:solidFill>
                  <a:srgbClr val="53585F"/>
                </a:solidFill>
                <a:latin typeface="Spoqa Han Sans Neo" panose="020B0500000000000000" pitchFamily="34" charset="-128"/>
                <a:ea typeface="Spoqa Han Sans Neo" panose="020B0500000000000000" pitchFamily="34" charset="-128"/>
              </a:rPr>
              <a:t>(</a:t>
            </a:r>
            <a:r>
              <a:rPr lang="en-US" altLang="ko-Kore-KR" sz="2800" dirty="0">
                <a:solidFill>
                  <a:srgbClr val="53585F"/>
                </a:solidFill>
                <a:latin typeface="Spoqa Han Sans Neo" panose="020B0500000000000000" pitchFamily="34" charset="-128"/>
                <a:ea typeface="Spoqa Han Sans Neo" panose="020B0500000000000000" pitchFamily="34" charset="-128"/>
              </a:rPr>
              <a:t>Semantic segmentation)</a:t>
            </a:r>
          </a:p>
          <a:p>
            <a:pPr marL="1028642" lvl="1" indent="-571500">
              <a:buFont typeface="Wingdings" pitchFamily="2" charset="2"/>
              <a:buChar char="à"/>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object detection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을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pixel</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단위로 구분하고 같은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class</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는 같은 영역 혹은 색으로 분할</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pPr marL="742950" indent="-742950">
              <a:buAutoNum type="alphaLcPeriod"/>
            </a:pPr>
            <a:r>
              <a:rPr lang="ko-KR" altLang="en-US" sz="2800" dirty="0">
                <a:solidFill>
                  <a:srgbClr val="53585F"/>
                </a:solidFill>
                <a:latin typeface="Spoqa Han Sans Neo" panose="020B0500000000000000" pitchFamily="34" charset="-128"/>
                <a:ea typeface="Spoqa Han Sans Neo" panose="020B0500000000000000" pitchFamily="34" charset="-128"/>
              </a:rPr>
              <a:t>인스턴스 분할</a:t>
            </a:r>
            <a:r>
              <a:rPr lang="en-US" altLang="ko-KR" sz="2800" dirty="0">
                <a:solidFill>
                  <a:srgbClr val="53585F"/>
                </a:solidFill>
                <a:latin typeface="Spoqa Han Sans Neo" panose="020B0500000000000000" pitchFamily="34" charset="-128"/>
                <a:ea typeface="Spoqa Han Sans Neo" panose="020B0500000000000000" pitchFamily="34" charset="-128"/>
              </a:rPr>
              <a:t>(instance segmentation)</a:t>
            </a:r>
          </a:p>
          <a:p>
            <a:pPr marL="914342" lvl="1" indent="-457200">
              <a:buFont typeface="Wingdings" pitchFamily="2" charset="2"/>
              <a:buChar char="à"/>
            </a:pP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Semantic segmentation</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에서</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더 나아가</a:t>
            </a: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같은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class</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이더라도 서로 다른 </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instance</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들을</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구분</a:t>
            </a:r>
            <a:r>
              <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914342" lvl="1" indent="-457200">
              <a:buFont typeface="Wingdings" pitchFamily="2" charset="2"/>
              <a:buChar char="à"/>
            </a:pPr>
            <a:endParaRPr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spTree>
    <p:extLst>
      <p:ext uri="{BB962C8B-B14F-4D97-AF65-F5344CB8AC3E}">
        <p14:creationId xmlns:p14="http://schemas.microsoft.com/office/powerpoint/2010/main" val="1414700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t>object detection</a:t>
            </a:r>
            <a:r>
              <a:rPr lang="ko-KR" altLang="en-US" b="1" dirty="0"/>
              <a:t>의 </a:t>
            </a:r>
            <a:r>
              <a:rPr lang="en-US" altLang="ko-KR" b="1" dirty="0"/>
              <a:t>metrics</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67</a:t>
            </a:fld>
            <a:endParaRPr kumimoji="1" lang="ko-Kore-KR" altLang="en-US" sz="1500" dirty="0">
              <a:latin typeface="SpoqaHanSans-Light" panose="020B0300000000000000" pitchFamily="34" charset="-128"/>
              <a:ea typeface="SpoqaHanSans-Light" panose="020B0300000000000000" pitchFamily="34" charset="-128"/>
            </a:endParaRPr>
          </a:p>
        </p:txBody>
      </p:sp>
      <mc:AlternateContent xmlns:mc="http://schemas.openxmlformats.org/markup-compatibility/2006">
        <mc:Choice xmlns:a14="http://schemas.microsoft.com/office/drawing/2010/main" Requires="a14">
          <p:sp>
            <p:nvSpPr>
              <p:cNvPr id="17" name="직사각형 16">
                <a:extLst>
                  <a:ext uri="{FF2B5EF4-FFF2-40B4-BE49-F238E27FC236}">
                    <a16:creationId xmlns:a16="http://schemas.microsoft.com/office/drawing/2014/main" id="{89DACACA-7190-9243-BC68-2F6935476118}"/>
                  </a:ext>
                </a:extLst>
              </p:cNvPr>
              <p:cNvSpPr/>
              <p:nvPr/>
            </p:nvSpPr>
            <p:spPr>
              <a:xfrm>
                <a:off x="1798320" y="4174919"/>
                <a:ext cx="18097818" cy="7159396"/>
              </a:xfrm>
              <a:prstGeom prst="rect">
                <a:avLst/>
              </a:prstGeom>
            </p:spPr>
            <p:txBody>
              <a:bodyPr wrap="square">
                <a:spAutoFit/>
              </a:bodyPr>
              <a:lstStyle/>
              <a:p>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Intersection Over Union(</a:t>
                </a:r>
                <a:r>
                  <a:rPr lang="en-US" altLang="ko-KR"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IoU</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모델 성능 지표로 많이 사용한다</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14:m>
                  <m:oMathPara xmlns:m="http://schemas.openxmlformats.org/officeDocument/2006/math">
                    <m:oMathParaPr>
                      <m:jc m:val="centerGroup"/>
                    </m:oMathParaPr>
                    <m:oMath xmlns:m="http://schemas.openxmlformats.org/officeDocument/2006/math">
                      <m:r>
                        <a:rPr lang="en-US" altLang="ko-KR" sz="3600" b="0" i="1" smtClean="0">
                          <a:solidFill>
                            <a:srgbClr val="53585F"/>
                          </a:solidFill>
                          <a:latin typeface="Cambria Math" panose="02040503050406030204" pitchFamily="18" charset="0"/>
                          <a:ea typeface="Cambria Math" panose="02040503050406030204" pitchFamily="18" charset="0"/>
                          <a:sym typeface="Wingdings" pitchFamily="2" charset="2"/>
                        </a:rPr>
                        <m:t>𝐼𝑜𝑈</m:t>
                      </m:r>
                      <m:r>
                        <a:rPr lang="en-US" altLang="ko-KR" sz="3600" b="0" i="1" smtClean="0">
                          <a:solidFill>
                            <a:srgbClr val="53585F"/>
                          </a:solidFill>
                          <a:latin typeface="Cambria Math" panose="02040503050406030204" pitchFamily="18" charset="0"/>
                          <a:ea typeface="Cambria Math" panose="02040503050406030204" pitchFamily="18" charset="0"/>
                          <a:sym typeface="Wingdings" pitchFamily="2" charset="2"/>
                        </a:rPr>
                        <m:t>= </m:t>
                      </m:r>
                      <m:f>
                        <m:fPr>
                          <m:ctrlPr>
                            <a:rPr lang="en-US" altLang="ko-KR" sz="3600" b="0" i="1" smtClean="0">
                              <a:solidFill>
                                <a:srgbClr val="53585F"/>
                              </a:solidFill>
                              <a:latin typeface="Cambria Math" panose="02040503050406030204" pitchFamily="18" charset="0"/>
                              <a:ea typeface="Cambria Math" panose="02040503050406030204" pitchFamily="18" charset="0"/>
                              <a:sym typeface="Wingdings" pitchFamily="2" charset="2"/>
                            </a:rPr>
                          </m:ctrlPr>
                        </m:fPr>
                        <m:num>
                          <m:r>
                            <a:rPr lang="en-US" altLang="ko-KR" sz="3600" i="1">
                              <a:solidFill>
                                <a:srgbClr val="53585F"/>
                              </a:solidFill>
                              <a:latin typeface="Cambria Math" panose="02040503050406030204" pitchFamily="18" charset="0"/>
                              <a:ea typeface="Spoqa Han Sans Neo Bold" panose="020B0500000000000000" pitchFamily="34" charset="-128"/>
                              <a:sym typeface="Wingdings" pitchFamily="2" charset="2"/>
                            </a:rPr>
                            <m:t>𝐴</m:t>
                          </m:r>
                          <m:r>
                            <a:rPr lang="en-US" altLang="ko-KR" sz="3600" i="1">
                              <a:solidFill>
                                <a:srgbClr val="53585F"/>
                              </a:solidFill>
                              <a:latin typeface="Cambria Math" panose="02040503050406030204" pitchFamily="18" charset="0"/>
                              <a:ea typeface="Cambria Math" panose="02040503050406030204" pitchFamily="18" charset="0"/>
                              <a:sym typeface="Wingdings" pitchFamily="2" charset="2"/>
                            </a:rPr>
                            <m:t>∩</m:t>
                          </m:r>
                          <m:r>
                            <a:rPr lang="en-US" altLang="ko-KR" sz="3600" b="0" i="1" smtClean="0">
                              <a:solidFill>
                                <a:srgbClr val="53585F"/>
                              </a:solidFill>
                              <a:latin typeface="Cambria Math" panose="02040503050406030204" pitchFamily="18" charset="0"/>
                              <a:ea typeface="Cambria Math" panose="02040503050406030204" pitchFamily="18" charset="0"/>
                              <a:sym typeface="Wingdings" pitchFamily="2" charset="2"/>
                            </a:rPr>
                            <m:t>𝐵</m:t>
                          </m:r>
                        </m:num>
                        <m:den>
                          <m:r>
                            <a:rPr lang="en-US" altLang="ko-KR" sz="3600" b="0" i="1" smtClean="0">
                              <a:solidFill>
                                <a:srgbClr val="53585F"/>
                              </a:solidFill>
                              <a:latin typeface="Cambria Math" panose="02040503050406030204" pitchFamily="18" charset="0"/>
                              <a:ea typeface="Cambria Math" panose="02040503050406030204" pitchFamily="18" charset="0"/>
                              <a:sym typeface="Wingdings" pitchFamily="2" charset="2"/>
                            </a:rPr>
                            <m:t>𝐴</m:t>
                          </m:r>
                          <m:r>
                            <a:rPr lang="en-US" altLang="ko-KR" sz="3600" b="0" i="1" smtClean="0">
                              <a:solidFill>
                                <a:srgbClr val="53585F"/>
                              </a:solidFill>
                              <a:latin typeface="Cambria Math" panose="02040503050406030204" pitchFamily="18" charset="0"/>
                              <a:ea typeface="Cambria Math" panose="02040503050406030204" pitchFamily="18" charset="0"/>
                              <a:sym typeface="Wingdings" pitchFamily="2" charset="2"/>
                            </a:rPr>
                            <m:t>∪</m:t>
                          </m:r>
                          <m:r>
                            <a:rPr lang="en-US" altLang="ko-KR" sz="3600" b="0" i="1" smtClean="0">
                              <a:solidFill>
                                <a:srgbClr val="53585F"/>
                              </a:solidFill>
                              <a:latin typeface="Cambria Math" panose="02040503050406030204" pitchFamily="18" charset="0"/>
                              <a:ea typeface="Cambria Math" panose="02040503050406030204" pitchFamily="18" charset="0"/>
                              <a:sym typeface="Wingdings" pitchFamily="2" charset="2"/>
                            </a:rPr>
                            <m:t>𝐵</m:t>
                          </m:r>
                        </m:den>
                      </m:f>
                    </m:oMath>
                  </m:oMathPara>
                </a14:m>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endParaRPr lang="en-US" altLang="ko-Kore-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 altLang="ko-Kore-KR" sz="3600" dirty="0">
                    <a:solidFill>
                      <a:srgbClr val="53585F"/>
                    </a:solidFill>
                    <a:latin typeface="Roboto" panose="02000000000000000000" pitchFamily="2" charset="0"/>
                  </a:rPr>
                  <a:t>IOU </a:t>
                </a:r>
                <a:r>
                  <a:rPr lang="ko-KR" altLang="en-US" sz="3600" dirty="0">
                    <a:solidFill>
                      <a:srgbClr val="53585F"/>
                    </a:solidFill>
                    <a:latin typeface="Roboto" panose="02000000000000000000" pitchFamily="2" charset="0"/>
                  </a:rPr>
                  <a:t>값이 </a:t>
                </a:r>
                <a:r>
                  <a:rPr lang="ko-KR" altLang="en-US" sz="3600" dirty="0" err="1">
                    <a:solidFill>
                      <a:srgbClr val="53585F"/>
                    </a:solidFill>
                    <a:latin typeface="Roboto" panose="02000000000000000000" pitchFamily="2" charset="0"/>
                  </a:rPr>
                  <a:t>임계점</a:t>
                </a:r>
                <a:r>
                  <a:rPr lang="ko-KR" altLang="en-US" sz="3600" dirty="0">
                    <a:solidFill>
                      <a:srgbClr val="53585F"/>
                    </a:solidFill>
                    <a:latin typeface="Roboto" panose="02000000000000000000" pitchFamily="2" charset="0"/>
                  </a:rPr>
                  <a:t> 이상인 경우를 예측 성공으로 </a:t>
                </a:r>
                <a:br>
                  <a:rPr lang="en-US" altLang="ko-KR" sz="3600" dirty="0">
                    <a:solidFill>
                      <a:srgbClr val="53585F"/>
                    </a:solidFill>
                    <a:latin typeface="Roboto" panose="02000000000000000000" pitchFamily="2" charset="0"/>
                  </a:rPr>
                </a:br>
                <a:r>
                  <a:rPr lang="ko-KR" altLang="en-US" sz="3600" dirty="0">
                    <a:solidFill>
                      <a:srgbClr val="53585F"/>
                    </a:solidFill>
                    <a:latin typeface="Roboto" panose="02000000000000000000" pitchFamily="2" charset="0"/>
                  </a:rPr>
                  <a:t>분류하는 방식으로</a:t>
                </a:r>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14:m>
                  <m:oMathPara xmlns:m="http://schemas.openxmlformats.org/officeDocument/2006/math">
                    <m:oMathParaPr>
                      <m:jc m:val="centerGroup"/>
                    </m:oMathParaPr>
                    <m:oMath xmlns:m="http://schemas.openxmlformats.org/officeDocument/2006/math">
                      <m:f>
                        <m:fPr>
                          <m:ctrlPr>
                            <a:rPr lang="en-US" altLang="ko-KR" sz="3600" i="1">
                              <a:solidFill>
                                <a:srgbClr val="53585F"/>
                              </a:solidFill>
                              <a:latin typeface="Cambria Math" panose="02040503050406030204" pitchFamily="18" charset="0"/>
                              <a:ea typeface="Cambria Math" panose="02040503050406030204" pitchFamily="18" charset="0"/>
                              <a:sym typeface="Wingdings" pitchFamily="2" charset="2"/>
                            </a:rPr>
                          </m:ctrlPr>
                        </m:fPr>
                        <m:num>
                          <m:r>
                            <a:rPr lang="en-US" altLang="ko-KR" sz="3600" i="1">
                              <a:solidFill>
                                <a:srgbClr val="53585F"/>
                              </a:solidFill>
                              <a:latin typeface="Cambria Math" panose="02040503050406030204" pitchFamily="18" charset="0"/>
                              <a:ea typeface="Spoqa Han Sans Neo Bold" panose="020B0500000000000000" pitchFamily="34" charset="-128"/>
                              <a:sym typeface="Wingdings" pitchFamily="2" charset="2"/>
                            </a:rPr>
                            <m:t>𝐴</m:t>
                          </m:r>
                          <m:r>
                            <a:rPr lang="en-US" altLang="ko-KR" sz="3600" i="1">
                              <a:solidFill>
                                <a:srgbClr val="53585F"/>
                              </a:solidFill>
                              <a:latin typeface="Cambria Math" panose="02040503050406030204" pitchFamily="18" charset="0"/>
                              <a:ea typeface="Cambria Math" panose="02040503050406030204" pitchFamily="18" charset="0"/>
                              <a:sym typeface="Wingdings" pitchFamily="2" charset="2"/>
                            </a:rPr>
                            <m:t>∩</m:t>
                          </m:r>
                          <m:r>
                            <a:rPr lang="en-US" altLang="ko-KR" sz="3600" i="1">
                              <a:solidFill>
                                <a:srgbClr val="53585F"/>
                              </a:solidFill>
                              <a:latin typeface="Cambria Math" panose="02040503050406030204" pitchFamily="18" charset="0"/>
                              <a:ea typeface="Cambria Math" panose="02040503050406030204" pitchFamily="18" charset="0"/>
                              <a:sym typeface="Wingdings" pitchFamily="2" charset="2"/>
                            </a:rPr>
                            <m:t>𝐵</m:t>
                          </m:r>
                        </m:num>
                        <m:den>
                          <m:r>
                            <a:rPr lang="en-US" altLang="ko-KR" sz="3600" i="1">
                              <a:solidFill>
                                <a:srgbClr val="53585F"/>
                              </a:solidFill>
                              <a:latin typeface="Cambria Math" panose="02040503050406030204" pitchFamily="18" charset="0"/>
                              <a:ea typeface="Cambria Math" panose="02040503050406030204" pitchFamily="18" charset="0"/>
                              <a:sym typeface="Wingdings" pitchFamily="2" charset="2"/>
                            </a:rPr>
                            <m:t>𝐴</m:t>
                          </m:r>
                          <m:r>
                            <a:rPr lang="en-US" altLang="ko-KR" sz="3600" i="1">
                              <a:solidFill>
                                <a:srgbClr val="53585F"/>
                              </a:solidFill>
                              <a:latin typeface="Cambria Math" panose="02040503050406030204" pitchFamily="18" charset="0"/>
                              <a:ea typeface="Cambria Math" panose="02040503050406030204" pitchFamily="18" charset="0"/>
                              <a:sym typeface="Wingdings" pitchFamily="2" charset="2"/>
                            </a:rPr>
                            <m:t>∪</m:t>
                          </m:r>
                          <m:r>
                            <a:rPr lang="en-US" altLang="ko-KR" sz="3600" i="1">
                              <a:solidFill>
                                <a:srgbClr val="53585F"/>
                              </a:solidFill>
                              <a:latin typeface="Cambria Math" panose="02040503050406030204" pitchFamily="18" charset="0"/>
                              <a:ea typeface="Cambria Math" panose="02040503050406030204" pitchFamily="18" charset="0"/>
                              <a:sym typeface="Wingdings" pitchFamily="2" charset="2"/>
                            </a:rPr>
                            <m:t>𝐵</m:t>
                          </m:r>
                        </m:den>
                      </m:f>
                      <m:r>
                        <a:rPr lang="en-US" altLang="ko-KR" sz="3600" b="0" i="1" smtClean="0">
                          <a:solidFill>
                            <a:srgbClr val="53585F"/>
                          </a:solidFill>
                          <a:latin typeface="Cambria Math" panose="02040503050406030204" pitchFamily="18" charset="0"/>
                          <a:ea typeface="Cambria Math" panose="02040503050406030204" pitchFamily="18" charset="0"/>
                          <a:sym typeface="Wingdings" pitchFamily="2" charset="2"/>
                        </a:rPr>
                        <m:t>&gt;0.5</m:t>
                      </m:r>
                    </m:oMath>
                  </m:oMathPara>
                </a14:m>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endPar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lang="en" altLang="ko-Kore-KR" sz="3600" dirty="0">
                    <a:solidFill>
                      <a:srgbClr val="53585F"/>
                    </a:solidFill>
                    <a:latin typeface="Roboto" panose="02000000000000000000" pitchFamily="2" charset="0"/>
                  </a:rPr>
                  <a:t>confusion matrix, </a:t>
                </a:r>
                <a:r>
                  <a:rPr lang="en-US" altLang="ko-Kore-KR" sz="3600" dirty="0">
                    <a:solidFill>
                      <a:srgbClr val="53585F"/>
                    </a:solidFill>
                    <a:latin typeface="Roboto" panose="02000000000000000000" pitchFamily="2" charset="0"/>
                  </a:rPr>
                  <a:t>recall, precision, </a:t>
                </a:r>
                <a:r>
                  <a:rPr lang="en" altLang="ko-Kore-KR" sz="3600" dirty="0">
                    <a:solidFill>
                      <a:srgbClr val="53585F"/>
                    </a:solidFill>
                    <a:latin typeface="Roboto" panose="02000000000000000000" pitchFamily="2" charset="0"/>
                  </a:rPr>
                  <a:t>ROC curve </a:t>
                </a:r>
                <a:r>
                  <a:rPr lang="ko-KR" altLang="en-US" sz="3600" dirty="0">
                    <a:solidFill>
                      <a:srgbClr val="53585F"/>
                    </a:solidFill>
                    <a:latin typeface="Roboto" panose="02000000000000000000" pitchFamily="2" charset="0"/>
                  </a:rPr>
                  <a:t>등을</a:t>
                </a:r>
                <a:r>
                  <a:rPr lang="en-US" altLang="ko-KR" sz="3600" dirty="0">
                    <a:solidFill>
                      <a:srgbClr val="53585F"/>
                    </a:solidFill>
                    <a:latin typeface="Roboto" panose="02000000000000000000" pitchFamily="2" charset="0"/>
                  </a:rPr>
                  <a:t> </a:t>
                </a:r>
                <a:r>
                  <a:rPr lang="ko-KR" altLang="en-US" sz="3600" dirty="0">
                    <a:solidFill>
                      <a:srgbClr val="53585F"/>
                    </a:solidFill>
                    <a:latin typeface="Roboto" panose="02000000000000000000" pitchFamily="2" charset="0"/>
                  </a:rPr>
                  <a:t>성능 지표로 사용할 수 있다</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b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그밖에</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pixel accuracy, mean accuracy, </a:t>
                </a:r>
                <a:r>
                  <a:rPr lang="en-US" altLang="ko-KR"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IoU</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의 평균</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(mean IU)</a:t>
                </a:r>
                <a:r>
                  <a:rPr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등도 쓰인다</a:t>
                </a:r>
                <a:r>
                  <a:rPr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mc:Choice>
        <mc:Fallback>
          <p:sp>
            <p:nvSpPr>
              <p:cNvPr id="17" name="직사각형 16">
                <a:extLst>
                  <a:ext uri="{FF2B5EF4-FFF2-40B4-BE49-F238E27FC236}">
                    <a16:creationId xmlns:a16="http://schemas.microsoft.com/office/drawing/2014/main" id="{89DACACA-7190-9243-BC68-2F6935476118}"/>
                  </a:ext>
                </a:extLst>
              </p:cNvPr>
              <p:cNvSpPr>
                <a:spLocks noRot="1" noChangeAspect="1" noMove="1" noResize="1" noEditPoints="1" noAdjustHandles="1" noChangeArrowheads="1" noChangeShapeType="1" noTextEdit="1"/>
              </p:cNvSpPr>
              <p:nvPr/>
            </p:nvSpPr>
            <p:spPr>
              <a:xfrm>
                <a:off x="1798320" y="4174919"/>
                <a:ext cx="18097818" cy="7159396"/>
              </a:xfrm>
              <a:prstGeom prst="rect">
                <a:avLst/>
              </a:prstGeom>
              <a:blipFill>
                <a:blip r:embed="rId4"/>
                <a:stretch>
                  <a:fillRect l="-982" t="-1239" b="-2301"/>
                </a:stretch>
              </a:blipFill>
            </p:spPr>
            <p:txBody>
              <a:bodyPr/>
              <a:lstStyle/>
              <a:p>
                <a:r>
                  <a:rPr lang="ko-Kore-KR" altLang="en-US">
                    <a:noFill/>
                  </a:rPr>
                  <a:t> </a:t>
                </a:r>
              </a:p>
            </p:txBody>
          </p:sp>
        </mc:Fallback>
      </mc:AlternateContent>
      <p:pic>
        <p:nvPicPr>
          <p:cNvPr id="3" name="그림 2">
            <a:extLst>
              <a:ext uri="{FF2B5EF4-FFF2-40B4-BE49-F238E27FC236}">
                <a16:creationId xmlns:a16="http://schemas.microsoft.com/office/drawing/2014/main" id="{FFD8EEEB-CA3A-B448-922C-612DA3593D6B}"/>
              </a:ext>
            </a:extLst>
          </p:cNvPr>
          <p:cNvPicPr>
            <a:picLocks noChangeAspect="1"/>
          </p:cNvPicPr>
          <p:nvPr/>
        </p:nvPicPr>
        <p:blipFill>
          <a:blip r:embed="rId5"/>
          <a:stretch>
            <a:fillRect/>
          </a:stretch>
        </p:blipFill>
        <p:spPr>
          <a:xfrm>
            <a:off x="12750080" y="5129621"/>
            <a:ext cx="1782008" cy="3497399"/>
          </a:xfrm>
          <a:prstGeom prst="rect">
            <a:avLst/>
          </a:prstGeom>
        </p:spPr>
      </p:pic>
      <p:pic>
        <p:nvPicPr>
          <p:cNvPr id="8194" name="Picture 2">
            <a:extLst>
              <a:ext uri="{FF2B5EF4-FFF2-40B4-BE49-F238E27FC236}">
                <a16:creationId xmlns:a16="http://schemas.microsoft.com/office/drawing/2014/main" id="{237967E4-44EE-5147-9640-C7ECD576B6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51836" y="4083479"/>
            <a:ext cx="3947146" cy="382155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CB7E54CB-A5A7-F647-884E-E61DFED19E52}"/>
              </a:ext>
            </a:extLst>
          </p:cNvPr>
          <p:cNvSpPr/>
          <p:nvPr/>
        </p:nvSpPr>
        <p:spPr>
          <a:xfrm>
            <a:off x="15423950" y="8123948"/>
            <a:ext cx="6202917" cy="369332"/>
          </a:xfrm>
          <a:prstGeom prst="rect">
            <a:avLst/>
          </a:prstGeom>
        </p:spPr>
        <p:txBody>
          <a:bodyPr wrap="none">
            <a:spAutoFit/>
          </a:bodyPr>
          <a:lstStyle/>
          <a:p>
            <a:r>
              <a:rPr lang="ko-Kore-KR" altLang="en-US" dirty="0"/>
              <a:t>https://en.wikipedia.org/wiki/Receiver_operating_characteristic</a:t>
            </a:r>
          </a:p>
        </p:txBody>
      </p:sp>
    </p:spTree>
    <p:extLst>
      <p:ext uri="{BB962C8B-B14F-4D97-AF65-F5344CB8AC3E}">
        <p14:creationId xmlns:p14="http://schemas.microsoft.com/office/powerpoint/2010/main" val="852103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ko-Kore-KR" altLang="en-US" b="1" dirty="0">
                <a:sym typeface="Wingdings" pitchFamily="2" charset="2"/>
              </a:rPr>
              <a:t>좋은 </a:t>
            </a:r>
            <a:r>
              <a:rPr lang="en-US" altLang="ko-Kore-KR" b="1" dirty="0">
                <a:sym typeface="Wingdings" pitchFamily="2" charset="2"/>
              </a:rPr>
              <a:t>object proposal </a:t>
            </a:r>
            <a:r>
              <a:rPr lang="ko-Kore-KR" altLang="en-US" b="1" dirty="0">
                <a:sym typeface="Wingdings" pitchFamily="2" charset="2"/>
              </a:rPr>
              <a:t>방법은 어떤 성질을 가지고 있을까</a:t>
            </a:r>
            <a:r>
              <a:rPr lang="en-US" altLang="ko-Kore-KR" b="1" dirty="0">
                <a:sym typeface="Wingdings" pitchFamily="2" charset="2"/>
              </a:rPr>
              <a:t>?</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7" name="직사각형 16">
            <a:extLst>
              <a:ext uri="{FF2B5EF4-FFF2-40B4-BE49-F238E27FC236}">
                <a16:creationId xmlns:a16="http://schemas.microsoft.com/office/drawing/2014/main" id="{89DACACA-7190-9243-BC68-2F6935476118}"/>
              </a:ext>
            </a:extLst>
          </p:cNvPr>
          <p:cNvSpPr/>
          <p:nvPr/>
        </p:nvSpPr>
        <p:spPr>
          <a:xfrm>
            <a:off x="2499360" y="4070768"/>
            <a:ext cx="18097818" cy="8710077"/>
          </a:xfrm>
          <a:prstGeom prst="rect">
            <a:avLst/>
          </a:prstGeom>
        </p:spPr>
        <p:txBody>
          <a:bodyPr wrap="square">
            <a:spAutoFit/>
          </a:bodyPr>
          <a:lstStyle/>
          <a:p>
            <a:pPr marL="742950" indent="-742950">
              <a:buAutoNum type="arabicPeriod"/>
            </a:pP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빠르다</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b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Localization</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시 </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bottleneck</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이 되지 않아야 한다</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742950" indent="-742950">
              <a:buAutoNum type="arabicPeriod"/>
            </a:pPr>
            <a:endPar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742950" indent="-742950">
              <a:buAutoNum type="arabicPeriod"/>
            </a:pPr>
            <a:endPar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742950" indent="-742950">
              <a:buAutoNum type="arabicPeriod"/>
            </a:pP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Recall</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이 높다</a:t>
            </a:r>
            <a:b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br>
            <a:endPar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즉</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객체를 포함하고 있는 </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bounding box</a:t>
            </a:r>
            <a:r>
              <a:rPr lang="ko-KR" altLang="en-US" sz="40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 놓치지 않는다</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742950" indent="-742950">
              <a:buAutoNum type="arabicPeriod"/>
            </a:pPr>
            <a:endPar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742950" indent="-742950">
              <a:buAutoNum type="arabicPeriod"/>
            </a:pPr>
            <a:endPar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742950" indent="-742950">
              <a:buAutoNum type="arabicPeriod"/>
            </a:pP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최소한의 지도</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학습 </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(minimal supervision)</a:t>
            </a:r>
          </a:p>
          <a:p>
            <a:pPr lvl="1"/>
            <a:b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비지도 학습</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(unsupervised)</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이거나</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약</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지도 학습</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(weakly supervised; </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간접적으로 알려주는</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lang="ko-KR" altLang="en-US" sz="4000" dirty="0">
                <a:solidFill>
                  <a:srgbClr val="53585F"/>
                </a:solidFill>
                <a:latin typeface="Spoqa Han Sans Neo" panose="020B0500000000000000" pitchFamily="34" charset="-128"/>
                <a:ea typeface="Spoqa Han Sans Neo" panose="020B0500000000000000" pitchFamily="34" charset="-128"/>
                <a:sym typeface="Wingdings" pitchFamily="2" charset="2"/>
              </a:rPr>
              <a:t>이어야 확장성이 좋다</a:t>
            </a:r>
            <a:r>
              <a:rPr lang="en-US" altLang="ko-KR" sz="40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Tree>
    <p:extLst>
      <p:ext uri="{BB962C8B-B14F-4D97-AF65-F5344CB8AC3E}">
        <p14:creationId xmlns:p14="http://schemas.microsoft.com/office/powerpoint/2010/main" val="1520103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t>object detection</a:t>
            </a:r>
            <a:r>
              <a:rPr lang="ko-KR" altLang="en-US" b="1" dirty="0"/>
              <a:t>의 전략</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69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6" name="TextBox 5">
            <a:extLst>
              <a:ext uri="{FF2B5EF4-FFF2-40B4-BE49-F238E27FC236}">
                <a16:creationId xmlns:a16="http://schemas.microsoft.com/office/drawing/2014/main" id="{DF9C7CD2-F212-DA46-8889-D7B522F9FE26}"/>
              </a:ext>
            </a:extLst>
          </p:cNvPr>
          <p:cNvSpPr txBox="1"/>
          <p:nvPr/>
        </p:nvSpPr>
        <p:spPr>
          <a:xfrm>
            <a:off x="2498765" y="3337272"/>
            <a:ext cx="18683304" cy="1815882"/>
          </a:xfrm>
          <a:prstGeom prst="rect">
            <a:avLst/>
          </a:prstGeom>
          <a:noFill/>
        </p:spPr>
        <p:txBody>
          <a:bodyPr wrap="square" rtlCol="0">
            <a:spAutoFit/>
          </a:bodyPr>
          <a:lstStyle/>
          <a:p>
            <a:r>
              <a:rPr kumimoji="1" lang="en-US" altLang="ko-Kore-KR" sz="2800" dirty="0">
                <a:solidFill>
                  <a:srgbClr val="53585F"/>
                </a:solidFill>
                <a:latin typeface="Spoqa Han Sans Neo" panose="020B0500000000000000" pitchFamily="34" charset="-128"/>
                <a:ea typeface="Spoqa Han Sans Neo" panose="020B0500000000000000" pitchFamily="34" charset="-128"/>
              </a:rPr>
              <a:t>Sliding window detection</a:t>
            </a:r>
          </a:p>
          <a:p>
            <a:endParaRPr kumimoji="1" lang="en-US" altLang="ko-Kore-KR" sz="28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sz="2800" dirty="0">
                <a:solidFill>
                  <a:srgbClr val="53585F"/>
                </a:solidFill>
                <a:latin typeface="Spoqa Han Sans Neo" panose="020B0500000000000000" pitchFamily="34" charset="-128"/>
                <a:ea typeface="Spoqa Han Sans Neo" panose="020B0500000000000000" pitchFamily="34" charset="-128"/>
              </a:rPr>
              <a:t>:  </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각각의 윈도우에서</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 </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객체를 인식</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a:t>
            </a:r>
          </a:p>
          <a:p>
            <a:r>
              <a:rPr kumimoji="1" lang="ko-Kore-KR" altLang="en-US" sz="2800" dirty="0">
                <a:solidFill>
                  <a:srgbClr val="53585F"/>
                </a:solidFill>
                <a:latin typeface="Spoqa Han Sans Neo" panose="020B0500000000000000" pitchFamily="34" charset="-128"/>
                <a:ea typeface="Spoqa Han Sans Neo" panose="020B0500000000000000" pitchFamily="34" charset="-128"/>
              </a:rPr>
              <a:t>윈도우를 서서히 </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sliding</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하면서 움직인다</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a:t>
            </a:r>
            <a:endParaRPr kumimoji="1" lang="ko-Kore-KR" altLang="en-US" sz="2800" dirty="0">
              <a:solidFill>
                <a:srgbClr val="53585F"/>
              </a:solidFill>
              <a:latin typeface="Spoqa Han Sans Neo" panose="020B0500000000000000" pitchFamily="34" charset="-128"/>
              <a:ea typeface="Spoqa Han Sans Neo" panose="020B0500000000000000" pitchFamily="34" charset="-128"/>
            </a:endParaRPr>
          </a:p>
        </p:txBody>
      </p:sp>
      <p:pic>
        <p:nvPicPr>
          <p:cNvPr id="6146" name="Picture 2" descr="물리학자 단체사진 1274년 솔베이 물리학 회의">
            <a:extLst>
              <a:ext uri="{FF2B5EF4-FFF2-40B4-BE49-F238E27FC236}">
                <a16:creationId xmlns:a16="http://schemas.microsoft.com/office/drawing/2014/main" id="{559877D4-5C0E-4B44-9745-668B410A9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942" y="5956425"/>
            <a:ext cx="12348484" cy="640063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7B50665-0308-814D-80A1-0846B4492DD5}"/>
              </a:ext>
            </a:extLst>
          </p:cNvPr>
          <p:cNvSpPr/>
          <p:nvPr/>
        </p:nvSpPr>
        <p:spPr>
          <a:xfrm>
            <a:off x="9448184" y="8059531"/>
            <a:ext cx="1554480" cy="32294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340810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err="1"/>
              <a:t>AlexNet</a:t>
            </a:r>
            <a:r>
              <a:rPr lang="en-US" altLang="ko-Kore-KR" b="1" dirty="0"/>
              <a:t> (CNN</a:t>
            </a:r>
            <a:r>
              <a:rPr lang="en-US" altLang="ko-KR" b="1" dirty="0"/>
              <a:t>)</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34" name="슬라이드 번호 개체 틀 4">
            <a:extLst>
              <a:ext uri="{FF2B5EF4-FFF2-40B4-BE49-F238E27FC236}">
                <a16:creationId xmlns:a16="http://schemas.microsoft.com/office/drawing/2014/main" id="{908893F3-4070-C742-9FB0-381C466B0D88}"/>
              </a:ext>
            </a:extLst>
          </p:cNvPr>
          <p:cNvSpPr>
            <a:spLocks noGrp="1"/>
          </p:cNvSpPr>
          <p:nvPr>
            <p:ph type="sldNum" sz="quarter" idx="12"/>
          </p:nvPr>
        </p:nvSpPr>
        <p:spPr>
          <a:xfrm>
            <a:off x="4446167" y="10843152"/>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1" name="TextBox 40">
            <a:extLst>
              <a:ext uri="{FF2B5EF4-FFF2-40B4-BE49-F238E27FC236}">
                <a16:creationId xmlns:a16="http://schemas.microsoft.com/office/drawing/2014/main" id="{E5941327-1440-BD48-9BE3-16C527547022}"/>
              </a:ext>
            </a:extLst>
          </p:cNvPr>
          <p:cNvSpPr txBox="1"/>
          <p:nvPr/>
        </p:nvSpPr>
        <p:spPr>
          <a:xfrm>
            <a:off x="1830667" y="9458782"/>
            <a:ext cx="17600734" cy="2062103"/>
          </a:xfrm>
          <a:prstGeom prst="rect">
            <a:avLst/>
          </a:prstGeom>
          <a:noFill/>
        </p:spPr>
        <p:txBody>
          <a:bodyPr wrap="square" rtlCol="0">
            <a:spAutoFit/>
          </a:bodyPr>
          <a:lstStyle/>
          <a:p>
            <a:r>
              <a:rPr kumimoji="1" lang="en-US" altLang="ko-Kore-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LeNet</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과 비슷하지만</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기존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CNN</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깊게 쌓고</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더 나은 활성함수와 정형화</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regularization)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기법을 적용</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en-US" altLang="ko-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ReLU</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local response normalization, data augmentation, dropout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등</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딥러닝</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기반의 최초의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ImageNet challenge (ILSVRC-2012 competition)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우승한 모델</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ko-Kore-KR" altLang="en-US" sz="2800" dirty="0">
              <a:solidFill>
                <a:srgbClr val="53585F"/>
              </a:solidFill>
              <a:latin typeface="Spoqa Han Sans Neo" panose="020B0500000000000000" pitchFamily="34" charset="-128"/>
              <a:ea typeface="Spoqa Han Sans Neo" panose="020B0500000000000000" pitchFamily="34" charset="-128"/>
            </a:endParaRPr>
          </a:p>
        </p:txBody>
      </p:sp>
      <p:sp>
        <p:nvSpPr>
          <p:cNvPr id="4" name="직사각형 3">
            <a:extLst>
              <a:ext uri="{FF2B5EF4-FFF2-40B4-BE49-F238E27FC236}">
                <a16:creationId xmlns:a16="http://schemas.microsoft.com/office/drawing/2014/main" id="{485FBE3B-34F1-1F40-B638-69D456996F7F}"/>
              </a:ext>
            </a:extLst>
          </p:cNvPr>
          <p:cNvSpPr/>
          <p:nvPr/>
        </p:nvSpPr>
        <p:spPr>
          <a:xfrm>
            <a:off x="2192831" y="12625005"/>
            <a:ext cx="15831024" cy="646331"/>
          </a:xfrm>
          <a:prstGeom prst="rect">
            <a:avLst/>
          </a:prstGeom>
        </p:spPr>
        <p:txBody>
          <a:bodyPr wrap="square">
            <a:spAutoFit/>
          </a:bodyPr>
          <a:lstStyle/>
          <a:p>
            <a:r>
              <a:rPr lang="en" altLang="ko-Kore-KR" dirty="0" err="1">
                <a:solidFill>
                  <a:srgbClr val="222222"/>
                </a:solidFill>
                <a:latin typeface="Arial" panose="020B0604020202020204" pitchFamily="34" charset="0"/>
              </a:rPr>
              <a:t>Krizhevsky</a:t>
            </a:r>
            <a:r>
              <a:rPr lang="en" altLang="ko-Kore-KR" dirty="0">
                <a:solidFill>
                  <a:srgbClr val="222222"/>
                </a:solidFill>
                <a:latin typeface="Arial" panose="020B0604020202020204" pitchFamily="34" charset="0"/>
              </a:rPr>
              <a:t>, Alex, Ilya </a:t>
            </a:r>
            <a:r>
              <a:rPr lang="en" altLang="ko-Kore-KR" dirty="0" err="1">
                <a:solidFill>
                  <a:srgbClr val="222222"/>
                </a:solidFill>
                <a:latin typeface="Arial" panose="020B0604020202020204" pitchFamily="34" charset="0"/>
              </a:rPr>
              <a:t>Sutskever</a:t>
            </a:r>
            <a:r>
              <a:rPr lang="en" altLang="ko-Kore-KR" dirty="0">
                <a:solidFill>
                  <a:srgbClr val="222222"/>
                </a:solidFill>
                <a:latin typeface="Arial" panose="020B0604020202020204" pitchFamily="34" charset="0"/>
              </a:rPr>
              <a:t>, and Geoffrey E. Hinton. "</a:t>
            </a:r>
            <a:r>
              <a:rPr lang="en" altLang="ko-Kore-KR" dirty="0" err="1">
                <a:solidFill>
                  <a:srgbClr val="222222"/>
                </a:solidFill>
                <a:latin typeface="Arial" panose="020B0604020202020204" pitchFamily="34" charset="0"/>
              </a:rPr>
              <a:t>Imagenet</a:t>
            </a:r>
            <a:r>
              <a:rPr lang="en" altLang="ko-Kore-KR" dirty="0">
                <a:solidFill>
                  <a:srgbClr val="222222"/>
                </a:solidFill>
                <a:latin typeface="Arial" panose="020B0604020202020204" pitchFamily="34" charset="0"/>
              </a:rPr>
              <a:t> classification with deep convolutional neural networks." </a:t>
            </a:r>
            <a:r>
              <a:rPr lang="en" altLang="ko-Kore-KR" i="1" dirty="0">
                <a:solidFill>
                  <a:srgbClr val="222222"/>
                </a:solidFill>
                <a:latin typeface="Arial" panose="020B0604020202020204" pitchFamily="34" charset="0"/>
              </a:rPr>
              <a:t>Advances in neural information processing systems</a:t>
            </a:r>
            <a:r>
              <a:rPr lang="en" altLang="ko-Kore-KR" dirty="0">
                <a:solidFill>
                  <a:srgbClr val="222222"/>
                </a:solidFill>
                <a:latin typeface="Arial" panose="020B0604020202020204" pitchFamily="34" charset="0"/>
              </a:rPr>
              <a:t> 25 (2012): 1097-1105.</a:t>
            </a:r>
            <a:endParaRPr lang="ko-Kore-KR" altLang="en-US" dirty="0"/>
          </a:p>
        </p:txBody>
      </p:sp>
      <p:pic>
        <p:nvPicPr>
          <p:cNvPr id="5" name="그림 4">
            <a:extLst>
              <a:ext uri="{FF2B5EF4-FFF2-40B4-BE49-F238E27FC236}">
                <a16:creationId xmlns:a16="http://schemas.microsoft.com/office/drawing/2014/main" id="{797F4D18-7CA3-F243-8CC3-300444A4697B}"/>
              </a:ext>
            </a:extLst>
          </p:cNvPr>
          <p:cNvPicPr>
            <a:picLocks noChangeAspect="1"/>
          </p:cNvPicPr>
          <p:nvPr/>
        </p:nvPicPr>
        <p:blipFill>
          <a:blip r:embed="rId4"/>
          <a:stretch>
            <a:fillRect/>
          </a:stretch>
        </p:blipFill>
        <p:spPr>
          <a:xfrm>
            <a:off x="3436724" y="3279618"/>
            <a:ext cx="11477450" cy="5848129"/>
          </a:xfrm>
          <a:prstGeom prst="rect">
            <a:avLst/>
          </a:prstGeom>
        </p:spPr>
      </p:pic>
      <p:sp>
        <p:nvSpPr>
          <p:cNvPr id="17" name="슬라이드 번호 개체 틀 4">
            <a:extLst>
              <a:ext uri="{FF2B5EF4-FFF2-40B4-BE49-F238E27FC236}">
                <a16:creationId xmlns:a16="http://schemas.microsoft.com/office/drawing/2014/main" id="{75731904-7A45-5446-8E73-F421BDAE4912}"/>
              </a:ext>
            </a:extLst>
          </p:cNvPr>
          <p:cNvSpPr txBox="1">
            <a:spLocks/>
          </p:cNvSpPr>
          <p:nvPr/>
        </p:nvSpPr>
        <p:spPr>
          <a:xfrm>
            <a:off x="9448184" y="12996000"/>
            <a:ext cx="5486043" cy="720000"/>
          </a:xfrm>
          <a:prstGeom prst="rect">
            <a:avLst/>
          </a:prstGeom>
        </p:spPr>
        <p:txBody>
          <a:bodyPr vert="horz" lIns="91440" tIns="45720" rIns="91440" bIns="45720" rtlCol="0" anchor="ctr"/>
          <a:lstStyle>
            <a:defPPr>
              <a:defRPr lang="en-US"/>
            </a:defPPr>
            <a:lvl1pPr marL="0" algn="r" defTabSz="457142" rtl="0" eaLnBrk="1" latinLnBrk="0" hangingPunct="1">
              <a:defRPr sz="2400" kern="1200">
                <a:solidFill>
                  <a:schemeClr val="tx1">
                    <a:tint val="75000"/>
                  </a:schemeClr>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4068605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t>object detection</a:t>
            </a:r>
            <a:r>
              <a:rPr lang="ko-KR" altLang="en-US" b="1" dirty="0"/>
              <a:t>의 전략</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6" name="TextBox 5">
            <a:extLst>
              <a:ext uri="{FF2B5EF4-FFF2-40B4-BE49-F238E27FC236}">
                <a16:creationId xmlns:a16="http://schemas.microsoft.com/office/drawing/2014/main" id="{DF9C7CD2-F212-DA46-8889-D7B522F9FE26}"/>
              </a:ext>
            </a:extLst>
          </p:cNvPr>
          <p:cNvSpPr txBox="1"/>
          <p:nvPr/>
        </p:nvSpPr>
        <p:spPr>
          <a:xfrm>
            <a:off x="2376845" y="3212188"/>
            <a:ext cx="18683304" cy="2677656"/>
          </a:xfrm>
          <a:prstGeom prst="rect">
            <a:avLst/>
          </a:prstGeom>
          <a:noFill/>
        </p:spPr>
        <p:txBody>
          <a:bodyPr wrap="square" rtlCol="0">
            <a:spAutoFit/>
          </a:bodyPr>
          <a:lstStyle/>
          <a:p>
            <a:r>
              <a:rPr kumimoji="1" lang="en-US" altLang="ko-Kore-KR" sz="2800" dirty="0">
                <a:solidFill>
                  <a:srgbClr val="53585F"/>
                </a:solidFill>
                <a:latin typeface="Spoqa Han Sans Neo" panose="020B0500000000000000" pitchFamily="34" charset="-128"/>
                <a:ea typeface="Spoqa Han Sans Neo" panose="020B0500000000000000" pitchFamily="34" charset="-128"/>
              </a:rPr>
              <a:t>Proposal Approach</a:t>
            </a:r>
          </a:p>
          <a:p>
            <a:r>
              <a:rPr kumimoji="1" lang="en-US" altLang="ko-Kore-KR" sz="2800" dirty="0">
                <a:solidFill>
                  <a:srgbClr val="53585F"/>
                </a:solidFill>
                <a:latin typeface="Spoqa Han Sans Neo" panose="020B0500000000000000" pitchFamily="34" charset="-128"/>
                <a:ea typeface="Spoqa Han Sans Neo" panose="020B0500000000000000" pitchFamily="34" charset="-128"/>
              </a:rPr>
              <a:t>: </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객체를 포함하는 모든 </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window</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를 찾은 후</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 </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각 윈도우를 </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multi-class </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분류기로 분류한다</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ore-KR" sz="28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sz="2800" dirty="0">
                <a:solidFill>
                  <a:srgbClr val="53585F"/>
                </a:solidFill>
                <a:latin typeface="Spoqa Han Sans Neo" panose="020B0500000000000000" pitchFamily="34" charset="-128"/>
                <a:ea typeface="Spoqa Han Sans Neo" panose="020B0500000000000000" pitchFamily="34" charset="-128"/>
              </a:rPr>
              <a:t>Voting from patches/</a:t>
            </a:r>
            <a:r>
              <a:rPr kumimoji="1" lang="en-US" altLang="ko-Kore-KR" sz="2800" dirty="0" err="1">
                <a:solidFill>
                  <a:srgbClr val="53585F"/>
                </a:solidFill>
                <a:latin typeface="Spoqa Han Sans Neo" panose="020B0500000000000000" pitchFamily="34" charset="-128"/>
                <a:ea typeface="Spoqa Han Sans Neo" panose="020B0500000000000000" pitchFamily="34" charset="-128"/>
              </a:rPr>
              <a:t>keypoints</a:t>
            </a:r>
            <a:endParaRPr kumimoji="1" lang="en-US" altLang="ko-Kore-KR" sz="2800" dirty="0">
              <a:solidFill>
                <a:srgbClr val="53585F"/>
              </a:solidFill>
              <a:latin typeface="Spoqa Han Sans Neo" panose="020B0500000000000000" pitchFamily="34" charset="-128"/>
              <a:ea typeface="Spoqa Han Sans Neo" panose="020B0500000000000000" pitchFamily="34" charset="-128"/>
            </a:endParaRPr>
          </a:p>
          <a:p>
            <a:r>
              <a:rPr kumimoji="1" lang="en-US" altLang="ko-Kore-KR" sz="2800" dirty="0">
                <a:solidFill>
                  <a:srgbClr val="53585F"/>
                </a:solidFill>
                <a:latin typeface="Spoqa Han Sans Neo" panose="020B0500000000000000" pitchFamily="34" charset="-128"/>
                <a:ea typeface="Spoqa Han Sans Neo" panose="020B0500000000000000" pitchFamily="34" charset="-128"/>
              </a:rPr>
              <a:t>:  </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각 패치 및 키포인트를 찾은 후</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 </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그 포인트들에서 </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Voting</a:t>
            </a:r>
            <a:r>
              <a:rPr kumimoji="1" lang="ko-Kore-KR" altLang="en-US" sz="2800" dirty="0">
                <a:solidFill>
                  <a:srgbClr val="53585F"/>
                </a:solidFill>
                <a:latin typeface="Spoqa Han Sans Neo" panose="020B0500000000000000" pitchFamily="34" charset="-128"/>
                <a:ea typeface="Spoqa Han Sans Neo" panose="020B0500000000000000" pitchFamily="34" charset="-128"/>
              </a:rPr>
              <a:t>을 통해 최종 위치를 얻어낸다</a:t>
            </a:r>
            <a:r>
              <a:rPr kumimoji="1" lang="en-US" altLang="ko-Kore-KR" sz="2800" dirty="0">
                <a:solidFill>
                  <a:srgbClr val="53585F"/>
                </a:solidFill>
                <a:latin typeface="Spoqa Han Sans Neo" panose="020B0500000000000000" pitchFamily="34" charset="-128"/>
                <a:ea typeface="Spoqa Han Sans Neo" panose="020B0500000000000000" pitchFamily="34" charset="-128"/>
              </a:rPr>
              <a:t>.</a:t>
            </a:r>
          </a:p>
          <a:p>
            <a:endParaRPr kumimoji="1" lang="ko-Kore-KR" altLang="en-US" sz="2800" dirty="0">
              <a:solidFill>
                <a:srgbClr val="53585F"/>
              </a:solidFill>
              <a:latin typeface="Spoqa Han Sans Neo" panose="020B0500000000000000" pitchFamily="34" charset="-128"/>
              <a:ea typeface="Spoqa Han Sans Neo" panose="020B0500000000000000" pitchFamily="34" charset="-128"/>
            </a:endParaRPr>
          </a:p>
        </p:txBody>
      </p:sp>
      <p:pic>
        <p:nvPicPr>
          <p:cNvPr id="6146" name="Picture 2" descr="물리학자 단체사진 1274년 솔베이 물리학 회의">
            <a:extLst>
              <a:ext uri="{FF2B5EF4-FFF2-40B4-BE49-F238E27FC236}">
                <a16:creationId xmlns:a16="http://schemas.microsoft.com/office/drawing/2014/main" id="{559877D4-5C0E-4B44-9745-668B410A9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942" y="5956425"/>
            <a:ext cx="12348484" cy="640063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7B50665-0308-814D-80A1-0846B4492DD5}"/>
              </a:ext>
            </a:extLst>
          </p:cNvPr>
          <p:cNvSpPr/>
          <p:nvPr/>
        </p:nvSpPr>
        <p:spPr>
          <a:xfrm>
            <a:off x="9448184" y="8098161"/>
            <a:ext cx="1554480" cy="360615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7" name="직사각형 16">
            <a:extLst>
              <a:ext uri="{FF2B5EF4-FFF2-40B4-BE49-F238E27FC236}">
                <a16:creationId xmlns:a16="http://schemas.microsoft.com/office/drawing/2014/main" id="{95AABF2F-DF3C-774F-BDCA-3C1658E3028C}"/>
              </a:ext>
            </a:extLst>
          </p:cNvPr>
          <p:cNvSpPr/>
          <p:nvPr/>
        </p:nvSpPr>
        <p:spPr>
          <a:xfrm>
            <a:off x="10027302" y="9295360"/>
            <a:ext cx="640697" cy="9543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직사각형 17">
            <a:extLst>
              <a:ext uri="{FF2B5EF4-FFF2-40B4-BE49-F238E27FC236}">
                <a16:creationId xmlns:a16="http://schemas.microsoft.com/office/drawing/2014/main" id="{6359AA13-2652-854D-8EB8-9FE3430064E8}"/>
              </a:ext>
            </a:extLst>
          </p:cNvPr>
          <p:cNvSpPr/>
          <p:nvPr/>
        </p:nvSpPr>
        <p:spPr>
          <a:xfrm>
            <a:off x="9773927" y="8282827"/>
            <a:ext cx="640696" cy="9543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291693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t>object detection</a:t>
            </a:r>
            <a:r>
              <a:rPr lang="ko-KR" altLang="en-US" b="1" dirty="0"/>
              <a:t>의 전략</a:t>
            </a:r>
            <a:r>
              <a:rPr lang="en-US" altLang="ko-KR" b="1" dirty="0"/>
              <a:t>: Selective Search(2013)</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6" name="TextBox 5">
            <a:extLst>
              <a:ext uri="{FF2B5EF4-FFF2-40B4-BE49-F238E27FC236}">
                <a16:creationId xmlns:a16="http://schemas.microsoft.com/office/drawing/2014/main" id="{DF9C7CD2-F212-DA46-8889-D7B522F9FE26}"/>
              </a:ext>
            </a:extLst>
          </p:cNvPr>
          <p:cNvSpPr txBox="1"/>
          <p:nvPr/>
        </p:nvSpPr>
        <p:spPr>
          <a:xfrm>
            <a:off x="2031445" y="3811436"/>
            <a:ext cx="13148579" cy="2062103"/>
          </a:xfrm>
          <a:prstGeom prst="rect">
            <a:avLst/>
          </a:prstGeom>
          <a:noFill/>
        </p:spPr>
        <p:txBody>
          <a:bodyPr wrap="square" rtlCol="0">
            <a:spAutoFit/>
          </a:bodyPr>
          <a:lstStyle/>
          <a:p>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Segmentation</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기반 </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object proposal: Selective search (</a:t>
            </a:r>
            <a:r>
              <a:rPr kumimoji="1" lang="ko-Kore-KR" altLang="en-US" sz="3200" b="1" dirty="0">
                <a:solidFill>
                  <a:srgbClr val="53585F"/>
                </a:solidFill>
                <a:latin typeface="Spoqa Han Sans Neo Bold" panose="020B0500000000000000" pitchFamily="34" charset="-128"/>
                <a:ea typeface="Spoqa Han Sans Neo Bold" panose="020B0500000000000000" pitchFamily="34" charset="-128"/>
              </a:rPr>
              <a:t>선택적 검색</a:t>
            </a:r>
            <a:r>
              <a:rPr kumimoji="1" lang="en-US" altLang="ko-Kore-KR" sz="3200" b="1" dirty="0">
                <a:solidFill>
                  <a:srgbClr val="53585F"/>
                </a:solidFill>
                <a:latin typeface="Spoqa Han Sans Neo Bold" panose="020B0500000000000000" pitchFamily="34" charset="-128"/>
                <a:ea typeface="Spoqa Han Sans Neo Bold" panose="020B0500000000000000" pitchFamily="34" charset="-128"/>
              </a:rPr>
              <a:t>)</a:t>
            </a:r>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endParaRPr>
          </a:p>
          <a:p>
            <a:pPr marL="457200" indent="-457200">
              <a:buFontTx/>
              <a:buChar char="-"/>
            </a:pPr>
            <a:r>
              <a:rPr kumimoji="1" lang="ko-Kore-KR" altLang="en-US" sz="3200" dirty="0">
                <a:solidFill>
                  <a:srgbClr val="53585F"/>
                </a:solidFill>
                <a:latin typeface="Spoqa Han Sans Neo" panose="020B0500000000000000" pitchFamily="34" charset="-128"/>
                <a:ea typeface="Spoqa Han Sans Neo" panose="020B0500000000000000" pitchFamily="34" charset="-128"/>
              </a:rPr>
              <a:t>수많은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segmentation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을 수행하고</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각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segmentation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을 반복적으로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grouping</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a:p>
            <a:pPr marL="457200" indent="-457200">
              <a:buFontTx/>
              <a:buChar char="-"/>
            </a:pPr>
            <a:r>
              <a:rPr kumimoji="1" lang="ko-Kore-KR" altLang="en-US" sz="3200" dirty="0">
                <a:solidFill>
                  <a:srgbClr val="53585F"/>
                </a:solidFill>
                <a:latin typeface="Spoqa Han Sans Neo" panose="020B0500000000000000" pitchFamily="34" charset="-128"/>
                <a:ea typeface="Spoqa Han Sans Neo" panose="020B0500000000000000" pitchFamily="34" charset="-128"/>
              </a:rPr>
              <a:t>각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segmentation</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은 반복작업중에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object proposal</a:t>
            </a:r>
            <a:r>
              <a:rPr kumimoji="1" lang="ko-Kore-KR" altLang="en-US" sz="3200" dirty="0">
                <a:solidFill>
                  <a:srgbClr val="53585F"/>
                </a:solidFill>
                <a:latin typeface="Spoqa Han Sans Neo" panose="020B0500000000000000" pitchFamily="34" charset="-128"/>
                <a:ea typeface="Spoqa Han Sans Neo" panose="020B0500000000000000" pitchFamily="34" charset="-128"/>
              </a:rPr>
              <a:t>이 된다</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p>
        </p:txBody>
      </p:sp>
      <p:sp>
        <p:nvSpPr>
          <p:cNvPr id="5" name="직사각형 4">
            <a:extLst>
              <a:ext uri="{FF2B5EF4-FFF2-40B4-BE49-F238E27FC236}">
                <a16:creationId xmlns:a16="http://schemas.microsoft.com/office/drawing/2014/main" id="{17F5E973-7669-014E-81E5-1FCBDE975D04}"/>
              </a:ext>
            </a:extLst>
          </p:cNvPr>
          <p:cNvSpPr/>
          <p:nvPr/>
        </p:nvSpPr>
        <p:spPr>
          <a:xfrm>
            <a:off x="3023798" y="12719049"/>
            <a:ext cx="13500257" cy="369332"/>
          </a:xfrm>
          <a:prstGeom prst="rect">
            <a:avLst/>
          </a:prstGeom>
        </p:spPr>
        <p:txBody>
          <a:bodyPr wrap="square">
            <a:spAutoFit/>
          </a:bodyPr>
          <a:lstStyle/>
          <a:p>
            <a:r>
              <a:rPr lang="en" altLang="ko-Kore-KR" dirty="0" err="1">
                <a:solidFill>
                  <a:srgbClr val="222222"/>
                </a:solidFill>
                <a:latin typeface="Arial" panose="020B0604020202020204" pitchFamily="34" charset="0"/>
              </a:rPr>
              <a:t>Uijlings</a:t>
            </a:r>
            <a:r>
              <a:rPr lang="en" altLang="ko-Kore-KR" dirty="0">
                <a:solidFill>
                  <a:srgbClr val="222222"/>
                </a:solidFill>
                <a:latin typeface="Arial" panose="020B0604020202020204" pitchFamily="34" charset="0"/>
              </a:rPr>
              <a:t>, Jasper RR, et al. "Selective search for object recognition." </a:t>
            </a:r>
            <a:r>
              <a:rPr lang="en" altLang="ko-Kore-KR" i="1" dirty="0">
                <a:solidFill>
                  <a:srgbClr val="222222"/>
                </a:solidFill>
                <a:latin typeface="Arial" panose="020B0604020202020204" pitchFamily="34" charset="0"/>
              </a:rPr>
              <a:t>International journal of computer vision</a:t>
            </a:r>
            <a:r>
              <a:rPr lang="en" altLang="ko-Kore-KR" dirty="0">
                <a:solidFill>
                  <a:srgbClr val="222222"/>
                </a:solidFill>
                <a:latin typeface="Arial" panose="020B0604020202020204" pitchFamily="34" charset="0"/>
              </a:rPr>
              <a:t> 104.2 (2013): 154-171</a:t>
            </a:r>
            <a:endParaRPr lang="ko-Kore-KR" altLang="en-US" dirty="0"/>
          </a:p>
        </p:txBody>
      </p:sp>
      <p:pic>
        <p:nvPicPr>
          <p:cNvPr id="10243" name="Picture 3">
            <a:extLst>
              <a:ext uri="{FF2B5EF4-FFF2-40B4-BE49-F238E27FC236}">
                <a16:creationId xmlns:a16="http://schemas.microsoft.com/office/drawing/2014/main" id="{8780F92D-1A17-4640-A396-38FE28C00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5424" y="2995213"/>
            <a:ext cx="8856989" cy="56443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직사각형 7">
                <a:extLst>
                  <a:ext uri="{FF2B5EF4-FFF2-40B4-BE49-F238E27FC236}">
                    <a16:creationId xmlns:a16="http://schemas.microsoft.com/office/drawing/2014/main" id="{60842029-E297-144D-AACB-6DA9077E748B}"/>
                  </a:ext>
                </a:extLst>
              </p:cNvPr>
              <p:cNvSpPr/>
              <p:nvPr/>
            </p:nvSpPr>
            <p:spPr>
              <a:xfrm>
                <a:off x="1792940" y="6430813"/>
                <a:ext cx="14007702" cy="5509200"/>
              </a:xfrm>
              <a:prstGeom prst="rect">
                <a:avLst/>
              </a:prstGeom>
            </p:spPr>
            <p:txBody>
              <a:bodyPr wrap="square">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rPr>
                  <a:t>1. </a:t>
                </a:r>
                <a:r>
                  <a:rPr kumimoji="1" lang="ko-KR" altLang="en-US" sz="3200" dirty="0">
                    <a:solidFill>
                      <a:srgbClr val="53585F"/>
                    </a:solidFill>
                    <a:latin typeface="Spoqa Han Sans Neo" panose="020B0500000000000000" pitchFamily="34" charset="-128"/>
                    <a:ea typeface="Spoqa Han Sans Neo" panose="020B0500000000000000" pitchFamily="34" charset="-128"/>
                  </a:rPr>
                  <a:t>초기 영역들을 지정한다</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맨 왼쪽 아래 무수한 파란 박스가 그려진 상태와 같다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rPr>
                  <a:t>2.  </a:t>
                </a:r>
                <a:r>
                  <a:rPr kumimoji="1" lang="ko-KR" altLang="en-US" sz="3200" dirty="0">
                    <a:solidFill>
                      <a:srgbClr val="53585F"/>
                    </a:solidFill>
                    <a:latin typeface="Spoqa Han Sans Neo" panose="020B0500000000000000" pitchFamily="34" charset="-128"/>
                    <a:ea typeface="Spoqa Han Sans Neo" panose="020B0500000000000000" pitchFamily="34" charset="-128"/>
                  </a:rPr>
                  <a:t>네모 박스로 구분된 영역과 이웃한 다른 네모박스 영역 간의 </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유사도를</a:t>
                </a:r>
                <a:r>
                  <a:rPr kumimoji="1" lang="ko-KR" altLang="en-US" sz="3200" dirty="0">
                    <a:solidFill>
                      <a:srgbClr val="53585F"/>
                    </a:solidFill>
                    <a:latin typeface="Spoqa Han Sans Neo" panose="020B0500000000000000" pitchFamily="34" charset="-128"/>
                    <a:ea typeface="Spoqa Han Sans Neo" panose="020B0500000000000000" pitchFamily="34" charset="-128"/>
                  </a:rPr>
                  <a:t> 계산한다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14:m>
                  <m:oMathPara xmlns:m="http://schemas.openxmlformats.org/officeDocument/2006/math">
                    <m:oMathParaPr>
                      <m:jc m:val="centerGroup"/>
                    </m:oMathParaPr>
                    <m:oMath xmlns:m="http://schemas.openxmlformats.org/officeDocument/2006/math">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𝑖</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𝑒</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𝑆</m:t>
                      </m:r>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d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𝑎</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𝑏</m:t>
                          </m:r>
                        </m:e>
                      </m:d>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𝑆</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𝑠𝑖𝑧𝑒</m:t>
                          </m:r>
                        </m:sub>
                      </m:sSub>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d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𝑎</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𝑏</m:t>
                          </m:r>
                        </m:e>
                      </m:d>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𝑆</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𝑡𝑒𝑥𝑡𝑢𝑟𝑒</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𝑎</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 </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𝑏</m:t>
                      </m:r>
                      <m:r>
                        <a:rPr kumimoji="1" lang="en-US" altLang="ko-KR" sz="3200" b="0" i="1" smtClean="0">
                          <a:solidFill>
                            <a:srgbClr val="53585F"/>
                          </a:solidFill>
                          <a:latin typeface="Cambria Math" panose="02040503050406030204" pitchFamily="18" charset="0"/>
                          <a:ea typeface="Spoqa Han Sans Neo Bold" panose="020B0500000000000000" pitchFamily="34" charset="-128"/>
                        </a:rPr>
                        <m:t>)</m:t>
                      </m:r>
                    </m:oMath>
                  </m:oMathPara>
                </a14:m>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rPr>
                  <a:t>3. 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Greedy </a:t>
                </a:r>
                <a:r>
                  <a:rPr kumimoji="1" lang="ko-KR" altLang="en-US" sz="3200" dirty="0">
                    <a:solidFill>
                      <a:srgbClr val="53585F"/>
                    </a:solidFill>
                    <a:latin typeface="Spoqa Han Sans Neo" panose="020B0500000000000000" pitchFamily="34" charset="-128"/>
                    <a:ea typeface="Spoqa Han Sans Neo" panose="020B0500000000000000" pitchFamily="34" charset="-128"/>
                  </a:rPr>
                  <a:t>알고리즘을 이용하여 </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유사도가</a:t>
                </a:r>
                <a:r>
                  <a:rPr kumimoji="1" lang="ko-KR" altLang="en-US" sz="3200" dirty="0">
                    <a:solidFill>
                      <a:srgbClr val="53585F"/>
                    </a:solidFill>
                    <a:latin typeface="Spoqa Han Sans Neo" panose="020B0500000000000000" pitchFamily="34" charset="-128"/>
                    <a:ea typeface="Spoqa Han Sans Neo" panose="020B0500000000000000" pitchFamily="34" charset="-128"/>
                  </a:rPr>
                  <a:t> 높은 영역 끼리 합치고 이를 반복한다</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서로 엉킨 것들이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single region</a:t>
                </a:r>
                <a:r>
                  <a:rPr kumimoji="1" lang="ko-KR" altLang="en-US" sz="3200" dirty="0">
                    <a:solidFill>
                      <a:srgbClr val="53585F"/>
                    </a:solidFill>
                    <a:latin typeface="Spoqa Han Sans Neo" panose="020B0500000000000000" pitchFamily="34" charset="-128"/>
                    <a:ea typeface="Spoqa Han Sans Neo" panose="020B0500000000000000" pitchFamily="34" charset="-128"/>
                  </a:rPr>
                  <a:t>이 될 때 까지 반복한다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rPr>
                  <a:t>4.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r(s)</a:t>
                </a:r>
                <a:r>
                  <a:rPr kumimoji="1" lang="ko-KR" altLang="en-US" sz="3200" dirty="0">
                    <a:solidFill>
                      <a:srgbClr val="53585F"/>
                    </a:solidFill>
                    <a:latin typeface="Spoqa Han Sans Neo" panose="020B0500000000000000" pitchFamily="34" charset="-128"/>
                    <a:ea typeface="Spoqa Han Sans Neo" panose="020B0500000000000000" pitchFamily="34" charset="-128"/>
                  </a:rPr>
                  <a:t>와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r(</a:t>
                </a:r>
                <a:r>
                  <a:rPr kumimoji="1" lang="en-US" altLang="ko-Kore-KR" sz="3200" dirty="0" err="1">
                    <a:solidFill>
                      <a:srgbClr val="53585F"/>
                    </a:solidFill>
                    <a:latin typeface="Spoqa Han Sans Neo" panose="020B0500000000000000" pitchFamily="34" charset="-128"/>
                    <a:ea typeface="Spoqa Han Sans Neo" panose="020B0500000000000000" pitchFamily="34" charset="-128"/>
                  </a:rPr>
                  <a:t>i</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영역이 합쳐진 새로운 영역을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r(t) </a:t>
                </a:r>
                <a:r>
                  <a:rPr kumimoji="1" lang="ko-KR" altLang="en-US" sz="3200" dirty="0" err="1">
                    <a:solidFill>
                      <a:srgbClr val="53585F"/>
                    </a:solidFill>
                    <a:latin typeface="Spoqa Han Sans Neo" panose="020B0500000000000000" pitchFamily="34" charset="-128"/>
                    <a:ea typeface="Spoqa Han Sans Neo" panose="020B0500000000000000" pitchFamily="34" charset="-128"/>
                  </a:rPr>
                  <a:t>라고</a:t>
                </a:r>
                <a:r>
                  <a:rPr kumimoji="1" lang="ko-KR" altLang="en-US" sz="3200" dirty="0">
                    <a:solidFill>
                      <a:srgbClr val="53585F"/>
                    </a:solidFill>
                    <a:latin typeface="Spoqa Han Sans Neo" panose="020B0500000000000000" pitchFamily="34" charset="-128"/>
                    <a:ea typeface="Spoqa Han Sans Neo" panose="020B0500000000000000" pitchFamily="34" charset="-128"/>
                  </a:rPr>
                  <a:t> 할 때</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r(t)</a:t>
                </a:r>
                <a:r>
                  <a:rPr kumimoji="1" lang="ko-KR" altLang="en-US" sz="3200" dirty="0">
                    <a:solidFill>
                      <a:srgbClr val="53585F"/>
                    </a:solidFill>
                    <a:latin typeface="Spoqa Han Sans Neo" panose="020B0500000000000000" pitchFamily="34" charset="-128"/>
                    <a:ea typeface="Spoqa Han Sans Neo" panose="020B0500000000000000" pitchFamily="34" charset="-128"/>
                  </a:rPr>
                  <a:t>의 특징은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r(s) </a:t>
                </a:r>
                <a:r>
                  <a:rPr kumimoji="1" lang="ko-KR" altLang="en-US" sz="3200" dirty="0">
                    <a:solidFill>
                      <a:srgbClr val="53585F"/>
                    </a:solidFill>
                    <a:latin typeface="Spoqa Han Sans Neo" panose="020B0500000000000000" pitchFamily="34" charset="-128"/>
                    <a:ea typeface="Spoqa Han Sans Neo" panose="020B0500000000000000" pitchFamily="34" charset="-128"/>
                  </a:rPr>
                  <a:t>와 </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r(</a:t>
                </a:r>
                <a:r>
                  <a:rPr kumimoji="1" lang="en-US" altLang="ko-Kore-KR" sz="3200" dirty="0" err="1">
                    <a:solidFill>
                      <a:srgbClr val="53585F"/>
                    </a:solidFill>
                    <a:latin typeface="Spoqa Han Sans Neo" panose="020B0500000000000000" pitchFamily="34" charset="-128"/>
                    <a:ea typeface="Spoqa Han Sans Neo" panose="020B0500000000000000" pitchFamily="34" charset="-128"/>
                  </a:rPr>
                  <a:t>i</a:t>
                </a:r>
                <a:r>
                  <a:rPr kumimoji="1" lang="en-US" altLang="ko-Kore-KR" sz="3200" dirty="0">
                    <a:solidFill>
                      <a:srgbClr val="53585F"/>
                    </a:solidFill>
                    <a:latin typeface="Spoqa Han Sans Neo" panose="020B0500000000000000" pitchFamily="34" charset="-128"/>
                    <a:ea typeface="Spoqa Han Sans Neo" panose="020B0500000000000000" pitchFamily="34" charset="-128"/>
                  </a:rPr>
                  <a:t>)</a:t>
                </a:r>
                <a:r>
                  <a:rPr kumimoji="1" lang="ko-KR" altLang="en-US" sz="3200" dirty="0">
                    <a:solidFill>
                      <a:srgbClr val="53585F"/>
                    </a:solidFill>
                    <a:latin typeface="Spoqa Han Sans Neo" panose="020B0500000000000000" pitchFamily="34" charset="-128"/>
                    <a:ea typeface="Spoqa Han Sans Neo" panose="020B0500000000000000" pitchFamily="34" charset="-128"/>
                  </a:rPr>
                  <a:t>의 특징을 재활용하여 계산할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rPr>
                  <a:t>. </a:t>
                </a:r>
                <a:r>
                  <a:rPr kumimoji="1" lang="ko-KR" altLang="en-US" sz="3200" dirty="0">
                    <a:solidFill>
                      <a:srgbClr val="53585F"/>
                    </a:solidFill>
                    <a:latin typeface="Spoqa Han Sans Neo" panose="020B0500000000000000" pitchFamily="34" charset="-128"/>
                    <a:ea typeface="Spoqa Han Sans Neo" panose="020B0500000000000000" pitchFamily="34" charset="-128"/>
                  </a:rPr>
                  <a:t>이로써 계산 양을 줄일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rPr>
                  <a:t>.</a:t>
                </a:r>
              </a:p>
            </p:txBody>
          </p:sp>
        </mc:Choice>
        <mc:Fallback>
          <p:sp>
            <p:nvSpPr>
              <p:cNvPr id="8" name="직사각형 7">
                <a:extLst>
                  <a:ext uri="{FF2B5EF4-FFF2-40B4-BE49-F238E27FC236}">
                    <a16:creationId xmlns:a16="http://schemas.microsoft.com/office/drawing/2014/main" id="{60842029-E297-144D-AACB-6DA9077E748B}"/>
                  </a:ext>
                </a:extLst>
              </p:cNvPr>
              <p:cNvSpPr>
                <a:spLocks noRot="1" noChangeAspect="1" noMove="1" noResize="1" noEditPoints="1" noAdjustHandles="1" noChangeArrowheads="1" noChangeShapeType="1" noTextEdit="1"/>
              </p:cNvSpPr>
              <p:nvPr/>
            </p:nvSpPr>
            <p:spPr>
              <a:xfrm>
                <a:off x="1792940" y="6430813"/>
                <a:ext cx="14007702" cy="5509200"/>
              </a:xfrm>
              <a:prstGeom prst="rect">
                <a:avLst/>
              </a:prstGeom>
              <a:blipFill>
                <a:blip r:embed="rId5"/>
                <a:stretch>
                  <a:fillRect l="-1087" t="-1379" b="-2759"/>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159845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t>object detection</a:t>
            </a:r>
            <a:r>
              <a:rPr lang="ko-KR" altLang="en-US" b="1" dirty="0"/>
              <a:t>의 전략</a:t>
            </a:r>
            <a:r>
              <a:rPr lang="en-US" altLang="ko-KR" b="1" dirty="0"/>
              <a:t>: Selective Search(2013)</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17F5E973-7669-014E-81E5-1FCBDE975D04}"/>
              </a:ext>
            </a:extLst>
          </p:cNvPr>
          <p:cNvSpPr/>
          <p:nvPr/>
        </p:nvSpPr>
        <p:spPr>
          <a:xfrm>
            <a:off x="3023798" y="12719049"/>
            <a:ext cx="13500257" cy="369332"/>
          </a:xfrm>
          <a:prstGeom prst="rect">
            <a:avLst/>
          </a:prstGeom>
        </p:spPr>
        <p:txBody>
          <a:bodyPr wrap="square">
            <a:spAutoFit/>
          </a:bodyPr>
          <a:lstStyle/>
          <a:p>
            <a:r>
              <a:rPr lang="en" altLang="ko-Kore-KR" dirty="0" err="1">
                <a:solidFill>
                  <a:srgbClr val="222222"/>
                </a:solidFill>
                <a:latin typeface="Arial" panose="020B0604020202020204" pitchFamily="34" charset="0"/>
              </a:rPr>
              <a:t>Uijlings</a:t>
            </a:r>
            <a:r>
              <a:rPr lang="en" altLang="ko-Kore-KR" dirty="0">
                <a:solidFill>
                  <a:srgbClr val="222222"/>
                </a:solidFill>
                <a:latin typeface="Arial" panose="020B0604020202020204" pitchFamily="34" charset="0"/>
              </a:rPr>
              <a:t>, Jasper RR, et al. "Selective search for object recognition." </a:t>
            </a:r>
            <a:r>
              <a:rPr lang="en" altLang="ko-Kore-KR" i="1" dirty="0">
                <a:solidFill>
                  <a:srgbClr val="222222"/>
                </a:solidFill>
                <a:latin typeface="Arial" panose="020B0604020202020204" pitchFamily="34" charset="0"/>
              </a:rPr>
              <a:t>International journal of computer vision</a:t>
            </a:r>
            <a:r>
              <a:rPr lang="en" altLang="ko-Kore-KR" dirty="0">
                <a:solidFill>
                  <a:srgbClr val="222222"/>
                </a:solidFill>
                <a:latin typeface="Arial" panose="020B0604020202020204" pitchFamily="34" charset="0"/>
              </a:rPr>
              <a:t> 104.2 (2013): 154-171</a:t>
            </a:r>
            <a:endParaRPr lang="ko-Kore-KR" altLang="en-US" dirty="0"/>
          </a:p>
        </p:txBody>
      </p:sp>
      <p:sp>
        <p:nvSpPr>
          <p:cNvPr id="8" name="직사각형 7">
            <a:extLst>
              <a:ext uri="{FF2B5EF4-FFF2-40B4-BE49-F238E27FC236}">
                <a16:creationId xmlns:a16="http://schemas.microsoft.com/office/drawing/2014/main" id="{60842029-E297-144D-AACB-6DA9077E748B}"/>
              </a:ext>
            </a:extLst>
          </p:cNvPr>
          <p:cNvSpPr/>
          <p:nvPr/>
        </p:nvSpPr>
        <p:spPr>
          <a:xfrm>
            <a:off x="2804160" y="9587457"/>
            <a:ext cx="15971520" cy="2308324"/>
          </a:xfrm>
          <a:prstGeom prst="rect">
            <a:avLst/>
          </a:prstGeom>
        </p:spPr>
        <p:txBody>
          <a:bodyPr wrap="square">
            <a:spAutoFit/>
          </a:bodyPr>
          <a:lstStyle/>
          <a:p>
            <a:r>
              <a:rPr kumimoji="1" lang="en-US" altLang="ko-KR" sz="3600" dirty="0">
                <a:solidFill>
                  <a:srgbClr val="53585F"/>
                </a:solidFill>
                <a:latin typeface="Spoqa Han Sans Neo" panose="020B0500000000000000" pitchFamily="34" charset="-128"/>
                <a:ea typeface="Spoqa Han Sans Neo" panose="020B0500000000000000" pitchFamily="34" charset="-128"/>
              </a:rPr>
              <a:t>Selective search</a:t>
            </a:r>
            <a:r>
              <a:rPr kumimoji="1" lang="ko-KR" altLang="en-US" sz="36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3600" dirty="0">
                <a:solidFill>
                  <a:srgbClr val="53585F"/>
                </a:solidFill>
                <a:latin typeface="Spoqa Han Sans Neo" panose="020B0500000000000000" pitchFamily="34" charset="-128"/>
                <a:ea typeface="Spoqa Han Sans Neo" panose="020B0500000000000000" pitchFamily="34" charset="-128"/>
              </a:rPr>
              <a:t> 거쳐</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나온 물체가 존재하는 후보 영역</a:t>
            </a:r>
            <a:r>
              <a:rPr kumimoji="1" lang="en-US" altLang="ko-KR" sz="3600" dirty="0">
                <a:solidFill>
                  <a:srgbClr val="53585F"/>
                </a:solidFill>
                <a:latin typeface="Spoqa Han Sans Neo" panose="020B0500000000000000" pitchFamily="34" charset="-128"/>
                <a:ea typeface="Spoqa Han Sans Neo" panose="020B0500000000000000" pitchFamily="34" charset="-128"/>
              </a:rPr>
              <a:t>(hypothesis) </a:t>
            </a:r>
            <a:r>
              <a:rPr kumimoji="1" lang="ko-KR" altLang="en-US" sz="3600" dirty="0">
                <a:solidFill>
                  <a:srgbClr val="53585F"/>
                </a:solidFill>
                <a:latin typeface="Spoqa Han Sans Neo" panose="020B0500000000000000" pitchFamily="34" charset="-128"/>
                <a:ea typeface="Spoqa Han Sans Neo" panose="020B0500000000000000" pitchFamily="34" charset="-128"/>
              </a:rPr>
              <a:t>중에 </a:t>
            </a:r>
            <a:r>
              <a:rPr kumimoji="1" lang="en-US" altLang="ko-KR" sz="3600" dirty="0">
                <a:solidFill>
                  <a:srgbClr val="53585F"/>
                </a:solidFill>
                <a:latin typeface="Spoqa Han Sans Neo" panose="020B0500000000000000" pitchFamily="34" charset="-128"/>
                <a:ea typeface="Spoqa Han Sans Neo" panose="020B0500000000000000" pitchFamily="34" charset="-128"/>
              </a:rPr>
              <a:t>ground table</a:t>
            </a:r>
            <a:r>
              <a:rPr kumimoji="1" lang="ko-KR" altLang="en-US" sz="3600" dirty="0">
                <a:solidFill>
                  <a:srgbClr val="53585F"/>
                </a:solidFill>
                <a:latin typeface="Spoqa Han Sans Neo" panose="020B0500000000000000" pitchFamily="34" charset="-128"/>
                <a:ea typeface="Spoqa Han Sans Neo" panose="020B0500000000000000" pitchFamily="34" charset="-128"/>
              </a:rPr>
              <a:t>과 </a:t>
            </a:r>
            <a:r>
              <a:rPr kumimoji="1" lang="en-US" altLang="ko-KR" sz="3600" dirty="0">
                <a:solidFill>
                  <a:srgbClr val="53585F"/>
                </a:solidFill>
                <a:latin typeface="Spoqa Han Sans Neo" panose="020B0500000000000000" pitchFamily="34" charset="-128"/>
                <a:ea typeface="Spoqa Han Sans Neo" panose="020B0500000000000000" pitchFamily="34" charset="-128"/>
              </a:rPr>
              <a:t>overlap </a:t>
            </a:r>
            <a:r>
              <a:rPr kumimoji="1" lang="ko-KR" altLang="en-US" sz="3600" dirty="0">
                <a:solidFill>
                  <a:srgbClr val="53585F"/>
                </a:solidFill>
                <a:latin typeface="Spoqa Han Sans Neo" panose="020B0500000000000000" pitchFamily="34" charset="-128"/>
                <a:ea typeface="Spoqa Han Sans Neo" panose="020B0500000000000000" pitchFamily="34" charset="-128"/>
              </a:rPr>
              <a:t>되는 부분이 </a:t>
            </a:r>
            <a:r>
              <a:rPr kumimoji="1" lang="en-US" altLang="ko-KR" sz="3600" dirty="0">
                <a:solidFill>
                  <a:srgbClr val="53585F"/>
                </a:solidFill>
                <a:latin typeface="Spoqa Han Sans Neo" panose="020B0500000000000000" pitchFamily="34" charset="-128"/>
                <a:ea typeface="Spoqa Han Sans Neo" panose="020B0500000000000000" pitchFamily="34" charset="-128"/>
              </a:rPr>
              <a:t>20%~50%</a:t>
            </a:r>
            <a:r>
              <a:rPr kumimoji="1" lang="ko-KR" altLang="en-US" sz="3600" dirty="0">
                <a:solidFill>
                  <a:srgbClr val="53585F"/>
                </a:solidFill>
                <a:latin typeface="Spoqa Han Sans Neo" panose="020B0500000000000000" pitchFamily="34" charset="-128"/>
                <a:ea typeface="Spoqa Han Sans Neo" panose="020B0500000000000000" pitchFamily="34" charset="-128"/>
              </a:rPr>
              <a:t>되는 것을 </a:t>
            </a:r>
            <a:r>
              <a:rPr kumimoji="1" lang="en-US" altLang="ko-KR" sz="3600" dirty="0">
                <a:solidFill>
                  <a:srgbClr val="53585F"/>
                </a:solidFill>
                <a:latin typeface="Spoqa Han Sans Neo" panose="020B0500000000000000" pitchFamily="34" charset="-128"/>
                <a:ea typeface="Spoqa Han Sans Neo" panose="020B0500000000000000" pitchFamily="34" charset="-128"/>
              </a:rPr>
              <a:t>"negative example"</a:t>
            </a:r>
            <a:r>
              <a:rPr kumimoji="1" lang="ko-KR" altLang="en-US" sz="3600" dirty="0">
                <a:solidFill>
                  <a:srgbClr val="53585F"/>
                </a:solidFill>
                <a:latin typeface="Spoqa Han Sans Neo" panose="020B0500000000000000" pitchFamily="34" charset="-128"/>
                <a:ea typeface="Spoqa Han Sans Neo" panose="020B0500000000000000" pitchFamily="34" charset="-128"/>
              </a:rPr>
              <a:t>로 정하고 이를 정답 데이터 </a:t>
            </a:r>
            <a:r>
              <a:rPr kumimoji="1" lang="en-US" altLang="ko-KR" sz="3600" dirty="0">
                <a:solidFill>
                  <a:srgbClr val="53585F"/>
                </a:solidFill>
                <a:latin typeface="Spoqa Han Sans Neo" panose="020B0500000000000000" pitchFamily="34" charset="-128"/>
                <a:ea typeface="Spoqa Han Sans Neo" panose="020B0500000000000000" pitchFamily="34" charset="-128"/>
              </a:rPr>
              <a:t>(ground truth; positive example)</a:t>
            </a:r>
            <a:r>
              <a:rPr kumimoji="1" lang="ko-KR" altLang="en-US" sz="3600" dirty="0">
                <a:solidFill>
                  <a:srgbClr val="53585F"/>
                </a:solidFill>
                <a:latin typeface="Spoqa Han Sans Neo" panose="020B0500000000000000" pitchFamily="34" charset="-128"/>
                <a:ea typeface="Spoqa Han Sans Neo" panose="020B0500000000000000" pitchFamily="34" charset="-128"/>
              </a:rPr>
              <a:t>와 함께 </a:t>
            </a:r>
            <a:r>
              <a:rPr kumimoji="1" lang="en-US" altLang="ko-KR" sz="3600" dirty="0">
                <a:solidFill>
                  <a:srgbClr val="53585F"/>
                </a:solidFill>
                <a:latin typeface="Spoqa Han Sans Neo" panose="020B0500000000000000" pitchFamily="34" charset="-128"/>
                <a:ea typeface="Spoqa Han Sans Neo" panose="020B0500000000000000" pitchFamily="34" charset="-128"/>
              </a:rPr>
              <a:t>SVM</a:t>
            </a:r>
            <a:r>
              <a:rPr kumimoji="1" lang="ko-KR" altLang="en-US" sz="3600" dirty="0">
                <a:solidFill>
                  <a:srgbClr val="53585F"/>
                </a:solidFill>
                <a:latin typeface="Spoqa Han Sans Neo" panose="020B0500000000000000" pitchFamily="34" charset="-128"/>
                <a:ea typeface="Spoqa Han Sans Neo" panose="020B0500000000000000" pitchFamily="34" charset="-128"/>
              </a:rPr>
              <a:t>에 학습시킨다</a:t>
            </a:r>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p:txBody>
      </p:sp>
      <p:pic>
        <p:nvPicPr>
          <p:cNvPr id="13314" name="Picture 2">
            <a:extLst>
              <a:ext uri="{FF2B5EF4-FFF2-40B4-BE49-F238E27FC236}">
                <a16:creationId xmlns:a16="http://schemas.microsoft.com/office/drawing/2014/main" id="{44930491-1383-2547-9308-860109B28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9033" y="2974381"/>
            <a:ext cx="12191207" cy="560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136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t>object detection</a:t>
            </a:r>
            <a:r>
              <a:rPr lang="ko-KR" altLang="en-US" b="1" dirty="0"/>
              <a:t>의 전략</a:t>
            </a:r>
            <a:r>
              <a:rPr lang="en-US" altLang="ko-KR" b="1" dirty="0"/>
              <a:t>: Selective Search(2013)</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17F5E973-7669-014E-81E5-1FCBDE975D04}"/>
              </a:ext>
            </a:extLst>
          </p:cNvPr>
          <p:cNvSpPr/>
          <p:nvPr/>
        </p:nvSpPr>
        <p:spPr>
          <a:xfrm>
            <a:off x="3023798" y="12719049"/>
            <a:ext cx="13500257" cy="369332"/>
          </a:xfrm>
          <a:prstGeom prst="rect">
            <a:avLst/>
          </a:prstGeom>
        </p:spPr>
        <p:txBody>
          <a:bodyPr wrap="square">
            <a:spAutoFit/>
          </a:bodyPr>
          <a:lstStyle/>
          <a:p>
            <a:r>
              <a:rPr lang="en" altLang="ko-Kore-KR" dirty="0" err="1">
                <a:solidFill>
                  <a:srgbClr val="222222"/>
                </a:solidFill>
                <a:latin typeface="Arial" panose="020B0604020202020204" pitchFamily="34" charset="0"/>
              </a:rPr>
              <a:t>Uijlings</a:t>
            </a:r>
            <a:r>
              <a:rPr lang="en" altLang="ko-Kore-KR" dirty="0">
                <a:solidFill>
                  <a:srgbClr val="222222"/>
                </a:solidFill>
                <a:latin typeface="Arial" panose="020B0604020202020204" pitchFamily="34" charset="0"/>
              </a:rPr>
              <a:t>, Jasper RR, et al. "Selective search for object recognition." </a:t>
            </a:r>
            <a:r>
              <a:rPr lang="en" altLang="ko-Kore-KR" i="1" dirty="0">
                <a:solidFill>
                  <a:srgbClr val="222222"/>
                </a:solidFill>
                <a:latin typeface="Arial" panose="020B0604020202020204" pitchFamily="34" charset="0"/>
              </a:rPr>
              <a:t>International journal of computer vision</a:t>
            </a:r>
            <a:r>
              <a:rPr lang="en" altLang="ko-Kore-KR" dirty="0">
                <a:solidFill>
                  <a:srgbClr val="222222"/>
                </a:solidFill>
                <a:latin typeface="Arial" panose="020B0604020202020204" pitchFamily="34" charset="0"/>
              </a:rPr>
              <a:t> 104.2 (2013): 154-171</a:t>
            </a:r>
            <a:endParaRPr lang="ko-Kore-KR" altLang="en-US" dirty="0"/>
          </a:p>
        </p:txBody>
      </p:sp>
      <p:sp>
        <p:nvSpPr>
          <p:cNvPr id="8" name="직사각형 7">
            <a:extLst>
              <a:ext uri="{FF2B5EF4-FFF2-40B4-BE49-F238E27FC236}">
                <a16:creationId xmlns:a16="http://schemas.microsoft.com/office/drawing/2014/main" id="{60842029-E297-144D-AACB-6DA9077E748B}"/>
              </a:ext>
            </a:extLst>
          </p:cNvPr>
          <p:cNvSpPr/>
          <p:nvPr/>
        </p:nvSpPr>
        <p:spPr>
          <a:xfrm>
            <a:off x="2804160" y="9587457"/>
            <a:ext cx="15971520" cy="646331"/>
          </a:xfrm>
          <a:prstGeom prst="rect">
            <a:avLst/>
          </a:prstGeom>
        </p:spPr>
        <p:txBody>
          <a:bodyPr wrap="square">
            <a:spAutoFit/>
          </a:bodyPr>
          <a:lstStyle/>
          <a:p>
            <a:r>
              <a:rPr kumimoji="1" lang="ko-Kore-KR" altLang="en-US" sz="3600" dirty="0">
                <a:solidFill>
                  <a:srgbClr val="53585F"/>
                </a:solidFill>
                <a:latin typeface="Spoqa Han Sans Neo" panose="020B0500000000000000" pitchFamily="34" charset="-128"/>
                <a:ea typeface="Spoqa Han Sans Neo" panose="020B0500000000000000" pitchFamily="34" charset="-128"/>
              </a:rPr>
              <a:t>반복적으로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false positive</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를 넣고 재학습을 하여 모델 성능을 개선 시킨다</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p:txBody>
      </p:sp>
      <p:pic>
        <p:nvPicPr>
          <p:cNvPr id="15362" name="Picture 2">
            <a:extLst>
              <a:ext uri="{FF2B5EF4-FFF2-40B4-BE49-F238E27FC236}">
                <a16:creationId xmlns:a16="http://schemas.microsoft.com/office/drawing/2014/main" id="{1A484FDD-B51B-574C-9FB2-9ABDF85BF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397" y="3686980"/>
            <a:ext cx="143637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t>R-CNN (2014)</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17F5E973-7669-014E-81E5-1FCBDE975D04}"/>
              </a:ext>
            </a:extLst>
          </p:cNvPr>
          <p:cNvSpPr/>
          <p:nvPr/>
        </p:nvSpPr>
        <p:spPr>
          <a:xfrm>
            <a:off x="3023798" y="12719049"/>
            <a:ext cx="13500257" cy="646331"/>
          </a:xfrm>
          <a:prstGeom prst="rect">
            <a:avLst/>
          </a:prstGeom>
        </p:spPr>
        <p:txBody>
          <a:bodyPr wrap="square">
            <a:spAutoFit/>
          </a:bodyPr>
          <a:lstStyle/>
          <a:p>
            <a:r>
              <a:rPr lang="en" altLang="ko-Kore-KR" dirty="0" err="1">
                <a:solidFill>
                  <a:srgbClr val="222222"/>
                </a:solidFill>
                <a:latin typeface="Arial" panose="020B0604020202020204" pitchFamily="34" charset="0"/>
              </a:rPr>
              <a:t>Girshick</a:t>
            </a:r>
            <a:r>
              <a:rPr lang="en" altLang="ko-Kore-KR" dirty="0">
                <a:solidFill>
                  <a:srgbClr val="222222"/>
                </a:solidFill>
                <a:latin typeface="Arial" panose="020B0604020202020204" pitchFamily="34" charset="0"/>
              </a:rPr>
              <a:t>, Ross, et al. "Rich feature hierarchies for accurate object detection and semantic segmentation." Proceedings of the IEEE conference on computer vision and pattern recognition. 2014.</a:t>
            </a:r>
            <a:endParaRPr lang="ko-Kore-KR" altLang="en-US" dirty="0"/>
          </a:p>
        </p:txBody>
      </p:sp>
      <p:sp>
        <p:nvSpPr>
          <p:cNvPr id="8" name="직사각형 7">
            <a:extLst>
              <a:ext uri="{FF2B5EF4-FFF2-40B4-BE49-F238E27FC236}">
                <a16:creationId xmlns:a16="http://schemas.microsoft.com/office/drawing/2014/main" id="{60842029-E297-144D-AACB-6DA9077E748B}"/>
              </a:ext>
            </a:extLst>
          </p:cNvPr>
          <p:cNvSpPr/>
          <p:nvPr/>
        </p:nvSpPr>
        <p:spPr>
          <a:xfrm>
            <a:off x="1828800" y="8775292"/>
            <a:ext cx="17465040" cy="3416320"/>
          </a:xfrm>
          <a:prstGeom prst="rect">
            <a:avLst/>
          </a:prstGeom>
        </p:spPr>
        <p:txBody>
          <a:bodyPr wrap="square">
            <a:spAutoFit/>
          </a:bodyPr>
          <a:lstStyle/>
          <a:p>
            <a:r>
              <a:rPr kumimoji="1" lang="en-US" altLang="ko-Kore-KR" sz="3600" b="1" dirty="0">
                <a:solidFill>
                  <a:srgbClr val="53585F"/>
                </a:solidFill>
                <a:latin typeface="Spoqa Han Sans Neo Bold" panose="020B0500000000000000" pitchFamily="34" charset="-128"/>
                <a:ea typeface="Spoqa Han Sans Neo Bold" panose="020B0500000000000000" pitchFamily="34" charset="-128"/>
              </a:rPr>
              <a:t>Regional proposal + CNN = R-CNN</a:t>
            </a:r>
          </a:p>
          <a:p>
            <a:r>
              <a:rPr kumimoji="1" lang="en-US" altLang="ko-Kore-KR" sz="3600" b="1" dirty="0">
                <a:solidFill>
                  <a:srgbClr val="53585F"/>
                </a:solidFill>
                <a:latin typeface="Spoqa Han Sans Neo Bold" panose="020B0500000000000000" pitchFamily="34" charset="-128"/>
                <a:ea typeface="Spoqa Han Sans Neo Bold" panose="020B0500000000000000" pitchFamily="34" charset="-128"/>
              </a:rPr>
              <a:t>: Selective search</a:t>
            </a:r>
            <a:r>
              <a:rPr kumimoji="1" lang="ko-Kore-KR" altLang="en-US" sz="3600" b="1" dirty="0">
                <a:solidFill>
                  <a:srgbClr val="53585F"/>
                </a:solidFill>
                <a:latin typeface="Spoqa Han Sans Neo Bold" panose="020B0500000000000000" pitchFamily="34" charset="-128"/>
                <a:ea typeface="Spoqa Han Sans Neo Bold" panose="020B0500000000000000" pitchFamily="34" charset="-128"/>
              </a:rPr>
              <a:t>와 </a:t>
            </a:r>
            <a:r>
              <a:rPr kumimoji="1" lang="en-US" altLang="ko-Kore-KR" sz="3600" b="1" dirty="0">
                <a:solidFill>
                  <a:srgbClr val="53585F"/>
                </a:solidFill>
                <a:latin typeface="Spoqa Han Sans Neo Bold" panose="020B0500000000000000" pitchFamily="34" charset="-128"/>
                <a:ea typeface="Spoqa Han Sans Neo Bold" panose="020B0500000000000000" pitchFamily="34" charset="-128"/>
              </a:rPr>
              <a:t>CNN</a:t>
            </a:r>
            <a:r>
              <a:rPr kumimoji="1" lang="ko-Kore-KR" altLang="en-US" sz="3600" b="1" dirty="0">
                <a:solidFill>
                  <a:srgbClr val="53585F"/>
                </a:solidFill>
                <a:latin typeface="Spoqa Han Sans Neo Bold" panose="020B0500000000000000" pitchFamily="34" charset="-128"/>
                <a:ea typeface="Spoqa Han Sans Neo Bold" panose="020B0500000000000000" pitchFamily="34" charset="-128"/>
              </a:rPr>
              <a:t> </a:t>
            </a:r>
            <a:r>
              <a:rPr kumimoji="1" lang="en-US" altLang="ko-Kore-KR" sz="3600" b="1" dirty="0">
                <a:solidFill>
                  <a:srgbClr val="53585F"/>
                </a:solidFill>
                <a:latin typeface="Spoqa Han Sans Neo Bold" panose="020B0500000000000000" pitchFamily="34" charset="-128"/>
                <a:ea typeface="Spoqa Han Sans Neo Bold" panose="020B0500000000000000" pitchFamily="34" charset="-128"/>
              </a:rPr>
              <a:t>feature</a:t>
            </a:r>
            <a:r>
              <a:rPr kumimoji="1" lang="ko-Kore-KR" altLang="en-US" sz="3600" b="1" dirty="0">
                <a:solidFill>
                  <a:srgbClr val="53585F"/>
                </a:solidFill>
                <a:latin typeface="Spoqa Han Sans Neo Bold" panose="020B0500000000000000" pitchFamily="34" charset="-128"/>
                <a:ea typeface="Spoqa Han Sans Neo Bold" panose="020B0500000000000000" pitchFamily="34" charset="-128"/>
              </a:rPr>
              <a:t>를 결합하고</a:t>
            </a:r>
            <a:r>
              <a:rPr kumimoji="1" lang="en-US" altLang="ko-Kore-KR" sz="3600" b="1" dirty="0">
                <a:solidFill>
                  <a:srgbClr val="53585F"/>
                </a:solidFill>
                <a:latin typeface="Spoqa Han Sans Neo Bold" panose="020B0500000000000000" pitchFamily="34" charset="-128"/>
                <a:ea typeface="Spoqa Han Sans Neo Bold" panose="020B0500000000000000" pitchFamily="34" charset="-128"/>
              </a:rPr>
              <a:t>, </a:t>
            </a:r>
            <a:r>
              <a:rPr kumimoji="1" lang="en-US" altLang="ko-Kore-KR" sz="3600" b="1" dirty="0">
                <a:solidFill>
                  <a:srgbClr val="53585F"/>
                </a:solidFill>
                <a:latin typeface="Spoqa Han Sans Neo Bold" panose="020B0500000000000000" pitchFamily="34" charset="-128"/>
                <a:ea typeface="Spoqa Han Sans Neo Bold" panose="020B0500000000000000" pitchFamily="34" charset="-128"/>
              </a:rPr>
              <a:t>linear SVM</a:t>
            </a:r>
            <a:r>
              <a:rPr kumimoji="1" lang="ko-Kore-KR" altLang="en-US" sz="3600" b="1" dirty="0">
                <a:solidFill>
                  <a:srgbClr val="53585F"/>
                </a:solidFill>
                <a:latin typeface="Spoqa Han Sans Neo Bold" panose="020B0500000000000000" pitchFamily="34" charset="-128"/>
                <a:ea typeface="Spoqa Han Sans Neo Bold" panose="020B0500000000000000" pitchFamily="34" charset="-128"/>
              </a:rPr>
              <a:t>으로 최종적으로 분류한다</a:t>
            </a:r>
            <a:r>
              <a:rPr kumimoji="1" lang="en-US" altLang="ko-Kore-KR" sz="3600" b="1" dirty="0">
                <a:solidFill>
                  <a:srgbClr val="53585F"/>
                </a:solidFill>
                <a:latin typeface="Spoqa Han Sans Neo Bold" panose="020B0500000000000000" pitchFamily="34" charset="-128"/>
                <a:ea typeface="Spoqa Han Sans Neo Bold" panose="020B0500000000000000" pitchFamily="34" charset="-128"/>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r>
              <a:rPr kumimoji="1" lang="ko-KR" altLang="en-US" sz="3600" dirty="0">
                <a:solidFill>
                  <a:srgbClr val="53585F"/>
                </a:solidFill>
                <a:latin typeface="Spoqa Han Sans Neo" panose="020B0500000000000000" pitchFamily="34" charset="-128"/>
                <a:ea typeface="Spoqa Han Sans Neo" panose="020B0500000000000000" pitchFamily="34" charset="-128"/>
              </a:rPr>
              <a:t>이미지에서</a:t>
            </a:r>
            <a:r>
              <a:rPr kumimoji="1" lang="en-US" altLang="ko-KR" sz="3600" dirty="0">
                <a:solidFill>
                  <a:srgbClr val="53585F"/>
                </a:solidFill>
                <a:latin typeface="Spoqa Han Sans Neo" panose="020B0500000000000000" pitchFamily="34" charset="-128"/>
                <a:ea typeface="Spoqa Han Sans Neo" panose="020B0500000000000000" pitchFamily="34" charset="-128"/>
              </a:rPr>
              <a:t>, object-like bounding box</a:t>
            </a:r>
            <a:r>
              <a:rPr kumimoji="1" lang="ko-KR" altLang="en-US" sz="36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3600" dirty="0">
                <a:solidFill>
                  <a:srgbClr val="53585F"/>
                </a:solidFill>
                <a:latin typeface="Spoqa Han Sans Neo" panose="020B0500000000000000" pitchFamily="34" charset="-128"/>
                <a:ea typeface="Spoqa Han Sans Neo" panose="020B0500000000000000" pitchFamily="34" charset="-128"/>
              </a:rPr>
              <a:t> 추출한 후</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자르고</a:t>
            </a:r>
            <a:r>
              <a:rPr kumimoji="1" lang="en-US" altLang="ko-KR" sz="3600" dirty="0">
                <a:solidFill>
                  <a:srgbClr val="53585F"/>
                </a:solidFill>
                <a:latin typeface="Spoqa Han Sans Neo" panose="020B0500000000000000" pitchFamily="34" charset="-128"/>
                <a:ea typeface="Spoqa Han Sans Neo" panose="020B0500000000000000" pitchFamily="34" charset="-128"/>
              </a:rPr>
              <a:t>(crop) </a:t>
            </a:r>
            <a:r>
              <a:rPr kumimoji="1" lang="ko-KR" altLang="en-US" sz="3600" dirty="0">
                <a:solidFill>
                  <a:srgbClr val="53585F"/>
                </a:solidFill>
                <a:latin typeface="Spoqa Han Sans Neo" panose="020B0500000000000000" pitchFamily="34" charset="-128"/>
                <a:ea typeface="Spoqa Han Sans Neo" panose="020B0500000000000000" pitchFamily="34" charset="-128"/>
              </a:rPr>
              <a:t>스케일링</a:t>
            </a:r>
            <a:r>
              <a:rPr kumimoji="1" lang="en-US" altLang="ko-KR" sz="3600" dirty="0">
                <a:solidFill>
                  <a:srgbClr val="53585F"/>
                </a:solidFill>
                <a:latin typeface="Spoqa Han Sans Neo" panose="020B0500000000000000" pitchFamily="34" charset="-128"/>
                <a:ea typeface="Spoqa Han Sans Neo" panose="020B0500000000000000" pitchFamily="34" charset="-128"/>
              </a:rPr>
              <a:t>(scale)</a:t>
            </a:r>
            <a:r>
              <a:rPr kumimoji="1" lang="ko-KR" altLang="en-US" sz="3600" dirty="0">
                <a:solidFill>
                  <a:srgbClr val="53585F"/>
                </a:solidFill>
                <a:latin typeface="Spoqa Han Sans Neo" panose="020B0500000000000000" pitchFamily="34" charset="-128"/>
                <a:ea typeface="Spoqa Han Sans Neo" panose="020B0500000000000000" pitchFamily="34" charset="-128"/>
              </a:rPr>
              <a:t>하여 </a:t>
            </a:r>
            <a:r>
              <a:rPr kumimoji="1" lang="en-US" altLang="ko-KR" sz="3600" dirty="0">
                <a:solidFill>
                  <a:srgbClr val="53585F"/>
                </a:solidFill>
                <a:latin typeface="Spoqa Han Sans Neo" panose="020B0500000000000000" pitchFamily="34" charset="-128"/>
                <a:ea typeface="Spoqa Han Sans Neo" panose="020B0500000000000000" pitchFamily="34" charset="-128"/>
              </a:rPr>
              <a:t>CNN</a:t>
            </a:r>
            <a:r>
              <a:rPr kumimoji="1" lang="ko-KR" altLang="en-US" sz="3600" dirty="0">
                <a:solidFill>
                  <a:srgbClr val="53585F"/>
                </a:solidFill>
                <a:latin typeface="Spoqa Han Sans Neo" panose="020B0500000000000000" pitchFamily="34" charset="-128"/>
                <a:ea typeface="Spoqa Han Sans Neo" panose="020B0500000000000000" pitchFamily="34" charset="-128"/>
              </a:rPr>
              <a:t>의 인풋을 만든다</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a:p>
            <a:r>
              <a:rPr kumimoji="1" lang="ko-KR" altLang="en-US" sz="3600" dirty="0">
                <a:solidFill>
                  <a:srgbClr val="53585F"/>
                </a:solidFill>
                <a:latin typeface="Spoqa Han Sans Neo" panose="020B0500000000000000" pitchFamily="34" charset="-128"/>
                <a:ea typeface="Spoqa Han Sans Neo" panose="020B0500000000000000" pitchFamily="34" charset="-128"/>
              </a:rPr>
              <a:t>이를 </a:t>
            </a:r>
            <a:r>
              <a:rPr kumimoji="1" lang="en-US" altLang="ko-KR" sz="3600" dirty="0">
                <a:solidFill>
                  <a:srgbClr val="53585F"/>
                </a:solidFill>
                <a:latin typeface="Spoqa Han Sans Neo" panose="020B0500000000000000" pitchFamily="34" charset="-128"/>
                <a:ea typeface="Spoqa Han Sans Neo" panose="020B0500000000000000" pitchFamily="34" charset="-128"/>
              </a:rPr>
              <a:t>CNN</a:t>
            </a:r>
            <a:r>
              <a:rPr kumimoji="1" lang="ko-KR" altLang="en-US" sz="3600" dirty="0">
                <a:solidFill>
                  <a:srgbClr val="53585F"/>
                </a:solidFill>
                <a:latin typeface="Spoqa Han Sans Neo" panose="020B0500000000000000" pitchFamily="34" charset="-128"/>
                <a:ea typeface="Spoqa Han Sans Neo" panose="020B0500000000000000" pitchFamily="34" charset="-128"/>
              </a:rPr>
              <a:t>에 넣고 </a:t>
            </a:r>
            <a:r>
              <a:rPr kumimoji="1" lang="en-US" altLang="ko-KR" sz="3600" dirty="0">
                <a:solidFill>
                  <a:srgbClr val="53585F"/>
                </a:solidFill>
                <a:latin typeface="Spoqa Han Sans Neo" panose="020B0500000000000000" pitchFamily="34" charset="-128"/>
                <a:ea typeface="Spoqa Han Sans Neo" panose="020B0500000000000000" pitchFamily="34" charset="-128"/>
              </a:rPr>
              <a:t>feature map</a:t>
            </a:r>
            <a:r>
              <a:rPr kumimoji="1" lang="ko-KR" altLang="en-US" sz="3600" dirty="0">
                <a:solidFill>
                  <a:srgbClr val="53585F"/>
                </a:solidFill>
                <a:latin typeface="Spoqa Han Sans Neo" panose="020B0500000000000000" pitchFamily="34" charset="-128"/>
                <a:ea typeface="Spoqa Han Sans Neo" panose="020B0500000000000000" pitchFamily="34" charset="-128"/>
              </a:rPr>
              <a:t>을 얻은 후</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선형 분류기 </a:t>
            </a:r>
            <a:r>
              <a:rPr kumimoji="1" lang="en-US" altLang="ko-KR" sz="3600" dirty="0">
                <a:solidFill>
                  <a:srgbClr val="53585F"/>
                </a:solidFill>
                <a:latin typeface="Spoqa Han Sans Neo" panose="020B0500000000000000" pitchFamily="34" charset="-128"/>
                <a:ea typeface="Spoqa Han Sans Neo" panose="020B0500000000000000" pitchFamily="34" charset="-128"/>
              </a:rPr>
              <a:t>(linear SVM)</a:t>
            </a:r>
            <a:r>
              <a:rPr kumimoji="1" lang="ko-KR" altLang="en-US" sz="3600" dirty="0">
                <a:solidFill>
                  <a:srgbClr val="53585F"/>
                </a:solidFill>
                <a:latin typeface="Spoqa Han Sans Neo" panose="020B0500000000000000" pitchFamily="34" charset="-128"/>
                <a:ea typeface="Spoqa Han Sans Neo" panose="020B0500000000000000" pitchFamily="34" charset="-128"/>
              </a:rPr>
              <a:t>을 통해 최종 분류한다</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p:txBody>
      </p:sp>
      <p:pic>
        <p:nvPicPr>
          <p:cNvPr id="17410" name="Picture 2">
            <a:extLst>
              <a:ext uri="{FF2B5EF4-FFF2-40B4-BE49-F238E27FC236}">
                <a16:creationId xmlns:a16="http://schemas.microsoft.com/office/drawing/2014/main" id="{630DD4E3-E87B-AB4B-AD53-6481B6BE1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41995"/>
            <a:ext cx="13158903" cy="480586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77B63690-520A-BE41-B163-3ABB35B87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82903" y="3402581"/>
            <a:ext cx="8553351" cy="480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883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t>R-CNN (2014)</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8" name="직사각형 7">
            <a:extLst>
              <a:ext uri="{FF2B5EF4-FFF2-40B4-BE49-F238E27FC236}">
                <a16:creationId xmlns:a16="http://schemas.microsoft.com/office/drawing/2014/main" id="{60842029-E297-144D-AACB-6DA9077E748B}"/>
              </a:ext>
            </a:extLst>
          </p:cNvPr>
          <p:cNvSpPr/>
          <p:nvPr/>
        </p:nvSpPr>
        <p:spPr>
          <a:xfrm>
            <a:off x="3627356" y="10014458"/>
            <a:ext cx="16733520" cy="2308324"/>
          </a:xfrm>
          <a:prstGeom prst="rect">
            <a:avLst/>
          </a:prstGeom>
        </p:spPr>
        <p:txBody>
          <a:bodyPr wrap="square">
            <a:spAutoFit/>
          </a:bodyPr>
          <a:lstStyle/>
          <a:p>
            <a:r>
              <a:rPr kumimoji="1" lang="en-US" altLang="ko-Kore-KR" sz="3600" dirty="0">
                <a:solidFill>
                  <a:srgbClr val="53585F"/>
                </a:solidFill>
                <a:latin typeface="Spoqa Han Sans Neo" panose="020B0500000000000000" pitchFamily="34" charset="-128"/>
                <a:ea typeface="Spoqa Han Sans Neo" panose="020B0500000000000000" pitchFamily="34" charset="-128"/>
              </a:rPr>
              <a:t>2014</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년 당시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SOTA..</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rPr>
              <a:t>But, </a:t>
            </a:r>
            <a:r>
              <a:rPr kumimoji="1" lang="ko-KR" altLang="en-US" sz="3600" dirty="0">
                <a:solidFill>
                  <a:srgbClr val="53585F"/>
                </a:solidFill>
                <a:latin typeface="Spoqa Han Sans Neo" panose="020B0500000000000000" pitchFamily="34" charset="-128"/>
                <a:ea typeface="Spoqa Han Sans Neo" panose="020B0500000000000000" pitchFamily="34" charset="-128"/>
              </a:rPr>
              <a:t>상용화 되기 매우 느렸다</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p>
          <a:p>
            <a:r>
              <a:rPr kumimoji="1" lang="en-US" altLang="ko-KR" sz="3600" dirty="0">
                <a:solidFill>
                  <a:srgbClr val="53585F"/>
                </a:solidFill>
                <a:latin typeface="Spoqa Han Sans Neo" panose="020B0500000000000000" pitchFamily="34" charset="-128"/>
                <a:ea typeface="Spoqa Han Sans Neo" panose="020B0500000000000000" pitchFamily="34" charset="-128"/>
              </a:rPr>
              <a:t>End-to-end</a:t>
            </a:r>
            <a:r>
              <a:rPr kumimoji="1" lang="ko-KR" altLang="en-US" sz="3600" dirty="0">
                <a:solidFill>
                  <a:srgbClr val="53585F"/>
                </a:solidFill>
                <a:latin typeface="Spoqa Han Sans Neo" panose="020B0500000000000000" pitchFamily="34" charset="-128"/>
                <a:ea typeface="Spoqa Han Sans Neo" panose="020B0500000000000000" pitchFamily="34" charset="-128"/>
              </a:rPr>
              <a:t>가 아니었고</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성능 향상할 수 있는 요소가 많았다</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p:txBody>
      </p:sp>
      <p:pic>
        <p:nvPicPr>
          <p:cNvPr id="19458" name="Picture 2">
            <a:extLst>
              <a:ext uri="{FF2B5EF4-FFF2-40B4-BE49-F238E27FC236}">
                <a16:creationId xmlns:a16="http://schemas.microsoft.com/office/drawing/2014/main" id="{84B423E3-7DBD-3948-AADB-09D30E174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098" y="3208986"/>
            <a:ext cx="12026900" cy="63246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B97AB806-CFB2-6140-8419-13F5866BED3B}"/>
              </a:ext>
            </a:extLst>
          </p:cNvPr>
          <p:cNvSpPr/>
          <p:nvPr/>
        </p:nvSpPr>
        <p:spPr>
          <a:xfrm>
            <a:off x="3627356" y="12693335"/>
            <a:ext cx="12188825" cy="646331"/>
          </a:xfrm>
          <a:prstGeom prst="rect">
            <a:avLst/>
          </a:prstGeom>
        </p:spPr>
        <p:txBody>
          <a:bodyPr>
            <a:spAutoFit/>
          </a:bodyPr>
          <a:lstStyle/>
          <a:p>
            <a:r>
              <a:rPr lang="en" altLang="ko-Kore-KR" dirty="0" err="1">
                <a:solidFill>
                  <a:srgbClr val="222222"/>
                </a:solidFill>
                <a:latin typeface="Arial" panose="020B0604020202020204" pitchFamily="34" charset="0"/>
              </a:rPr>
              <a:t>Girshick</a:t>
            </a:r>
            <a:r>
              <a:rPr lang="en" altLang="ko-Kore-KR" dirty="0">
                <a:solidFill>
                  <a:srgbClr val="222222"/>
                </a:solidFill>
                <a:latin typeface="Arial" panose="020B0604020202020204" pitchFamily="34" charset="0"/>
              </a:rPr>
              <a:t>, Ross, et al. "Rich feature hierarchies for accurate object detection and semantic segmentation." </a:t>
            </a:r>
            <a:r>
              <a:rPr lang="en" altLang="ko-Kore-KR" i="1" dirty="0">
                <a:solidFill>
                  <a:srgbClr val="222222"/>
                </a:solidFill>
                <a:latin typeface="Arial" panose="020B0604020202020204" pitchFamily="34" charset="0"/>
              </a:rPr>
              <a:t>Proceedings of the IEEE conference on computer vision and pattern recognition</a:t>
            </a:r>
            <a:r>
              <a:rPr lang="en" altLang="ko-Kore-KR" dirty="0">
                <a:solidFill>
                  <a:srgbClr val="222222"/>
                </a:solidFill>
                <a:latin typeface="Arial" panose="020B0604020202020204" pitchFamily="34" charset="0"/>
              </a:rPr>
              <a:t>. 2014.</a:t>
            </a:r>
            <a:endParaRPr lang="ko-Kore-KR" altLang="en-US" dirty="0"/>
          </a:p>
        </p:txBody>
      </p:sp>
    </p:spTree>
    <p:extLst>
      <p:ext uri="{BB962C8B-B14F-4D97-AF65-F5344CB8AC3E}">
        <p14:creationId xmlns:p14="http://schemas.microsoft.com/office/powerpoint/2010/main" val="42737235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Spatial Pyramid Polling Network (SPP-Net) (2014-2015) &amp; Fast </a:t>
            </a:r>
            <a:r>
              <a:rPr lang="en-US" altLang="ko-KR" b="1" dirty="0"/>
              <a:t>R-CNN (</a:t>
            </a:r>
            <a:r>
              <a:rPr lang="en-US" altLang="ko-KR" b="1" dirty="0">
                <a:sym typeface="Wingdings" pitchFamily="2" charset="2"/>
              </a:rPr>
              <a:t>2014-</a:t>
            </a:r>
            <a:r>
              <a:rPr lang="en-US" altLang="ko-KR" b="1" dirty="0"/>
              <a:t>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17F5E973-7669-014E-81E5-1FCBDE975D04}"/>
              </a:ext>
            </a:extLst>
          </p:cNvPr>
          <p:cNvSpPr/>
          <p:nvPr/>
        </p:nvSpPr>
        <p:spPr>
          <a:xfrm>
            <a:off x="1737367" y="12399974"/>
            <a:ext cx="17800319" cy="646331"/>
          </a:xfrm>
          <a:prstGeom prst="rect">
            <a:avLst/>
          </a:prstGeom>
        </p:spPr>
        <p:txBody>
          <a:bodyPr wrap="square">
            <a:spAutoFit/>
          </a:bodyPr>
          <a:lstStyle/>
          <a:p>
            <a:r>
              <a:rPr lang="en" altLang="ko-Kore-KR" dirty="0"/>
              <a:t>He, </a:t>
            </a:r>
            <a:r>
              <a:rPr lang="en" altLang="ko-Kore-KR" dirty="0" err="1"/>
              <a:t>Kaiming</a:t>
            </a:r>
            <a:r>
              <a:rPr lang="en" altLang="ko-Kore-KR" dirty="0"/>
              <a:t>, et al. "Spatial pyramid pooling in deep convolutional networks for visual recognition." </a:t>
            </a:r>
            <a:r>
              <a:rPr lang="en" altLang="ko-Kore-KR" i="1" dirty="0"/>
              <a:t>IEEE transactions on pattern analysis and machine intelligence</a:t>
            </a:r>
            <a:r>
              <a:rPr lang="en" altLang="ko-Kore-KR" dirty="0"/>
              <a:t> 37.9 (2015): 1904-1916.</a:t>
            </a:r>
            <a:endParaRPr lang="en" altLang="ko-Kore-KR" dirty="0">
              <a:solidFill>
                <a:srgbClr val="222222"/>
              </a:solidFill>
              <a:latin typeface="Arial" panose="020B0604020202020204" pitchFamily="34" charset="0"/>
            </a:endParaRPr>
          </a:p>
          <a:p>
            <a:r>
              <a:rPr lang="en" altLang="ko-Kore-KR" dirty="0" err="1">
                <a:solidFill>
                  <a:srgbClr val="222222"/>
                </a:solidFill>
                <a:latin typeface="Arial" panose="020B0604020202020204" pitchFamily="34" charset="0"/>
              </a:rPr>
              <a:t>Girshick</a:t>
            </a:r>
            <a:r>
              <a:rPr lang="en" altLang="ko-Kore-KR" dirty="0">
                <a:solidFill>
                  <a:srgbClr val="222222"/>
                </a:solidFill>
                <a:latin typeface="Arial" panose="020B0604020202020204" pitchFamily="34" charset="0"/>
              </a:rPr>
              <a:t>, Ross. "Fast r-</a:t>
            </a:r>
            <a:r>
              <a:rPr lang="en" altLang="ko-Kore-KR" dirty="0" err="1">
                <a:solidFill>
                  <a:srgbClr val="222222"/>
                </a:solidFill>
                <a:latin typeface="Arial" panose="020B0604020202020204" pitchFamily="34" charset="0"/>
              </a:rPr>
              <a:t>cnn</a:t>
            </a:r>
            <a:r>
              <a:rPr lang="en" altLang="ko-Kore-KR" dirty="0">
                <a:solidFill>
                  <a:srgbClr val="222222"/>
                </a:solidFill>
                <a:latin typeface="Arial" panose="020B0604020202020204" pitchFamily="34" charset="0"/>
              </a:rPr>
              <a:t>." Proceedings of the IEEE international conference on computer vision. 2015.</a:t>
            </a:r>
            <a:endParaRPr lang="ko-Kore-KR" altLang="en-US" dirty="0"/>
          </a:p>
        </p:txBody>
      </p:sp>
      <p:sp>
        <p:nvSpPr>
          <p:cNvPr id="8" name="직사각형 7">
            <a:extLst>
              <a:ext uri="{FF2B5EF4-FFF2-40B4-BE49-F238E27FC236}">
                <a16:creationId xmlns:a16="http://schemas.microsoft.com/office/drawing/2014/main" id="{60842029-E297-144D-AACB-6DA9077E748B}"/>
              </a:ext>
            </a:extLst>
          </p:cNvPr>
          <p:cNvSpPr/>
          <p:nvPr/>
        </p:nvSpPr>
        <p:spPr>
          <a:xfrm>
            <a:off x="2270766" y="8297925"/>
            <a:ext cx="16733520" cy="1754326"/>
          </a:xfrm>
          <a:prstGeom prst="rect">
            <a:avLst/>
          </a:prstGeom>
        </p:spPr>
        <p:txBody>
          <a:bodyPr wrap="square">
            <a:spAutoFit/>
          </a:bodyPr>
          <a:lstStyle/>
          <a:p>
            <a:r>
              <a:rPr kumimoji="1" lang="ko-KR" altLang="en-US" sz="3600" dirty="0">
                <a:solidFill>
                  <a:srgbClr val="53585F"/>
                </a:solidFill>
                <a:latin typeface="Spoqa Han Sans Neo" panose="020B0500000000000000" pitchFamily="34" charset="-128"/>
                <a:ea typeface="Spoqa Han Sans Neo" panose="020B0500000000000000" pitchFamily="34" charset="-128"/>
              </a:rPr>
              <a:t>이미지의 조각을 추출해서 각각 </a:t>
            </a:r>
            <a:r>
              <a:rPr kumimoji="1" lang="en" altLang="ko-KR" sz="3600" dirty="0">
                <a:solidFill>
                  <a:srgbClr val="53585F"/>
                </a:solidFill>
                <a:latin typeface="Spoqa Han Sans Neo" panose="020B0500000000000000" pitchFamily="34" charset="-128"/>
                <a:ea typeface="Spoqa Han Sans Neo" panose="020B0500000000000000" pitchFamily="34" charset="-128"/>
              </a:rPr>
              <a:t>CNN </a:t>
            </a:r>
            <a:r>
              <a:rPr kumimoji="1" lang="ko-KR" altLang="en-US" sz="3600" dirty="0">
                <a:solidFill>
                  <a:srgbClr val="53585F"/>
                </a:solidFill>
                <a:latin typeface="Spoqa Han Sans Neo" panose="020B0500000000000000" pitchFamily="34" charset="-128"/>
                <a:ea typeface="Spoqa Han Sans Neo" panose="020B0500000000000000" pitchFamily="34" charset="-128"/>
              </a:rPr>
              <a:t>연산을 하지 않고</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전체 이미지를 </a:t>
            </a:r>
            <a:r>
              <a:rPr kumimoji="1" lang="en" altLang="ko-KR" sz="3600" dirty="0">
                <a:solidFill>
                  <a:srgbClr val="53585F"/>
                </a:solidFill>
                <a:latin typeface="Spoqa Han Sans Neo" panose="020B0500000000000000" pitchFamily="34" charset="-128"/>
                <a:ea typeface="Spoqa Han Sans Neo" panose="020B0500000000000000" pitchFamily="34" charset="-128"/>
              </a:rPr>
              <a:t>convnet </a:t>
            </a:r>
            <a:r>
              <a:rPr kumimoji="1" lang="ko-KR" altLang="en-US" sz="3600" dirty="0">
                <a:solidFill>
                  <a:srgbClr val="53585F"/>
                </a:solidFill>
                <a:latin typeface="Spoqa Han Sans Neo" panose="020B0500000000000000" pitchFamily="34" charset="-128"/>
                <a:ea typeface="Spoqa Han Sans Neo" panose="020B0500000000000000" pitchFamily="34" charset="-128"/>
              </a:rPr>
              <a:t>에 통과시키는 것만으로도 </a:t>
            </a:r>
            <a:r>
              <a:rPr kumimoji="1" lang="en" altLang="ko-KR" sz="3600" dirty="0">
                <a:solidFill>
                  <a:srgbClr val="53585F"/>
                </a:solidFill>
                <a:latin typeface="Spoqa Han Sans Neo" panose="020B0500000000000000" pitchFamily="34" charset="-128"/>
                <a:ea typeface="Spoqa Han Sans Neo" panose="020B0500000000000000" pitchFamily="34" charset="-128"/>
              </a:rPr>
              <a:t>feature map </a:t>
            </a:r>
            <a:r>
              <a:rPr kumimoji="1" lang="ko-KR" altLang="en-US" sz="3600" dirty="0">
                <a:solidFill>
                  <a:srgbClr val="53585F"/>
                </a:solidFill>
                <a:latin typeface="Spoqa Han Sans Neo" panose="020B0500000000000000" pitchFamily="34" charset="-128"/>
                <a:ea typeface="Spoqa Han Sans Neo" panose="020B0500000000000000" pitchFamily="34" charset="-128"/>
              </a:rPr>
              <a:t>을 추출할 수 있다</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p>
          <a:p>
            <a:r>
              <a:rPr kumimoji="1" lang="ko-KR" altLang="en-US" sz="3600" dirty="0">
                <a:solidFill>
                  <a:srgbClr val="53585F"/>
                </a:solidFill>
                <a:latin typeface="Spoqa Han Sans Neo" panose="020B0500000000000000" pitchFamily="34" charset="-128"/>
                <a:ea typeface="Spoqa Han Sans Neo" panose="020B0500000000000000" pitchFamily="34" charset="-128"/>
              </a:rPr>
              <a:t>만약 </a:t>
            </a:r>
            <a:r>
              <a:rPr kumimoji="1" lang="en-US" altLang="ko-KR" sz="3600" dirty="0">
                <a:solidFill>
                  <a:srgbClr val="53585F"/>
                </a:solidFill>
                <a:latin typeface="Spoqa Han Sans Neo" panose="020B0500000000000000" pitchFamily="34" charset="-128"/>
                <a:ea typeface="Spoqa Han Sans Neo" panose="020B0500000000000000" pitchFamily="34" charset="-128"/>
              </a:rPr>
              <a:t>2000</a:t>
            </a:r>
            <a:r>
              <a:rPr kumimoji="1" lang="ko-KR" altLang="en-US" sz="3600" dirty="0">
                <a:solidFill>
                  <a:srgbClr val="53585F"/>
                </a:solidFill>
                <a:latin typeface="Spoqa Han Sans Neo" panose="020B0500000000000000" pitchFamily="34" charset="-128"/>
                <a:ea typeface="Spoqa Han Sans Neo" panose="020B0500000000000000" pitchFamily="34" charset="-128"/>
              </a:rPr>
              <a:t>개의 후보 군이 있다면</a:t>
            </a:r>
            <a:r>
              <a:rPr kumimoji="1" lang="en-US" altLang="ko-KR" sz="3600" dirty="0">
                <a:solidFill>
                  <a:srgbClr val="53585F"/>
                </a:solidFill>
                <a:latin typeface="Spoqa Han Sans Neo" panose="020B0500000000000000" pitchFamily="34" charset="-128"/>
                <a:ea typeface="Spoqa Han Sans Neo" panose="020B0500000000000000" pitchFamily="34" charset="-128"/>
              </a:rPr>
              <a:t>, 2000</a:t>
            </a:r>
            <a:r>
              <a:rPr kumimoji="1" lang="ko-KR" altLang="en-US" sz="3600" dirty="0">
                <a:solidFill>
                  <a:srgbClr val="53585F"/>
                </a:solidFill>
                <a:latin typeface="Spoqa Han Sans Neo" panose="020B0500000000000000" pitchFamily="34" charset="-128"/>
                <a:ea typeface="Spoqa Han Sans Neo" panose="020B0500000000000000" pitchFamily="34" charset="-128"/>
              </a:rPr>
              <a:t>개의 </a:t>
            </a:r>
            <a:r>
              <a:rPr kumimoji="1" lang="en-US" altLang="ko-KR" sz="3600" dirty="0">
                <a:solidFill>
                  <a:srgbClr val="53585F"/>
                </a:solidFill>
                <a:latin typeface="Spoqa Han Sans Neo" panose="020B0500000000000000" pitchFamily="34" charset="-128"/>
                <a:ea typeface="Spoqa Han Sans Neo" panose="020B0500000000000000" pitchFamily="34" charset="-128"/>
              </a:rPr>
              <a:t>CNN</a:t>
            </a:r>
            <a:r>
              <a:rPr kumimoji="1" lang="ko-KR" altLang="en-US" sz="3600" dirty="0">
                <a:solidFill>
                  <a:srgbClr val="53585F"/>
                </a:solidFill>
                <a:latin typeface="Spoqa Han Sans Neo" panose="020B0500000000000000" pitchFamily="34" charset="-128"/>
                <a:ea typeface="Spoqa Han Sans Neo" panose="020B0500000000000000" pitchFamily="34" charset="-128"/>
              </a:rPr>
              <a:t>연산 </a:t>
            </a:r>
            <a:r>
              <a:rPr kumimoji="1" lang="en-US" altLang="ko-KR" sz="3600" dirty="0">
                <a:solidFill>
                  <a:srgbClr val="53585F"/>
                </a:solidFill>
                <a:latin typeface="Spoqa Han Sans Neo" panose="020B0500000000000000" pitchFamily="34" charset="-128"/>
                <a:ea typeface="Spoqa Han Sans Neo" panose="020B0500000000000000" pitchFamily="34" charset="-128"/>
              </a:rPr>
              <a:t>-&gt; 1</a:t>
            </a:r>
            <a:r>
              <a:rPr kumimoji="1" lang="ko-KR" altLang="en-US" sz="3600" dirty="0">
                <a:solidFill>
                  <a:srgbClr val="53585F"/>
                </a:solidFill>
                <a:latin typeface="Spoqa Han Sans Neo" panose="020B0500000000000000" pitchFamily="34" charset="-128"/>
                <a:ea typeface="Spoqa Han Sans Neo" panose="020B0500000000000000" pitchFamily="34" charset="-128"/>
              </a:rPr>
              <a:t>번</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err="1">
                <a:solidFill>
                  <a:srgbClr val="53585F"/>
                </a:solidFill>
                <a:latin typeface="Spoqa Han Sans Neo" panose="020B0500000000000000" pitchFamily="34" charset="-128"/>
                <a:ea typeface="Spoqa Han Sans Neo" panose="020B0500000000000000" pitchFamily="34" charset="-128"/>
              </a:rPr>
              <a:t>으로</a:t>
            </a:r>
            <a:r>
              <a:rPr kumimoji="1" lang="ko-KR" altLang="en-US" sz="3600" dirty="0">
                <a:solidFill>
                  <a:srgbClr val="53585F"/>
                </a:solidFill>
                <a:latin typeface="Spoqa Han Sans Neo" panose="020B0500000000000000" pitchFamily="34" charset="-128"/>
                <a:ea typeface="Spoqa Han Sans Neo" panose="020B0500000000000000" pitchFamily="34" charset="-128"/>
              </a:rPr>
              <a:t> 줄일 수 있는 것이다</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p:txBody>
      </p:sp>
      <p:pic>
        <p:nvPicPr>
          <p:cNvPr id="21506" name="Picture 2">
            <a:extLst>
              <a:ext uri="{FF2B5EF4-FFF2-40B4-BE49-F238E27FC236}">
                <a16:creationId xmlns:a16="http://schemas.microsoft.com/office/drawing/2014/main" id="{19B8F758-9E59-2F49-996C-E4350FAF8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1205" y="3402581"/>
            <a:ext cx="11031002" cy="433360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20170525 Research seminar - Google Slides 2017-05-26 17-14-03">
            <a:extLst>
              <a:ext uri="{FF2B5EF4-FFF2-40B4-BE49-F238E27FC236}">
                <a16:creationId xmlns:a16="http://schemas.microsoft.com/office/drawing/2014/main" id="{FC735737-D7E2-AB48-A857-B78684F6C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7367" y="3434243"/>
            <a:ext cx="10234689" cy="433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2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Spatial Pyramid Pooling Network (SPP-Net) (2014-2015)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17F5E973-7669-014E-81E5-1FCBDE975D04}"/>
              </a:ext>
            </a:extLst>
          </p:cNvPr>
          <p:cNvSpPr/>
          <p:nvPr/>
        </p:nvSpPr>
        <p:spPr>
          <a:xfrm>
            <a:off x="1737366" y="12849053"/>
            <a:ext cx="17800319" cy="1200329"/>
          </a:xfrm>
          <a:prstGeom prst="rect">
            <a:avLst/>
          </a:prstGeom>
        </p:spPr>
        <p:txBody>
          <a:bodyPr wrap="square">
            <a:spAutoFit/>
          </a:bodyPr>
          <a:lstStyle/>
          <a:p>
            <a:r>
              <a:rPr lang="en" altLang="ko-Kore-KR" dirty="0"/>
              <a:t>He, </a:t>
            </a:r>
            <a:r>
              <a:rPr lang="en" altLang="ko-Kore-KR" dirty="0" err="1"/>
              <a:t>Kaiming</a:t>
            </a:r>
            <a:r>
              <a:rPr lang="en" altLang="ko-Kore-KR" dirty="0"/>
              <a:t>, et al. "Spatial pyramid pooling in deep convolutional networks for visual recognition." </a:t>
            </a:r>
            <a:r>
              <a:rPr lang="en" altLang="ko-Kore-KR" i="1" dirty="0"/>
              <a:t>IEEE transactions on pattern analysis and machine intelligence</a:t>
            </a:r>
            <a:r>
              <a:rPr lang="en" altLang="ko-Kore-KR" dirty="0"/>
              <a:t> 37.9 (2015): 1904-1916.</a:t>
            </a:r>
          </a:p>
          <a:p>
            <a:r>
              <a:rPr lang="en" altLang="ko-Kore-KR" dirty="0" err="1"/>
              <a:t>Lazebnik</a:t>
            </a:r>
            <a:r>
              <a:rPr lang="en" altLang="ko-Kore-KR" dirty="0"/>
              <a:t>, Svetlana, Cordelia Schmid, and Jean Ponce. "Beyond bags of features: Spatial pyramid matching for recognizing natural scene categories." </a:t>
            </a:r>
            <a:r>
              <a:rPr lang="en" altLang="ko-Kore-KR" i="1" dirty="0"/>
              <a:t>2006 IEEE Computer Society Conference on Computer Vision and Pattern Recognition (CVPR'06)</a:t>
            </a:r>
            <a:r>
              <a:rPr lang="en" altLang="ko-Kore-KR" dirty="0"/>
              <a:t>. Vol. 2. IEEE, 2006.</a:t>
            </a:r>
          </a:p>
          <a:p>
            <a:endParaRPr lang="en" altLang="ko-Kore-KR" dirty="0"/>
          </a:p>
        </p:txBody>
      </p:sp>
      <p:sp>
        <p:nvSpPr>
          <p:cNvPr id="8" name="직사각형 7">
            <a:extLst>
              <a:ext uri="{FF2B5EF4-FFF2-40B4-BE49-F238E27FC236}">
                <a16:creationId xmlns:a16="http://schemas.microsoft.com/office/drawing/2014/main" id="{60842029-E297-144D-AACB-6DA9077E748B}"/>
              </a:ext>
            </a:extLst>
          </p:cNvPr>
          <p:cNvSpPr/>
          <p:nvPr/>
        </p:nvSpPr>
        <p:spPr>
          <a:xfrm>
            <a:off x="11190607" y="3377333"/>
            <a:ext cx="10079453" cy="8833187"/>
          </a:xfrm>
          <a:prstGeom prst="rect">
            <a:avLst/>
          </a:prstGeom>
        </p:spPr>
        <p:txBody>
          <a:bodyPr wrap="square">
            <a:spAutoFit/>
          </a:bodyPr>
          <a:lstStyle/>
          <a:p>
            <a:r>
              <a:rPr kumimoji="1" lang="ko-KR" altLang="en-US" sz="3600" dirty="0">
                <a:solidFill>
                  <a:srgbClr val="53585F"/>
                </a:solidFill>
                <a:latin typeface="Spoqa Han Sans Neo" panose="020B0500000000000000" pitchFamily="34" charset="-128"/>
                <a:ea typeface="Spoqa Han Sans Neo" panose="020B0500000000000000" pitchFamily="34" charset="-128"/>
              </a:rPr>
              <a:t>다양한 </a:t>
            </a:r>
            <a:r>
              <a:rPr kumimoji="1" lang="en-US" altLang="ko-KR" sz="3600" dirty="0">
                <a:solidFill>
                  <a:srgbClr val="53585F"/>
                </a:solidFill>
                <a:latin typeface="Spoqa Han Sans Neo" panose="020B0500000000000000" pitchFamily="34" charset="-128"/>
                <a:ea typeface="Spoqa Han Sans Neo" panose="020B0500000000000000" pitchFamily="34" charset="-128"/>
              </a:rPr>
              <a:t>feature</a:t>
            </a:r>
            <a:r>
              <a:rPr kumimoji="1" lang="ko-KR" altLang="en-US" sz="3600" dirty="0">
                <a:solidFill>
                  <a:srgbClr val="53585F"/>
                </a:solidFill>
                <a:latin typeface="Spoqa Han Sans Neo" panose="020B0500000000000000" pitchFamily="34" charset="-128"/>
                <a:ea typeface="Spoqa Han Sans Neo" panose="020B0500000000000000" pitchFamily="34" charset="-128"/>
              </a:rPr>
              <a:t>에서 </a:t>
            </a:r>
            <a:r>
              <a:rPr kumimoji="1" lang="en-US" altLang="ko-KR" sz="3600" dirty="0">
                <a:solidFill>
                  <a:srgbClr val="53585F"/>
                </a:solidFill>
                <a:latin typeface="Spoqa Han Sans Neo" panose="020B0500000000000000" pitchFamily="34" charset="-128"/>
                <a:ea typeface="Spoqa Han Sans Neo" panose="020B0500000000000000" pitchFamily="34" charset="-128"/>
              </a:rPr>
              <a:t>pooling</a:t>
            </a:r>
            <a:r>
              <a:rPr kumimoji="1" lang="ko-KR" altLang="en-US" sz="3600" dirty="0">
                <a:solidFill>
                  <a:srgbClr val="53585F"/>
                </a:solidFill>
                <a:latin typeface="Spoqa Han Sans Neo" panose="020B0500000000000000" pitchFamily="34" charset="-128"/>
                <a:ea typeface="Spoqa Han Sans Neo" panose="020B0500000000000000" pitchFamily="34" charset="-128"/>
              </a:rPr>
              <a:t>의 </a:t>
            </a:r>
            <a:r>
              <a:rPr kumimoji="1" lang="en-US" altLang="ko-KR" sz="3600" dirty="0">
                <a:solidFill>
                  <a:srgbClr val="53585F"/>
                </a:solidFill>
                <a:latin typeface="Spoqa Han Sans Neo" panose="020B0500000000000000" pitchFamily="34" charset="-128"/>
                <a:ea typeface="Spoqa Han Sans Neo" panose="020B0500000000000000" pitchFamily="34" charset="-128"/>
              </a:rPr>
              <a:t>window size</a:t>
            </a:r>
            <a:r>
              <a:rPr kumimoji="1" lang="ko-KR" altLang="en-US" sz="3600" dirty="0">
                <a:solidFill>
                  <a:srgbClr val="53585F"/>
                </a:solidFill>
                <a:latin typeface="Spoqa Han Sans Neo" panose="020B0500000000000000" pitchFamily="34" charset="-128"/>
                <a:ea typeface="Spoqa Han Sans Neo" panose="020B0500000000000000" pitchFamily="34" charset="-128"/>
              </a:rPr>
              <a:t>와 </a:t>
            </a:r>
            <a:r>
              <a:rPr kumimoji="1" lang="en-US" altLang="ko-KR" sz="3600" dirty="0">
                <a:solidFill>
                  <a:srgbClr val="53585F"/>
                </a:solidFill>
                <a:latin typeface="Spoqa Han Sans Neo" panose="020B0500000000000000" pitchFamily="34" charset="-128"/>
                <a:ea typeface="Spoqa Han Sans Neo" panose="020B0500000000000000" pitchFamily="34" charset="-128"/>
              </a:rPr>
              <a:t>stride </a:t>
            </a:r>
            <a:r>
              <a:rPr kumimoji="1" lang="ko-KR" altLang="en-US" sz="3600" dirty="0">
                <a:solidFill>
                  <a:srgbClr val="53585F"/>
                </a:solidFill>
                <a:latin typeface="Spoqa Han Sans Neo" panose="020B0500000000000000" pitchFamily="34" charset="-128"/>
                <a:ea typeface="Spoqa Han Sans Neo" panose="020B0500000000000000" pitchFamily="34" charset="-128"/>
              </a:rPr>
              <a:t>만을 조절하여 출력 크기를 결정</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rPr>
              <a:t>- Pyramid Pooling</a:t>
            </a:r>
          </a:p>
          <a:p>
            <a:r>
              <a:rPr kumimoji="1" lang="en-US" altLang="ko-KR" sz="3600" dirty="0">
                <a:solidFill>
                  <a:srgbClr val="53585F"/>
                </a:solidFill>
                <a:latin typeface="Spoqa Han Sans Neo" panose="020B0500000000000000" pitchFamily="34" charset="-128"/>
                <a:ea typeface="Spoqa Han Sans Neo" panose="020B0500000000000000" pitchFamily="34" charset="-128"/>
              </a:rPr>
              <a:t>window size = ceiling(feature map size / pooling size)</a:t>
            </a:r>
          </a:p>
          <a:p>
            <a:r>
              <a:rPr kumimoji="1" lang="en-US" altLang="ko-KR" sz="3600" dirty="0">
                <a:solidFill>
                  <a:srgbClr val="53585F"/>
                </a:solidFill>
                <a:latin typeface="Spoqa Han Sans Neo" panose="020B0500000000000000" pitchFamily="34" charset="-128"/>
                <a:ea typeface="Spoqa Han Sans Neo" panose="020B0500000000000000" pitchFamily="34" charset="-128"/>
              </a:rPr>
              <a:t>stride = floor(feature map size / pooling size) </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pPr marL="571500" indent="-571500">
              <a:buFont typeface="Wingdings" pitchFamily="2" charset="2"/>
              <a:buChar char="è"/>
            </a:pPr>
            <a:r>
              <a:rPr kumimoji="1" lang="ko-KR" altLang="en-US" sz="3600" dirty="0">
                <a:solidFill>
                  <a:srgbClr val="53585F"/>
                </a:solidFill>
                <a:latin typeface="Spoqa Han Sans Neo" panose="020B0500000000000000" pitchFamily="34" charset="-128"/>
                <a:ea typeface="Spoqa Han Sans Neo" panose="020B0500000000000000" pitchFamily="34" charset="-128"/>
              </a:rPr>
              <a:t>어떤 </a:t>
            </a:r>
            <a:r>
              <a:rPr kumimoji="1" lang="en-US" altLang="ko-KR" sz="3600" dirty="0">
                <a:solidFill>
                  <a:srgbClr val="53585F"/>
                </a:solidFill>
                <a:latin typeface="Spoqa Han Sans Neo" panose="020B0500000000000000" pitchFamily="34" charset="-128"/>
                <a:ea typeface="Spoqa Han Sans Neo" panose="020B0500000000000000" pitchFamily="34" charset="-128"/>
              </a:rPr>
              <a:t>feature map</a:t>
            </a:r>
            <a:r>
              <a:rPr kumimoji="1" lang="ko-KR" altLang="en-US" sz="3600" dirty="0">
                <a:solidFill>
                  <a:srgbClr val="53585F"/>
                </a:solidFill>
                <a:latin typeface="Spoqa Han Sans Neo" panose="020B0500000000000000" pitchFamily="34" charset="-128"/>
                <a:ea typeface="Spoqa Han Sans Neo" panose="020B0500000000000000" pitchFamily="34" charset="-128"/>
              </a:rPr>
              <a:t>이 오더라도 고정된 </a:t>
            </a:r>
            <a:r>
              <a:rPr kumimoji="1" lang="en-US" altLang="ko-KR" sz="3600" dirty="0">
                <a:solidFill>
                  <a:srgbClr val="53585F"/>
                </a:solidFill>
                <a:latin typeface="Spoqa Han Sans Neo" panose="020B0500000000000000" pitchFamily="34" charset="-128"/>
                <a:ea typeface="Spoqa Han Sans Neo" panose="020B0500000000000000" pitchFamily="34" charset="-128"/>
              </a:rPr>
              <a:t>pyramid size</a:t>
            </a:r>
            <a:r>
              <a:rPr kumimoji="1" lang="ko-KR" altLang="en-US" sz="3600" dirty="0">
                <a:solidFill>
                  <a:srgbClr val="53585F"/>
                </a:solidFill>
                <a:latin typeface="Spoqa Han Sans Neo" panose="020B0500000000000000" pitchFamily="34" charset="-128"/>
                <a:ea typeface="Spoqa Han Sans Neo" panose="020B0500000000000000" pitchFamily="34" charset="-128"/>
              </a:rPr>
              <a:t>을 얻을 수 있다</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p>
          <a:p>
            <a:pPr marL="571500" indent="-571500">
              <a:buFont typeface="Wingdings" pitchFamily="2" charset="2"/>
              <a:buChar char="è"/>
            </a:pP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여러 개의 레벨을 취할 수 있음</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i.e. 4 level: {6x6, 3x3, 2x2, 1x1} </a:t>
            </a:r>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rPr>
              <a:t>Region of interest(</a:t>
            </a:r>
            <a:r>
              <a:rPr kumimoji="1" lang="en-US" altLang="ko-KR" sz="3600" dirty="0" err="1">
                <a:solidFill>
                  <a:srgbClr val="53585F"/>
                </a:solidFill>
                <a:latin typeface="Spoqa Han Sans Neo" panose="020B0500000000000000" pitchFamily="34" charset="-128"/>
                <a:ea typeface="Spoqa Han Sans Neo" panose="020B0500000000000000" pitchFamily="34" charset="-128"/>
              </a:rPr>
              <a:t>RoI</a:t>
            </a:r>
            <a:r>
              <a:rPr kumimoji="1" lang="en-US" altLang="ko-KR" sz="3600" dirty="0">
                <a:solidFill>
                  <a:srgbClr val="53585F"/>
                </a:solidFill>
                <a:latin typeface="Spoqa Han Sans Neo" panose="020B0500000000000000" pitchFamily="34" charset="-128"/>
                <a:ea typeface="Spoqa Han Sans Neo" panose="020B0500000000000000" pitchFamily="34" charset="-128"/>
              </a:rPr>
              <a:t>) pooling = SPP</a:t>
            </a:r>
            <a:r>
              <a:rPr kumimoji="1" lang="ko-KR" altLang="en-US" sz="3600" dirty="0">
                <a:solidFill>
                  <a:srgbClr val="53585F"/>
                </a:solidFill>
                <a:latin typeface="Spoqa Han Sans Neo" panose="020B0500000000000000" pitchFamily="34" charset="-128"/>
                <a:ea typeface="Spoqa Han Sans Neo" panose="020B0500000000000000" pitchFamily="34" charset="-128"/>
              </a:rPr>
              <a:t>에서 피라미드 레벨이 </a:t>
            </a:r>
            <a:r>
              <a:rPr kumimoji="1" lang="en-US" altLang="ko-KR" sz="3600" dirty="0">
                <a:solidFill>
                  <a:srgbClr val="53585F"/>
                </a:solidFill>
                <a:latin typeface="Spoqa Han Sans Neo" panose="020B0500000000000000" pitchFamily="34" charset="-128"/>
                <a:ea typeface="Spoqa Han Sans Neo" panose="020B0500000000000000" pitchFamily="34" charset="-128"/>
              </a:rPr>
              <a:t>1</a:t>
            </a:r>
            <a:r>
              <a:rPr kumimoji="1" lang="ko-KR" altLang="en-US" sz="3600" dirty="0">
                <a:solidFill>
                  <a:srgbClr val="53585F"/>
                </a:solidFill>
                <a:latin typeface="Spoqa Han Sans Neo" panose="020B0500000000000000" pitchFamily="34" charset="-128"/>
                <a:ea typeface="Spoqa Han Sans Neo" panose="020B0500000000000000" pitchFamily="34" charset="-128"/>
              </a:rPr>
              <a:t>인 경우</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p:txBody>
      </p:sp>
      <p:pic>
        <p:nvPicPr>
          <p:cNvPr id="23554" name="Picture 2" descr="갈아먹는 Object Detection [2] Spatial Pyramid Pooling Network">
            <a:extLst>
              <a:ext uri="{FF2B5EF4-FFF2-40B4-BE49-F238E27FC236}">
                <a16:creationId xmlns:a16="http://schemas.microsoft.com/office/drawing/2014/main" id="{6B0E4D5A-E579-5B40-8A42-B5D4D28A9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366" y="6328755"/>
            <a:ext cx="9094788" cy="636362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7C58D575-EAB3-434D-B9C0-8CE67204A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2899" y="2923759"/>
            <a:ext cx="8028604" cy="3622663"/>
          </a:xfrm>
          <a:prstGeom prst="rect">
            <a:avLst/>
          </a:prstGeom>
          <a:noFill/>
          <a:extLst>
            <a:ext uri="{909E8E84-426E-40DD-AFC4-6F175D3DCCD1}">
              <a14:hiddenFill xmlns:a14="http://schemas.microsoft.com/office/drawing/2010/main">
                <a:solidFill>
                  <a:srgbClr val="FFFFFF"/>
                </a:solidFill>
              </a14:hiddenFill>
            </a:ext>
          </a:extLst>
        </p:spPr>
      </p:pic>
      <p:pic>
        <p:nvPicPr>
          <p:cNvPr id="23559" name="Picture 7" descr="논문정리] SPPNet : Spatial Pyramid Pooling in Deep Convolutional Networks for  Visual Recognition">
            <a:extLst>
              <a:ext uri="{FF2B5EF4-FFF2-40B4-BE49-F238E27FC236}">
                <a16:creationId xmlns:a16="http://schemas.microsoft.com/office/drawing/2014/main" id="{F10C0ED7-E4FB-2846-AB74-F6FFE5C7F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47427" y="-3949"/>
            <a:ext cx="5656189" cy="338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68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Fast </a:t>
            </a:r>
            <a:r>
              <a:rPr lang="en-US" altLang="ko-KR" b="1" dirty="0"/>
              <a:t>R-CNN </a:t>
            </a:r>
            <a:r>
              <a:rPr lang="en-US" altLang="ko-KR" b="1" dirty="0">
                <a:sym typeface="Wingdings" pitchFamily="2" charset="2"/>
              </a:rPr>
              <a:t>(2014-2015)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17F5E973-7669-014E-81E5-1FCBDE975D04}"/>
              </a:ext>
            </a:extLst>
          </p:cNvPr>
          <p:cNvSpPr/>
          <p:nvPr/>
        </p:nvSpPr>
        <p:spPr>
          <a:xfrm>
            <a:off x="1737367" y="12399974"/>
            <a:ext cx="17800319" cy="646331"/>
          </a:xfrm>
          <a:prstGeom prst="rect">
            <a:avLst/>
          </a:prstGeom>
        </p:spPr>
        <p:txBody>
          <a:bodyPr wrap="square">
            <a:spAutoFit/>
          </a:bodyPr>
          <a:lstStyle/>
          <a:p>
            <a:r>
              <a:rPr lang="en" altLang="ko-Kore-KR" dirty="0"/>
              <a:t>He, </a:t>
            </a:r>
            <a:r>
              <a:rPr lang="en" altLang="ko-Kore-KR" dirty="0" err="1"/>
              <a:t>Kaiming</a:t>
            </a:r>
            <a:r>
              <a:rPr lang="en" altLang="ko-Kore-KR" dirty="0"/>
              <a:t>, et al. "Spatial pyramid pooling in deep convolutional networks for visual recognition." </a:t>
            </a:r>
            <a:r>
              <a:rPr lang="en" altLang="ko-Kore-KR" i="1" dirty="0"/>
              <a:t>IEEE transactions on pattern analysis and machine intelligence</a:t>
            </a:r>
            <a:r>
              <a:rPr lang="en" altLang="ko-Kore-KR" dirty="0"/>
              <a:t> 37.9 (2015): 1904-1916.</a:t>
            </a:r>
            <a:endParaRPr lang="en" altLang="ko-Kore-KR" dirty="0">
              <a:solidFill>
                <a:srgbClr val="222222"/>
              </a:solidFill>
              <a:latin typeface="Arial" panose="020B0604020202020204" pitchFamily="34" charset="0"/>
            </a:endParaRPr>
          </a:p>
          <a:p>
            <a:r>
              <a:rPr lang="en" altLang="ko-Kore-KR" dirty="0" err="1">
                <a:solidFill>
                  <a:srgbClr val="222222"/>
                </a:solidFill>
                <a:latin typeface="Arial" panose="020B0604020202020204" pitchFamily="34" charset="0"/>
              </a:rPr>
              <a:t>Girshick</a:t>
            </a:r>
            <a:r>
              <a:rPr lang="en" altLang="ko-Kore-KR" dirty="0">
                <a:solidFill>
                  <a:srgbClr val="222222"/>
                </a:solidFill>
                <a:latin typeface="Arial" panose="020B0604020202020204" pitchFamily="34" charset="0"/>
              </a:rPr>
              <a:t>, Ross. "Fast r-</a:t>
            </a:r>
            <a:r>
              <a:rPr lang="en" altLang="ko-Kore-KR" dirty="0" err="1">
                <a:solidFill>
                  <a:srgbClr val="222222"/>
                </a:solidFill>
                <a:latin typeface="Arial" panose="020B0604020202020204" pitchFamily="34" charset="0"/>
              </a:rPr>
              <a:t>cnn</a:t>
            </a:r>
            <a:r>
              <a:rPr lang="en" altLang="ko-Kore-KR" dirty="0">
                <a:solidFill>
                  <a:srgbClr val="222222"/>
                </a:solidFill>
                <a:latin typeface="Arial" panose="020B0604020202020204" pitchFamily="34" charset="0"/>
              </a:rPr>
              <a:t>." Proceedings of the IEEE international conference on computer vision. 2015.</a:t>
            </a:r>
            <a:endParaRPr lang="ko-Kore-KR" altLang="en-US" dirty="0"/>
          </a:p>
        </p:txBody>
      </p:sp>
      <p:sp>
        <p:nvSpPr>
          <p:cNvPr id="8" name="직사각형 7">
            <a:extLst>
              <a:ext uri="{FF2B5EF4-FFF2-40B4-BE49-F238E27FC236}">
                <a16:creationId xmlns:a16="http://schemas.microsoft.com/office/drawing/2014/main" id="{60842029-E297-144D-AACB-6DA9077E748B}"/>
              </a:ext>
            </a:extLst>
          </p:cNvPr>
          <p:cNvSpPr/>
          <p:nvPr/>
        </p:nvSpPr>
        <p:spPr>
          <a:xfrm>
            <a:off x="2270766" y="8297925"/>
            <a:ext cx="16733520" cy="3970318"/>
          </a:xfrm>
          <a:prstGeom prst="rect">
            <a:avLst/>
          </a:prstGeom>
        </p:spPr>
        <p:txBody>
          <a:bodyPr wrap="square">
            <a:spAutoFit/>
          </a:bodyPr>
          <a:lstStyle/>
          <a:p>
            <a:r>
              <a:rPr kumimoji="1" lang="en-US" altLang="ko-KR" sz="3600" dirty="0">
                <a:solidFill>
                  <a:srgbClr val="53585F"/>
                </a:solidFill>
                <a:latin typeface="Spoqa Han Sans Neo" panose="020B0500000000000000" pitchFamily="34" charset="-128"/>
                <a:ea typeface="Spoqa Han Sans Neo" panose="020B0500000000000000" pitchFamily="34" charset="-128"/>
              </a:rPr>
              <a:t>1. </a:t>
            </a:r>
            <a:r>
              <a:rPr kumimoji="1" lang="ko-KR" altLang="en-US" sz="3600" dirty="0">
                <a:solidFill>
                  <a:srgbClr val="53585F"/>
                </a:solidFill>
                <a:latin typeface="Spoqa Han Sans Neo" panose="020B0500000000000000" pitchFamily="34" charset="-128"/>
                <a:ea typeface="Spoqa Han Sans Neo" panose="020B0500000000000000" pitchFamily="34" charset="-128"/>
              </a:rPr>
              <a:t>먼저 전체 이미지를 미리 학습된 </a:t>
            </a:r>
            <a:r>
              <a:rPr kumimoji="1" lang="en" altLang="ko-KR" sz="3600" dirty="0">
                <a:solidFill>
                  <a:srgbClr val="53585F"/>
                </a:solidFill>
                <a:latin typeface="Spoqa Han Sans Neo" panose="020B0500000000000000" pitchFamily="34" charset="-128"/>
                <a:ea typeface="Spoqa Han Sans Neo" panose="020B0500000000000000" pitchFamily="34" charset="-128"/>
              </a:rPr>
              <a:t>CNN</a:t>
            </a:r>
            <a:r>
              <a:rPr kumimoji="1" lang="ko-KR" altLang="en-US" sz="3600" dirty="0">
                <a:solidFill>
                  <a:srgbClr val="53585F"/>
                </a:solidFill>
                <a:latin typeface="Spoqa Han Sans Neo" panose="020B0500000000000000" pitchFamily="34" charset="-128"/>
                <a:ea typeface="Spoqa Han Sans Neo" panose="020B0500000000000000" pitchFamily="34" charset="-128"/>
              </a:rPr>
              <a:t>을 통과시켜 </a:t>
            </a:r>
            <a:r>
              <a:rPr kumimoji="1" lang="ko-KR" altLang="en-US" sz="3600" dirty="0" err="1">
                <a:solidFill>
                  <a:srgbClr val="53585F"/>
                </a:solidFill>
                <a:latin typeface="Spoqa Han Sans Neo" panose="020B0500000000000000" pitchFamily="34" charset="-128"/>
                <a:ea typeface="Spoqa Han Sans Neo" panose="020B0500000000000000" pitchFamily="34" charset="-128"/>
              </a:rPr>
              <a:t>피쳐</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err="1">
                <a:solidFill>
                  <a:srgbClr val="53585F"/>
                </a:solidFill>
                <a:latin typeface="Spoqa Han Sans Neo" panose="020B0500000000000000" pitchFamily="34" charset="-128"/>
                <a:ea typeface="Spoqa Han Sans Neo" panose="020B0500000000000000" pitchFamily="34" charset="-128"/>
              </a:rPr>
              <a:t>맵을</a:t>
            </a:r>
            <a:r>
              <a:rPr kumimoji="1" lang="ko-KR" altLang="en-US" sz="3600" dirty="0">
                <a:solidFill>
                  <a:srgbClr val="53585F"/>
                </a:solidFill>
                <a:latin typeface="Spoqa Han Sans Neo" panose="020B0500000000000000" pitchFamily="34" charset="-128"/>
                <a:ea typeface="Spoqa Han Sans Neo" panose="020B0500000000000000" pitchFamily="34" charset="-128"/>
              </a:rPr>
              <a:t> 추출</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a:p>
            <a:r>
              <a:rPr kumimoji="1" lang="en-US" altLang="ko-KR" sz="3600" dirty="0">
                <a:solidFill>
                  <a:srgbClr val="53585F"/>
                </a:solidFill>
                <a:latin typeface="Spoqa Han Sans Neo" panose="020B0500000000000000" pitchFamily="34" charset="-128"/>
                <a:ea typeface="Spoqa Han Sans Neo" panose="020B0500000000000000" pitchFamily="34" charset="-128"/>
              </a:rPr>
              <a:t>2. </a:t>
            </a:r>
            <a:r>
              <a:rPr kumimoji="1" lang="en" altLang="ko-KR" sz="3600" dirty="0">
                <a:solidFill>
                  <a:srgbClr val="53585F"/>
                </a:solidFill>
                <a:latin typeface="Spoqa Han Sans Neo" panose="020B0500000000000000" pitchFamily="34" charset="-128"/>
                <a:ea typeface="Spoqa Han Sans Neo" panose="020B0500000000000000" pitchFamily="34" charset="-128"/>
              </a:rPr>
              <a:t>Selective Search</a:t>
            </a:r>
            <a:r>
              <a:rPr kumimoji="1" lang="ko-KR" altLang="en-US" sz="36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3600" dirty="0">
                <a:solidFill>
                  <a:srgbClr val="53585F"/>
                </a:solidFill>
                <a:latin typeface="Spoqa Han Sans Neo" panose="020B0500000000000000" pitchFamily="34" charset="-128"/>
                <a:ea typeface="Spoqa Han Sans Neo" panose="020B0500000000000000" pitchFamily="34" charset="-128"/>
              </a:rPr>
              <a:t> 통해서 찾은 각각의 </a:t>
            </a:r>
            <a:r>
              <a:rPr kumimoji="1" lang="en" altLang="ko-KR" sz="3600" dirty="0" err="1">
                <a:solidFill>
                  <a:srgbClr val="53585F"/>
                </a:solidFill>
                <a:latin typeface="Spoqa Han Sans Neo" panose="020B0500000000000000" pitchFamily="34" charset="-128"/>
                <a:ea typeface="Spoqa Han Sans Neo" panose="020B0500000000000000" pitchFamily="34" charset="-128"/>
              </a:rPr>
              <a:t>RoI</a:t>
            </a:r>
            <a:r>
              <a:rPr kumimoji="1" lang="ko-KR" altLang="en-US" sz="3600" dirty="0">
                <a:solidFill>
                  <a:srgbClr val="53585F"/>
                </a:solidFill>
                <a:latin typeface="Spoqa Han Sans Neo" panose="020B0500000000000000" pitchFamily="34" charset="-128"/>
                <a:ea typeface="Spoqa Han Sans Neo" panose="020B0500000000000000" pitchFamily="34" charset="-128"/>
              </a:rPr>
              <a:t>에 대하여 </a:t>
            </a:r>
            <a:r>
              <a:rPr kumimoji="1" lang="en" altLang="ko-KR" sz="3600" dirty="0" err="1">
                <a:solidFill>
                  <a:srgbClr val="53585F"/>
                </a:solidFill>
                <a:latin typeface="Spoqa Han Sans Neo" panose="020B0500000000000000" pitchFamily="34" charset="-128"/>
                <a:ea typeface="Spoqa Han Sans Neo" panose="020B0500000000000000" pitchFamily="34" charset="-128"/>
              </a:rPr>
              <a:t>RoI</a:t>
            </a:r>
            <a:r>
              <a:rPr kumimoji="1" lang="en" altLang="ko-KR" sz="3600" dirty="0">
                <a:solidFill>
                  <a:srgbClr val="53585F"/>
                </a:solidFill>
                <a:latin typeface="Spoqa Han Sans Neo" panose="020B0500000000000000" pitchFamily="34" charset="-128"/>
                <a:ea typeface="Spoqa Han Sans Neo" panose="020B0500000000000000" pitchFamily="34" charset="-128"/>
              </a:rPr>
              <a:t> Pooling</a:t>
            </a:r>
            <a:r>
              <a:rPr kumimoji="1" lang="ko-KR" altLang="en-US" sz="3600" dirty="0">
                <a:solidFill>
                  <a:srgbClr val="53585F"/>
                </a:solidFill>
                <a:latin typeface="Spoqa Han Sans Neo" panose="020B0500000000000000" pitchFamily="34" charset="-128"/>
                <a:ea typeface="Spoqa Han Sans Neo" panose="020B0500000000000000" pitchFamily="34" charset="-128"/>
              </a:rPr>
              <a:t>을 진행하고</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그 결과로 고정된 크기의 </a:t>
            </a:r>
            <a:r>
              <a:rPr kumimoji="1" lang="en" altLang="ko-KR" sz="3600" dirty="0">
                <a:solidFill>
                  <a:srgbClr val="53585F"/>
                </a:solidFill>
                <a:latin typeface="Spoqa Han Sans Neo" panose="020B0500000000000000" pitchFamily="34" charset="-128"/>
                <a:ea typeface="Spoqa Han Sans Neo" panose="020B0500000000000000" pitchFamily="34" charset="-128"/>
              </a:rPr>
              <a:t>feature vector</a:t>
            </a:r>
            <a:r>
              <a:rPr kumimoji="1" lang="ko-KR" altLang="en-US" sz="3600" dirty="0" err="1">
                <a:solidFill>
                  <a:srgbClr val="53585F"/>
                </a:solidFill>
                <a:latin typeface="Spoqa Han Sans Neo" panose="020B0500000000000000" pitchFamily="34" charset="-128"/>
                <a:ea typeface="Spoqa Han Sans Neo" panose="020B0500000000000000" pitchFamily="34" charset="-128"/>
              </a:rPr>
              <a:t>를</a:t>
            </a:r>
            <a:r>
              <a:rPr kumimoji="1" lang="ko-KR" altLang="en-US" sz="3600" dirty="0">
                <a:solidFill>
                  <a:srgbClr val="53585F"/>
                </a:solidFill>
                <a:latin typeface="Spoqa Han Sans Neo" panose="020B0500000000000000" pitchFamily="34" charset="-128"/>
                <a:ea typeface="Spoqa Han Sans Neo" panose="020B0500000000000000" pitchFamily="34" charset="-128"/>
              </a:rPr>
              <a:t> 얻는다</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a:p>
            <a:r>
              <a:rPr kumimoji="1" lang="en-US" altLang="ko-KR" sz="3600" dirty="0">
                <a:solidFill>
                  <a:srgbClr val="53585F"/>
                </a:solidFill>
                <a:latin typeface="Spoqa Han Sans Neo" panose="020B0500000000000000" pitchFamily="34" charset="-128"/>
                <a:ea typeface="Spoqa Han Sans Neo" panose="020B0500000000000000" pitchFamily="34" charset="-128"/>
              </a:rPr>
              <a:t>3. </a:t>
            </a:r>
            <a:r>
              <a:rPr kumimoji="1" lang="en" altLang="ko-KR" sz="3600" dirty="0">
                <a:solidFill>
                  <a:srgbClr val="53585F"/>
                </a:solidFill>
                <a:latin typeface="Spoqa Han Sans Neo" panose="020B0500000000000000" pitchFamily="34" charset="-128"/>
                <a:ea typeface="Spoqa Han Sans Neo" panose="020B0500000000000000" pitchFamily="34" charset="-128"/>
              </a:rPr>
              <a:t>feature vector</a:t>
            </a:r>
            <a:r>
              <a:rPr kumimoji="1" lang="ko-KR" altLang="en-US" sz="3600" dirty="0">
                <a:solidFill>
                  <a:srgbClr val="53585F"/>
                </a:solidFill>
                <a:latin typeface="Spoqa Han Sans Neo" panose="020B0500000000000000" pitchFamily="34" charset="-128"/>
                <a:ea typeface="Spoqa Han Sans Neo" panose="020B0500000000000000" pitchFamily="34" charset="-128"/>
              </a:rPr>
              <a:t>는 </a:t>
            </a:r>
            <a:r>
              <a:rPr kumimoji="1" lang="en" altLang="ko-KR" sz="3600" dirty="0">
                <a:solidFill>
                  <a:srgbClr val="53585F"/>
                </a:solidFill>
                <a:latin typeface="Spoqa Han Sans Neo" panose="020B0500000000000000" pitchFamily="34" charset="-128"/>
                <a:ea typeface="Spoqa Han Sans Neo" panose="020B0500000000000000" pitchFamily="34" charset="-128"/>
              </a:rPr>
              <a:t>fully connected layer</a:t>
            </a:r>
            <a:r>
              <a:rPr kumimoji="1" lang="ko-KR" altLang="en-US" sz="3600" dirty="0">
                <a:solidFill>
                  <a:srgbClr val="53585F"/>
                </a:solidFill>
                <a:latin typeface="Spoqa Han Sans Neo" panose="020B0500000000000000" pitchFamily="34" charset="-128"/>
                <a:ea typeface="Spoqa Han Sans Neo" panose="020B0500000000000000" pitchFamily="34" charset="-128"/>
              </a:rPr>
              <a:t>들을 통과한 뒤</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두 개의 </a:t>
            </a:r>
            <a:r>
              <a:rPr kumimoji="1" lang="ko-KR" altLang="en-US" sz="3600" dirty="0" err="1">
                <a:solidFill>
                  <a:srgbClr val="53585F"/>
                </a:solidFill>
                <a:latin typeface="Spoqa Han Sans Neo" panose="020B0500000000000000" pitchFamily="34" charset="-128"/>
                <a:ea typeface="Spoqa Han Sans Neo" panose="020B0500000000000000" pitchFamily="34" charset="-128"/>
              </a:rPr>
              <a:t>브랜치로</a:t>
            </a:r>
            <a:r>
              <a:rPr kumimoji="1" lang="ko-KR" altLang="en-US" sz="3600" dirty="0">
                <a:solidFill>
                  <a:srgbClr val="53585F"/>
                </a:solidFill>
                <a:latin typeface="Spoqa Han Sans Neo" panose="020B0500000000000000" pitchFamily="34" charset="-128"/>
                <a:ea typeface="Spoqa Han Sans Neo" panose="020B0500000000000000" pitchFamily="34" charset="-128"/>
              </a:rPr>
              <a:t> 나뉘어 계산한다</a:t>
            </a:r>
            <a:r>
              <a:rPr kumimoji="1" lang="en-US" altLang="ko-KR" sz="3600" dirty="0">
                <a:solidFill>
                  <a:srgbClr val="53585F"/>
                </a:solidFill>
                <a:latin typeface="Spoqa Han Sans Neo" panose="020B0500000000000000" pitchFamily="34" charset="-128"/>
                <a:ea typeface="Spoqa Han Sans Neo" panose="020B0500000000000000" pitchFamily="34" charset="-128"/>
              </a:rPr>
              <a:t>.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multi-task loss!</a:t>
            </a:r>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rPr>
              <a:t>	a. </a:t>
            </a:r>
            <a:r>
              <a:rPr kumimoji="1" lang="ko-KR" altLang="en-US" sz="3600" dirty="0">
                <a:solidFill>
                  <a:srgbClr val="53585F"/>
                </a:solidFill>
                <a:latin typeface="Spoqa Han Sans Neo" panose="020B0500000000000000" pitchFamily="34" charset="-128"/>
                <a:ea typeface="Spoqa Han Sans Neo" panose="020B0500000000000000" pitchFamily="34" charset="-128"/>
              </a:rPr>
              <a:t>해당 </a:t>
            </a:r>
            <a:r>
              <a:rPr kumimoji="1" lang="en-US" altLang="ko-KR" sz="3600" dirty="0" err="1">
                <a:solidFill>
                  <a:srgbClr val="53585F"/>
                </a:solidFill>
                <a:latin typeface="Spoqa Han Sans Neo" panose="020B0500000000000000" pitchFamily="34" charset="-128"/>
                <a:ea typeface="Spoqa Han Sans Neo" panose="020B0500000000000000" pitchFamily="34" charset="-128"/>
              </a:rPr>
              <a:t>RoI</a:t>
            </a:r>
            <a:r>
              <a:rPr kumimoji="1" lang="ko-KR" altLang="en-US" sz="3600" dirty="0">
                <a:solidFill>
                  <a:srgbClr val="53585F"/>
                </a:solidFill>
                <a:latin typeface="Spoqa Han Sans Neo" panose="020B0500000000000000" pitchFamily="34" charset="-128"/>
                <a:ea typeface="Spoqa Han Sans Neo" panose="020B0500000000000000" pitchFamily="34" charset="-128"/>
              </a:rPr>
              <a:t>가 어떤 물체인지 분류한다</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a:p>
            <a:r>
              <a:rPr kumimoji="1" lang="en-US" altLang="ko-KR" sz="3600" dirty="0">
                <a:solidFill>
                  <a:srgbClr val="53585F"/>
                </a:solidFill>
                <a:latin typeface="Spoqa Han Sans Neo" panose="020B0500000000000000" pitchFamily="34" charset="-128"/>
                <a:ea typeface="Spoqa Han Sans Neo" panose="020B0500000000000000" pitchFamily="34" charset="-128"/>
              </a:rPr>
              <a:t>	b. bounding box regression</a:t>
            </a:r>
            <a:r>
              <a:rPr kumimoji="1" lang="ko-KR" altLang="en-US" sz="3600" dirty="0">
                <a:solidFill>
                  <a:srgbClr val="53585F"/>
                </a:solidFill>
                <a:latin typeface="Spoqa Han Sans Neo" panose="020B0500000000000000" pitchFamily="34" charset="-128"/>
                <a:ea typeface="Spoqa Han Sans Neo" panose="020B0500000000000000" pitchFamily="34" charset="-128"/>
              </a:rPr>
              <a:t>을 통해 </a:t>
            </a:r>
            <a:r>
              <a:rPr kumimoji="1" lang="en-US" altLang="ko-KR" sz="3600" dirty="0">
                <a:solidFill>
                  <a:srgbClr val="53585F"/>
                </a:solidFill>
                <a:latin typeface="Spoqa Han Sans Neo" panose="020B0500000000000000" pitchFamily="34" charset="-128"/>
                <a:ea typeface="Spoqa Han Sans Neo" panose="020B0500000000000000" pitchFamily="34" charset="-128"/>
              </a:rPr>
              <a:t>selective search</a:t>
            </a:r>
            <a:r>
              <a:rPr kumimoji="1" lang="ko-KR" altLang="en-US" sz="3600" dirty="0">
                <a:solidFill>
                  <a:srgbClr val="53585F"/>
                </a:solidFill>
                <a:latin typeface="Spoqa Han Sans Neo" panose="020B0500000000000000" pitchFamily="34" charset="-128"/>
                <a:ea typeface="Spoqa Han Sans Neo" panose="020B0500000000000000" pitchFamily="34" charset="-128"/>
              </a:rPr>
              <a:t>의 박스 위치를 조정한다</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p>
        </p:txBody>
      </p:sp>
      <p:pic>
        <p:nvPicPr>
          <p:cNvPr id="21506" name="Picture 2">
            <a:extLst>
              <a:ext uri="{FF2B5EF4-FFF2-40B4-BE49-F238E27FC236}">
                <a16:creationId xmlns:a16="http://schemas.microsoft.com/office/drawing/2014/main" id="{19B8F758-9E59-2F49-996C-E4350FAF8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765" y="3666304"/>
            <a:ext cx="11031002" cy="4333608"/>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0C6B68F6-E288-0F49-A23D-03FB4C37DCEE}"/>
              </a:ext>
            </a:extLst>
          </p:cNvPr>
          <p:cNvSpPr/>
          <p:nvPr/>
        </p:nvSpPr>
        <p:spPr>
          <a:xfrm>
            <a:off x="14393699" y="4458131"/>
            <a:ext cx="5391219" cy="3046988"/>
          </a:xfrm>
          <a:prstGeom prst="rect">
            <a:avLst/>
          </a:prstGeom>
        </p:spPr>
        <p:txBody>
          <a:bodyPr wrap="none">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End-to-End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학습</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R-CNN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비해 매우 빠르다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Test time/ image: </a:t>
            </a:r>
            <a:b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R-CNN: 47 sec.</a:t>
            </a:r>
            <a:b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Fast R-CNN: 0.32 sec.</a:t>
            </a:r>
          </a:p>
        </p:txBody>
      </p:sp>
    </p:spTree>
    <p:extLst>
      <p:ext uri="{BB962C8B-B14F-4D97-AF65-F5344CB8AC3E}">
        <p14:creationId xmlns:p14="http://schemas.microsoft.com/office/powerpoint/2010/main" val="32727191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Faster </a:t>
            </a:r>
            <a:r>
              <a:rPr lang="en-US" altLang="ko-KR" b="1" dirty="0"/>
              <a:t>R-CNN (2015)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79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17F5E973-7669-014E-81E5-1FCBDE975D04}"/>
              </a:ext>
            </a:extLst>
          </p:cNvPr>
          <p:cNvSpPr/>
          <p:nvPr/>
        </p:nvSpPr>
        <p:spPr>
          <a:xfrm>
            <a:off x="2424152" y="12811334"/>
            <a:ext cx="17800319" cy="369332"/>
          </a:xfrm>
          <a:prstGeom prst="rect">
            <a:avLst/>
          </a:prstGeom>
        </p:spPr>
        <p:txBody>
          <a:bodyPr wrap="square">
            <a:spAutoFit/>
          </a:bodyPr>
          <a:lstStyle/>
          <a:p>
            <a:r>
              <a:rPr lang="en" altLang="ko-Kore-KR" dirty="0"/>
              <a:t>Ren, </a:t>
            </a:r>
            <a:r>
              <a:rPr lang="en" altLang="ko-Kore-KR" dirty="0" err="1"/>
              <a:t>Shaoqing</a:t>
            </a:r>
            <a:r>
              <a:rPr lang="en" altLang="ko-Kore-KR" dirty="0"/>
              <a:t>, et al. "Faster r-</a:t>
            </a:r>
            <a:r>
              <a:rPr lang="en" altLang="ko-Kore-KR" dirty="0" err="1"/>
              <a:t>cnn</a:t>
            </a:r>
            <a:r>
              <a:rPr lang="en" altLang="ko-Kore-KR" dirty="0"/>
              <a:t>: Towards real-time object detection with region proposal networks." </a:t>
            </a:r>
            <a:r>
              <a:rPr lang="en" altLang="ko-Kore-KR" i="1" dirty="0"/>
              <a:t>Advances in neural information processing systems</a:t>
            </a:r>
            <a:r>
              <a:rPr lang="en" altLang="ko-Kore-KR" dirty="0"/>
              <a:t> 28 (2015): 91-99.</a:t>
            </a:r>
            <a:endParaRPr lang="ko-Kore-KR" altLang="en-US" dirty="0"/>
          </a:p>
        </p:txBody>
      </p:sp>
      <p:sp>
        <p:nvSpPr>
          <p:cNvPr id="8" name="직사각형 7">
            <a:extLst>
              <a:ext uri="{FF2B5EF4-FFF2-40B4-BE49-F238E27FC236}">
                <a16:creationId xmlns:a16="http://schemas.microsoft.com/office/drawing/2014/main" id="{60842029-E297-144D-AACB-6DA9077E748B}"/>
              </a:ext>
            </a:extLst>
          </p:cNvPr>
          <p:cNvSpPr/>
          <p:nvPr/>
        </p:nvSpPr>
        <p:spPr>
          <a:xfrm>
            <a:off x="2424152" y="8694066"/>
            <a:ext cx="17471986" cy="3416320"/>
          </a:xfrm>
          <a:prstGeom prst="rect">
            <a:avLst/>
          </a:prstGeom>
        </p:spPr>
        <p:txBody>
          <a:bodyPr wrap="square">
            <a:spAutoFit/>
          </a:bodyPr>
          <a:lstStyle/>
          <a:p>
            <a:r>
              <a:rPr kumimoji="1" lang="en-US" altLang="ko-KR" sz="3600" dirty="0">
                <a:solidFill>
                  <a:srgbClr val="53585F"/>
                </a:solidFill>
                <a:latin typeface="Spoqa Han Sans Neo" panose="020B0500000000000000" pitchFamily="34" charset="-128"/>
                <a:ea typeface="Spoqa Han Sans Neo" panose="020B0500000000000000" pitchFamily="34" charset="-128"/>
              </a:rPr>
              <a:t>RPN</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은 이미지의 일부를 인풋으로 받고</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아래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2</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개의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task</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를 수행하는 작은 네트워크를 구성</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br>
              <a:rPr kumimoji="1" lang="en-US" altLang="ko-Kore-KR" sz="3600" dirty="0">
                <a:solidFill>
                  <a:srgbClr val="53585F"/>
                </a:solidFill>
                <a:latin typeface="Spoqa Han Sans Neo" panose="020B0500000000000000" pitchFamily="34" charset="-128"/>
                <a:ea typeface="Spoqa Han Sans Neo" panose="020B0500000000000000" pitchFamily="34" charset="-128"/>
              </a:rPr>
            </a:br>
            <a:r>
              <a:rPr kumimoji="1" lang="en-US" altLang="ko-KR" sz="3600" dirty="0">
                <a:solidFill>
                  <a:srgbClr val="53585F"/>
                </a:solidFill>
                <a:latin typeface="Spoqa Han Sans Neo" panose="020B0500000000000000" pitchFamily="34" charset="-128"/>
                <a:ea typeface="Spoqa Han Sans Neo" panose="020B0500000000000000" pitchFamily="34" charset="-128"/>
              </a:rPr>
              <a:t>1. </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존재</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비존재를 파악하는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binary classification</a:t>
            </a:r>
          </a:p>
          <a:p>
            <a:r>
              <a:rPr kumimoji="1" lang="en-US" altLang="ko-Kore-KR" sz="3600" dirty="0">
                <a:solidFill>
                  <a:srgbClr val="53585F"/>
                </a:solidFill>
                <a:latin typeface="Spoqa Han Sans Neo" panose="020B0500000000000000" pitchFamily="34" charset="-128"/>
                <a:ea typeface="Spoqa Han Sans Neo" panose="020B0500000000000000" pitchFamily="34" charset="-128"/>
              </a:rPr>
              <a:t>2.</a:t>
            </a:r>
            <a:r>
              <a:rPr kumimoji="1" lang="ko-Kore-KR" altLang="en-US" sz="3600" dirty="0">
                <a:solidFill>
                  <a:srgbClr val="53585F"/>
                </a:solidFill>
                <a:latin typeface="Spoqa Han Sans Neo" panose="020B0500000000000000" pitchFamily="34" charset="-128"/>
                <a:ea typeface="Spoqa Han Sans Neo" panose="020B0500000000000000" pitchFamily="34" charset="-128"/>
              </a:rPr>
              <a:t> </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bounding-box regression</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Fast R-CNN</a:t>
            </a:r>
            <a:r>
              <a:rPr kumimoji="1" lang="ko-KR" altLang="en-US" sz="3600" dirty="0">
                <a:solidFill>
                  <a:srgbClr val="53585F"/>
                </a:solidFill>
                <a:latin typeface="Spoqa Han Sans Neo" panose="020B0500000000000000" pitchFamily="34" charset="-128"/>
                <a:ea typeface="Spoqa Han Sans Neo" panose="020B0500000000000000" pitchFamily="34" charset="-128"/>
              </a:rPr>
              <a:t>에서 사용한 것과 동일</a:t>
            </a:r>
            <a:r>
              <a:rPr kumimoji="1" lang="en-US" altLang="ko-KR" sz="3600" dirty="0">
                <a:solidFill>
                  <a:srgbClr val="53585F"/>
                </a:solidFill>
                <a:latin typeface="Spoqa Han Sans Neo" panose="020B0500000000000000" pitchFamily="34" charset="-128"/>
                <a:ea typeface="Spoqa Han Sans Neo" panose="020B0500000000000000" pitchFamily="34" charset="-128"/>
              </a:rPr>
              <a:t>)</a:t>
            </a:r>
            <a:r>
              <a:rPr kumimoji="1" lang="en-US" altLang="ko-Kore-KR" sz="3600" dirty="0">
                <a:solidFill>
                  <a:srgbClr val="53585F"/>
                </a:solidFill>
                <a:latin typeface="Spoqa Han Sans Neo" panose="020B0500000000000000" pitchFamily="34" charset="-128"/>
                <a:ea typeface="Spoqa Han Sans Neo" panose="020B0500000000000000" pitchFamily="34" charset="-128"/>
              </a:rPr>
              <a:t> </a:t>
            </a:r>
            <a:r>
              <a:rPr kumimoji="1" lang="ko-KR" altLang="en-US" sz="3600" dirty="0">
                <a:solidFill>
                  <a:srgbClr val="53585F"/>
                </a:solidFill>
                <a:latin typeface="Spoqa Han Sans Neo" panose="020B0500000000000000" pitchFamily="34" charset="-128"/>
                <a:ea typeface="Spoqa Han Sans Neo" panose="020B0500000000000000" pitchFamily="34" charset="-128"/>
              </a:rPr>
              <a:t>위치를 보정</a:t>
            </a:r>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마지막 공유 </a:t>
            </a:r>
            <a:r>
              <a:rPr kumimoji="1"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컨볼루션</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레이어의 </a:t>
            </a:r>
            <a:r>
              <a:rPr kumimoji="1"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컨볼루션</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피쳐</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맵 출력 위로 작은 네트워크를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slide</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하며 결과 값을 얻는다</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kumimoji="1" lang="en-US" altLang="ko-KR" sz="3600" dirty="0">
              <a:solidFill>
                <a:srgbClr val="53585F"/>
              </a:solidFill>
              <a:latin typeface="Spoqa Han Sans Neo" panose="020B0500000000000000" pitchFamily="34" charset="-128"/>
              <a:ea typeface="Spoqa Han Sans Neo" panose="020B0500000000000000" pitchFamily="34" charset="-128"/>
            </a:endParaRPr>
          </a:p>
        </p:txBody>
      </p:sp>
      <p:sp>
        <p:nvSpPr>
          <p:cNvPr id="3" name="직사각형 2">
            <a:extLst>
              <a:ext uri="{FF2B5EF4-FFF2-40B4-BE49-F238E27FC236}">
                <a16:creationId xmlns:a16="http://schemas.microsoft.com/office/drawing/2014/main" id="{0C6B68F6-E288-0F49-A23D-03FB4C37DCEE}"/>
              </a:ext>
            </a:extLst>
          </p:cNvPr>
          <p:cNvSpPr/>
          <p:nvPr/>
        </p:nvSpPr>
        <p:spPr>
          <a:xfrm>
            <a:off x="13563601" y="4349951"/>
            <a:ext cx="9804399" cy="4031873"/>
          </a:xfrm>
          <a:prstGeom prst="rect">
            <a:avLst/>
          </a:prstGeom>
        </p:spPr>
        <p:txBody>
          <a:bodyPr wrap="square">
            <a:spAutoFit/>
          </a:bodyPr>
          <a:lstStyle/>
          <a:p>
            <a:pPr marL="457200" indent="-457200">
              <a:buFont typeface="Wingdings" pitchFamily="2" charset="2"/>
              <a:buChar char="à"/>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Region-proposal network(RPN)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마지막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convolutional layer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다음에 사용</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b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b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Fast R-CNN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bottleneck</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이었던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selective search</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제거하고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RPN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통해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region proposal</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생성</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4" name="그림 3">
            <a:extLst>
              <a:ext uri="{FF2B5EF4-FFF2-40B4-BE49-F238E27FC236}">
                <a16:creationId xmlns:a16="http://schemas.microsoft.com/office/drawing/2014/main" id="{CF6801F8-BCFB-9C44-97E2-349D3A14806F}"/>
              </a:ext>
            </a:extLst>
          </p:cNvPr>
          <p:cNvPicPr>
            <a:picLocks noChangeAspect="1"/>
          </p:cNvPicPr>
          <p:nvPr/>
        </p:nvPicPr>
        <p:blipFill>
          <a:blip r:embed="rId4"/>
          <a:stretch>
            <a:fillRect/>
          </a:stretch>
        </p:blipFill>
        <p:spPr>
          <a:xfrm>
            <a:off x="6889466" y="3962577"/>
            <a:ext cx="6419735" cy="3824523"/>
          </a:xfrm>
          <a:prstGeom prst="rect">
            <a:avLst/>
          </a:prstGeom>
        </p:spPr>
      </p:pic>
      <p:pic>
        <p:nvPicPr>
          <p:cNvPr id="25601" name="Picture 1" descr="page147image2979024">
            <a:extLst>
              <a:ext uri="{FF2B5EF4-FFF2-40B4-BE49-F238E27FC236}">
                <a16:creationId xmlns:a16="http://schemas.microsoft.com/office/drawing/2014/main" id="{42222F45-3CE2-7E4E-83F2-B2266F1F65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6" y="3255681"/>
            <a:ext cx="4754880" cy="510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401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err="1">
                <a:latin typeface="SpoqaHanSans-Bold" panose="020B0500000000000000" pitchFamily="34" charset="-128"/>
                <a:ea typeface="SpoqaHanSans-Bold" panose="020B0500000000000000" pitchFamily="34" charset="-128"/>
              </a:rPr>
              <a:t>합성곱</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신경망</a:t>
            </a:r>
            <a:r>
              <a:rPr lang="en-US" b="1" dirty="0">
                <a:latin typeface="SpoqaHanSans-Bold" panose="020B0500000000000000" pitchFamily="34" charset="-128"/>
                <a:ea typeface="SpoqaHanSans-Bold" panose="020B0500000000000000" pitchFamily="34" charset="-128"/>
              </a:rPr>
              <a:t> (CNN)</a:t>
            </a:r>
          </a:p>
          <a:p>
            <a:pPr algn="r">
              <a:defRPr sz="4000" spc="-39">
                <a:latin typeface="SpoqaHanSans-Bold"/>
                <a:ea typeface="SpoqaHanSans-Bold"/>
                <a:cs typeface="SpoqaHanSans-Bold"/>
                <a:sym typeface="SpoqaHanSans-Bold"/>
              </a:defRPr>
            </a:pPr>
            <a:endParaRPr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2</a:t>
            </a:r>
            <a:r>
              <a:rPr b="1" dirty="0">
                <a:solidFill>
                  <a:srgbClr val="ED234B"/>
                </a:solidFill>
                <a:latin typeface="SpoqaHanSans-Bold" panose="020B0500000000000000" pitchFamily="34" charset="-128"/>
                <a:ea typeface="SpoqaHanSans-Bold" panose="020B0500000000000000" pitchFamily="34" charset="-128"/>
              </a:rPr>
              <a:t> </a:t>
            </a:r>
            <a:r>
              <a:rPr lang="ko-Kore-KR" altLang="en-US" b="1" dirty="0">
                <a:solidFill>
                  <a:srgbClr val="ED234B"/>
                </a:solidFill>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CNN의</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구성요소</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5018983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Faster </a:t>
            </a:r>
            <a:r>
              <a:rPr lang="en-US" altLang="ko-KR" b="1" dirty="0"/>
              <a:t>R-CNN (2015)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17F5E973-7669-014E-81E5-1FCBDE975D04}"/>
              </a:ext>
            </a:extLst>
          </p:cNvPr>
          <p:cNvSpPr/>
          <p:nvPr/>
        </p:nvSpPr>
        <p:spPr>
          <a:xfrm>
            <a:off x="2424152" y="12811334"/>
            <a:ext cx="17800319" cy="369332"/>
          </a:xfrm>
          <a:prstGeom prst="rect">
            <a:avLst/>
          </a:prstGeom>
        </p:spPr>
        <p:txBody>
          <a:bodyPr wrap="square">
            <a:spAutoFit/>
          </a:bodyPr>
          <a:lstStyle/>
          <a:p>
            <a:r>
              <a:rPr lang="en" altLang="ko-Kore-KR" dirty="0"/>
              <a:t>Ren, </a:t>
            </a:r>
            <a:r>
              <a:rPr lang="en" altLang="ko-Kore-KR" dirty="0" err="1"/>
              <a:t>Shaoqing</a:t>
            </a:r>
            <a:r>
              <a:rPr lang="en" altLang="ko-Kore-KR" dirty="0"/>
              <a:t>, et al. "Faster r-</a:t>
            </a:r>
            <a:r>
              <a:rPr lang="en" altLang="ko-Kore-KR" dirty="0" err="1"/>
              <a:t>cnn</a:t>
            </a:r>
            <a:r>
              <a:rPr lang="en" altLang="ko-Kore-KR" dirty="0"/>
              <a:t>: Towards real-time object detection with region proposal networks." </a:t>
            </a:r>
            <a:r>
              <a:rPr lang="en" altLang="ko-Kore-KR" i="1" dirty="0"/>
              <a:t>Advances in neural information processing systems</a:t>
            </a:r>
            <a:r>
              <a:rPr lang="en" altLang="ko-Kore-KR" dirty="0"/>
              <a:t> 28 (2015): 91-99.</a:t>
            </a:r>
            <a:endParaRPr lang="ko-Kore-KR" altLang="en-US" dirty="0"/>
          </a:p>
        </p:txBody>
      </p:sp>
      <p:pic>
        <p:nvPicPr>
          <p:cNvPr id="6" name="그림 5">
            <a:extLst>
              <a:ext uri="{FF2B5EF4-FFF2-40B4-BE49-F238E27FC236}">
                <a16:creationId xmlns:a16="http://schemas.microsoft.com/office/drawing/2014/main" id="{0BBE4115-030F-F142-A24D-20C7C5DBB75D}"/>
              </a:ext>
            </a:extLst>
          </p:cNvPr>
          <p:cNvPicPr>
            <a:picLocks noChangeAspect="1"/>
          </p:cNvPicPr>
          <p:nvPr/>
        </p:nvPicPr>
        <p:blipFill>
          <a:blip r:embed="rId4"/>
          <a:stretch>
            <a:fillRect/>
          </a:stretch>
        </p:blipFill>
        <p:spPr>
          <a:xfrm>
            <a:off x="1524001" y="8170901"/>
            <a:ext cx="14256774" cy="3132170"/>
          </a:xfrm>
          <a:prstGeom prst="rect">
            <a:avLst/>
          </a:prstGeom>
        </p:spPr>
      </p:pic>
      <p:pic>
        <p:nvPicPr>
          <p:cNvPr id="9" name="그림 8">
            <a:extLst>
              <a:ext uri="{FF2B5EF4-FFF2-40B4-BE49-F238E27FC236}">
                <a16:creationId xmlns:a16="http://schemas.microsoft.com/office/drawing/2014/main" id="{FB245B0D-0587-3144-B132-6468044AE180}"/>
              </a:ext>
            </a:extLst>
          </p:cNvPr>
          <p:cNvPicPr>
            <a:picLocks noChangeAspect="1"/>
          </p:cNvPicPr>
          <p:nvPr/>
        </p:nvPicPr>
        <p:blipFill>
          <a:blip r:embed="rId5"/>
          <a:stretch>
            <a:fillRect/>
          </a:stretch>
        </p:blipFill>
        <p:spPr>
          <a:xfrm>
            <a:off x="1524001" y="3813170"/>
            <a:ext cx="14256774" cy="4357731"/>
          </a:xfrm>
          <a:prstGeom prst="rect">
            <a:avLst/>
          </a:prstGeom>
        </p:spPr>
      </p:pic>
      <p:sp>
        <p:nvSpPr>
          <p:cNvPr id="18" name="직사각형 17">
            <a:extLst>
              <a:ext uri="{FF2B5EF4-FFF2-40B4-BE49-F238E27FC236}">
                <a16:creationId xmlns:a16="http://schemas.microsoft.com/office/drawing/2014/main" id="{792EC7FD-6F7E-2548-948C-4BEDD27C0745}"/>
              </a:ext>
            </a:extLst>
          </p:cNvPr>
          <p:cNvSpPr/>
          <p:nvPr/>
        </p:nvSpPr>
        <p:spPr>
          <a:xfrm>
            <a:off x="15780775" y="4752532"/>
            <a:ext cx="7971838" cy="3108543"/>
          </a:xfrm>
          <a:prstGeom prst="rect">
            <a:avLst/>
          </a:prstGeom>
        </p:spPr>
        <p:txBody>
          <a:bodyPr wrap="square">
            <a:spAutoFit/>
          </a:bodyPr>
          <a:lstStyle/>
          <a:p>
            <a:pPr marL="457200" indent="-457200">
              <a:buFont typeface="Wingdings" pitchFamily="2" charset="2"/>
              <a:buChar char="à"/>
            </a:pP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Selective search + Fast-RCNN </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대비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accuracy</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와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speed</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둘다 개선되었다</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à"/>
            </a:pPr>
            <a:endPar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457200" indent="-457200">
              <a:buFont typeface="Wingdings" pitchFamily="2" charset="2"/>
              <a:buChar char="à"/>
            </a:pP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17fps(frame per seconds)</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는 거의 </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real-time!</a:t>
            </a:r>
          </a:p>
          <a:p>
            <a:endPar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우리가 보는 적당한 퀄리티의 영상은</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24fps~30fps</a:t>
            </a:r>
            <a:r>
              <a:rPr kumimoji="1" lang="ko-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이다</a:t>
            </a:r>
            <a:r>
              <a:rPr kumimoji="1" lang="en-US" altLang="ko-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Tree>
    <p:extLst>
      <p:ext uri="{BB962C8B-B14F-4D97-AF65-F5344CB8AC3E}">
        <p14:creationId xmlns:p14="http://schemas.microsoft.com/office/powerpoint/2010/main" val="1303082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You Only Look Once (YOLO) (2015: v1, 2016: v2, 2018: v3, 2020: v4, v5, PP-YOLO, …)</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17F5E973-7669-014E-81E5-1FCBDE975D04}"/>
              </a:ext>
            </a:extLst>
          </p:cNvPr>
          <p:cNvSpPr/>
          <p:nvPr/>
        </p:nvSpPr>
        <p:spPr>
          <a:xfrm>
            <a:off x="2424152" y="12811334"/>
            <a:ext cx="17800319" cy="369332"/>
          </a:xfrm>
          <a:prstGeom prst="rect">
            <a:avLst/>
          </a:prstGeom>
        </p:spPr>
        <p:txBody>
          <a:bodyPr wrap="square">
            <a:spAutoFit/>
          </a:bodyPr>
          <a:lstStyle/>
          <a:p>
            <a:r>
              <a:rPr lang="en" altLang="ko-Kore-KR" dirty="0"/>
              <a:t>Redmon, Joseph, et al. "You only look once: Unified, real-time object detection." </a:t>
            </a:r>
            <a:r>
              <a:rPr lang="en" altLang="ko-Kore-KR" i="1" dirty="0"/>
              <a:t>Proceedings of the IEEE conference on computer vision and pattern recognition</a:t>
            </a:r>
            <a:r>
              <a:rPr lang="en" altLang="ko-Kore-KR" dirty="0"/>
              <a:t>. 2016.</a:t>
            </a:r>
            <a:endParaRPr lang="ko-Kore-KR" altLang="en-US" dirty="0"/>
          </a:p>
        </p:txBody>
      </p:sp>
      <p:sp>
        <p:nvSpPr>
          <p:cNvPr id="18" name="직사각형 17">
            <a:extLst>
              <a:ext uri="{FF2B5EF4-FFF2-40B4-BE49-F238E27FC236}">
                <a16:creationId xmlns:a16="http://schemas.microsoft.com/office/drawing/2014/main" id="{792EC7FD-6F7E-2548-948C-4BEDD27C0745}"/>
              </a:ext>
            </a:extLst>
          </p:cNvPr>
          <p:cNvSpPr/>
          <p:nvPr/>
        </p:nvSpPr>
        <p:spPr>
          <a:xfrm>
            <a:off x="1795248" y="3855036"/>
            <a:ext cx="17800319" cy="8956298"/>
          </a:xfrm>
          <a:prstGeom prst="rect">
            <a:avLst/>
          </a:prstGeom>
        </p:spPr>
        <p:txBody>
          <a:bodyPr wrap="square">
            <a:spAutoFit/>
          </a:bodyPr>
          <a:lstStyle/>
          <a:p>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기존 아래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2</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단계</a:t>
            </a:r>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lvl="1"/>
            <a:r>
              <a:rPr kumimoji="1" lang="en"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1) region proposal</a:t>
            </a:r>
          </a:p>
          <a:p>
            <a:pPr lvl="1"/>
            <a:r>
              <a:rPr kumimoji="1" lang="en"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2) classification </a:t>
            </a:r>
          </a:p>
          <a:p>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나누던 과정에서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region proposal</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지우고</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한번에 객체 발견을 수행</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How?</a:t>
            </a:r>
          </a:p>
          <a:p>
            <a:pPr marL="742950" indent="-742950">
              <a:buAutoNum type="arabicPeriod"/>
            </a:pP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S x S grid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영역으로 나누고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B</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개의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bounding box</a:t>
            </a:r>
            <a:r>
              <a:rPr kumimoji="1"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예측한다</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lvl="1"/>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Bounding box: (x, y, w, h)</a:t>
            </a:r>
            <a:b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(x, y):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중심점 좌표</a:t>
            </a:r>
            <a:b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(w, h):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넓이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&amp;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높이</a:t>
            </a:r>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742950" indent="-742950">
              <a:buAutoNum type="arabicPeriod"/>
            </a:pPr>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742950" indent="-742950">
              <a:buAutoNum type="arabicPeriod"/>
            </a:pP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신뢰도를 나타내는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confidence score</a:t>
            </a:r>
            <a:r>
              <a:rPr kumimoji="1"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계산</a:t>
            </a:r>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해당 그리드에 물체가 있을 확률</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X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예측한 박스의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ground truth </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박스와의 겹치는 영역을 비율로 나타내는 </a:t>
            </a:r>
            <a:r>
              <a:rPr kumimoji="1" lang="en-US" altLang="ko-KR"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IoU</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(intersection over union)</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계산</a:t>
            </a:r>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v5</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까지 나오며</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real-time object detection</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이끌고 있는 연구 시리즈</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pic>
        <p:nvPicPr>
          <p:cNvPr id="30724" name="Picture 4">
            <a:extLst>
              <a:ext uri="{FF2B5EF4-FFF2-40B4-BE49-F238E27FC236}">
                <a16:creationId xmlns:a16="http://schemas.microsoft.com/office/drawing/2014/main" id="{4CFF22A5-487B-3047-8F77-892DAFEF2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51277" y="2957879"/>
            <a:ext cx="8631136" cy="557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159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Single shot multi-box detector (SSD) (2016)</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82</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7CA421F5-9F8C-DD44-A57B-7ED0547CBBF7}"/>
              </a:ext>
            </a:extLst>
          </p:cNvPr>
          <p:cNvSpPr/>
          <p:nvPr/>
        </p:nvSpPr>
        <p:spPr>
          <a:xfrm>
            <a:off x="2745402" y="12996000"/>
            <a:ext cx="12188825" cy="369332"/>
          </a:xfrm>
          <a:prstGeom prst="rect">
            <a:avLst/>
          </a:prstGeom>
        </p:spPr>
        <p:txBody>
          <a:bodyPr>
            <a:spAutoFit/>
          </a:bodyPr>
          <a:lstStyle/>
          <a:p>
            <a:r>
              <a:rPr lang="en" altLang="ko-Kore-KR" dirty="0"/>
              <a:t>Liu, Wei, et al. "</a:t>
            </a:r>
            <a:r>
              <a:rPr lang="en" altLang="ko-Kore-KR" dirty="0" err="1"/>
              <a:t>Ssd</a:t>
            </a:r>
            <a:r>
              <a:rPr lang="en" altLang="ko-Kore-KR" dirty="0"/>
              <a:t>: Single shot </a:t>
            </a:r>
            <a:r>
              <a:rPr lang="en" altLang="ko-Kore-KR" dirty="0" err="1"/>
              <a:t>multibox</a:t>
            </a:r>
            <a:r>
              <a:rPr lang="en" altLang="ko-Kore-KR" dirty="0"/>
              <a:t> detector." </a:t>
            </a:r>
            <a:r>
              <a:rPr lang="en" altLang="ko-Kore-KR" i="1" dirty="0"/>
              <a:t>European conference on computer vision</a:t>
            </a:r>
            <a:r>
              <a:rPr lang="en" altLang="ko-Kore-KR" dirty="0"/>
              <a:t>. Springer, Cham, 2016</a:t>
            </a:r>
            <a:endParaRPr lang="ko-Kore-KR" altLang="en-US" dirty="0"/>
          </a:p>
        </p:txBody>
      </p:sp>
      <p:pic>
        <p:nvPicPr>
          <p:cNvPr id="6" name="그림 5">
            <a:extLst>
              <a:ext uri="{FF2B5EF4-FFF2-40B4-BE49-F238E27FC236}">
                <a16:creationId xmlns:a16="http://schemas.microsoft.com/office/drawing/2014/main" id="{B8713BF8-0421-9B47-B08D-E15794214817}"/>
              </a:ext>
            </a:extLst>
          </p:cNvPr>
          <p:cNvPicPr>
            <a:picLocks noChangeAspect="1"/>
          </p:cNvPicPr>
          <p:nvPr/>
        </p:nvPicPr>
        <p:blipFill>
          <a:blip r:embed="rId4"/>
          <a:stretch>
            <a:fillRect/>
          </a:stretch>
        </p:blipFill>
        <p:spPr>
          <a:xfrm>
            <a:off x="0" y="3826372"/>
            <a:ext cx="15306404" cy="8413769"/>
          </a:xfrm>
          <a:prstGeom prst="rect">
            <a:avLst/>
          </a:prstGeom>
        </p:spPr>
      </p:pic>
      <p:pic>
        <p:nvPicPr>
          <p:cNvPr id="8" name="그림 7">
            <a:extLst>
              <a:ext uri="{FF2B5EF4-FFF2-40B4-BE49-F238E27FC236}">
                <a16:creationId xmlns:a16="http://schemas.microsoft.com/office/drawing/2014/main" id="{A557FDBB-3AC8-0942-ADB1-C389CB620ADA}"/>
              </a:ext>
            </a:extLst>
          </p:cNvPr>
          <p:cNvPicPr>
            <a:picLocks noChangeAspect="1"/>
          </p:cNvPicPr>
          <p:nvPr/>
        </p:nvPicPr>
        <p:blipFill>
          <a:blip r:embed="rId5"/>
          <a:stretch>
            <a:fillRect/>
          </a:stretch>
        </p:blipFill>
        <p:spPr>
          <a:xfrm>
            <a:off x="12555054" y="97620"/>
            <a:ext cx="7760348" cy="3216608"/>
          </a:xfrm>
          <a:prstGeom prst="rect">
            <a:avLst/>
          </a:prstGeom>
        </p:spPr>
      </p:pic>
      <p:sp>
        <p:nvSpPr>
          <p:cNvPr id="9" name="직사각형 8">
            <a:extLst>
              <a:ext uri="{FF2B5EF4-FFF2-40B4-BE49-F238E27FC236}">
                <a16:creationId xmlns:a16="http://schemas.microsoft.com/office/drawing/2014/main" id="{1E0A7150-C33B-374E-A720-17D418A7CB56}"/>
              </a:ext>
            </a:extLst>
          </p:cNvPr>
          <p:cNvSpPr/>
          <p:nvPr/>
        </p:nvSpPr>
        <p:spPr>
          <a:xfrm>
            <a:off x="15751276" y="4469451"/>
            <a:ext cx="7616723" cy="5632311"/>
          </a:xfrm>
          <a:prstGeom prst="rect">
            <a:avLst/>
          </a:prstGeom>
        </p:spPr>
        <p:txBody>
          <a:bodyPr wrap="square">
            <a:spAutoFit/>
          </a:bodyPr>
          <a:lstStyle/>
          <a:p>
            <a:r>
              <a:rPr kumimoji="1" lang="en-US" altLang="ko-KR"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VGGNet</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에 추가적인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layer</a:t>
            </a:r>
            <a:r>
              <a:rPr kumimoji="1"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추가하고</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 skip connection</a:t>
            </a:r>
            <a:r>
              <a:rPr kumimoji="1"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으로</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 여러 개의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feature map</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구성</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다른 </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feature map</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이 다른 사이즈의 객체를 인식</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YOLOv1</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을 이겼으나</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b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YOLOv2</a:t>
            </a:r>
            <a:r>
              <a:rPr kumimoji="1" lang="ko-KR" altLang="en-US" sz="3600" dirty="0">
                <a:solidFill>
                  <a:srgbClr val="53585F"/>
                </a:solidFill>
                <a:latin typeface="Spoqa Han Sans Neo" panose="020B0500000000000000" pitchFamily="34" charset="-128"/>
                <a:ea typeface="Spoqa Han Sans Neo" panose="020B0500000000000000" pitchFamily="34" charset="-128"/>
                <a:sym typeface="Wingdings" pitchFamily="2" charset="2"/>
              </a:rPr>
              <a:t>에서 다시 </a:t>
            </a:r>
            <a:b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br>
            <a:r>
              <a:rPr kumimoji="1" lang="ko-KR" altLang="en-US" sz="3600" dirty="0" err="1">
                <a:solidFill>
                  <a:srgbClr val="53585F"/>
                </a:solidFill>
                <a:latin typeface="Spoqa Han Sans Neo" panose="020B0500000000000000" pitchFamily="34" charset="-128"/>
                <a:ea typeface="Spoqa Han Sans Neo" panose="020B0500000000000000" pitchFamily="34" charset="-128"/>
                <a:sym typeface="Wingdings" pitchFamily="2" charset="2"/>
              </a:rPr>
              <a:t>역전당함</a:t>
            </a:r>
            <a:r>
              <a:rPr kumimoji="1" lang="en-US" altLang="ko-KR" sz="36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p:spTree>
    <p:extLst>
      <p:ext uri="{BB962C8B-B14F-4D97-AF65-F5344CB8AC3E}">
        <p14:creationId xmlns:p14="http://schemas.microsoft.com/office/powerpoint/2010/main" val="895980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Feature Pyramid Networks (FPN) (2017)</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7CA421F5-9F8C-DD44-A57B-7ED0547CBBF7}"/>
              </a:ext>
            </a:extLst>
          </p:cNvPr>
          <p:cNvSpPr/>
          <p:nvPr/>
        </p:nvSpPr>
        <p:spPr>
          <a:xfrm>
            <a:off x="2745402" y="12996000"/>
            <a:ext cx="15278452" cy="369332"/>
          </a:xfrm>
          <a:prstGeom prst="rect">
            <a:avLst/>
          </a:prstGeom>
        </p:spPr>
        <p:txBody>
          <a:bodyPr wrap="square">
            <a:spAutoFit/>
          </a:bodyPr>
          <a:lstStyle/>
          <a:p>
            <a:r>
              <a:rPr lang="en" altLang="ko-Kore-KR" dirty="0"/>
              <a:t>Lin, Tsung-Yi, et al. "Feature pyramid networks for object detection." </a:t>
            </a:r>
            <a:r>
              <a:rPr lang="en" altLang="ko-Kore-KR" i="1" dirty="0"/>
              <a:t>Proceedings of the IEEE conference on computer vision and pattern recognition</a:t>
            </a:r>
            <a:r>
              <a:rPr lang="en" altLang="ko-Kore-KR" dirty="0"/>
              <a:t>. 2017.</a:t>
            </a:r>
            <a:endParaRPr lang="ko-Kore-KR" altLang="en-US" dirty="0"/>
          </a:p>
        </p:txBody>
      </p:sp>
      <p:sp>
        <p:nvSpPr>
          <p:cNvPr id="2" name="TextBox 1">
            <a:extLst>
              <a:ext uri="{FF2B5EF4-FFF2-40B4-BE49-F238E27FC236}">
                <a16:creationId xmlns:a16="http://schemas.microsoft.com/office/drawing/2014/main" id="{AE31B411-89A5-9A45-953C-23A7B8914416}"/>
              </a:ext>
            </a:extLst>
          </p:cNvPr>
          <p:cNvSpPr txBox="1"/>
          <p:nvPr/>
        </p:nvSpPr>
        <p:spPr>
          <a:xfrm>
            <a:off x="1754836" y="3795183"/>
            <a:ext cx="16038181" cy="6555641"/>
          </a:xfrm>
          <a:prstGeom prst="rect">
            <a:avLst/>
          </a:prstGeom>
          <a:noFill/>
        </p:spPr>
        <p:txBody>
          <a:bodyPr wrap="square" rtlCol="0">
            <a:spAutoFit/>
          </a:bodyPr>
          <a:lstStyle/>
          <a:p>
            <a:r>
              <a:rPr kumimoji="1" lang="ko-Kore-KR" altLang="en-US" sz="2800" dirty="0">
                <a:latin typeface="Spoqa Han Sans Neo" panose="020B0500000000000000" pitchFamily="34" charset="-128"/>
                <a:ea typeface="Spoqa Han Sans Neo" panose="020B0500000000000000" pitchFamily="34" charset="-128"/>
              </a:rPr>
              <a:t>한편</a:t>
            </a:r>
            <a:r>
              <a:rPr kumimoji="1" lang="en-US" altLang="ko-Kore-KR" sz="2800" dirty="0">
                <a:latin typeface="Spoqa Han Sans Neo" panose="020B0500000000000000" pitchFamily="34" charset="-128"/>
                <a:ea typeface="Spoqa Han Sans Neo" panose="020B0500000000000000" pitchFamily="34" charset="-128"/>
              </a:rPr>
              <a:t>, </a:t>
            </a:r>
            <a:r>
              <a:rPr kumimoji="1" lang="ko-Kore-KR" altLang="en-US" sz="2800" dirty="0">
                <a:latin typeface="Spoqa Han Sans Neo" panose="020B0500000000000000" pitchFamily="34" charset="-128"/>
                <a:ea typeface="Spoqa Han Sans Neo" panose="020B0500000000000000" pitchFamily="34" charset="-128"/>
              </a:rPr>
              <a:t>객체 탐색 분야의 난제 중 하나인</a:t>
            </a:r>
            <a:r>
              <a:rPr kumimoji="1" lang="en-US" altLang="ko-Kore-KR" sz="2800" dirty="0">
                <a:latin typeface="Spoqa Han Sans Neo" panose="020B0500000000000000" pitchFamily="34" charset="-128"/>
                <a:ea typeface="Spoqa Han Sans Neo" panose="020B0500000000000000" pitchFamily="34" charset="-128"/>
              </a:rPr>
              <a:t>, </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작은 물체</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err="1">
                <a:latin typeface="Spoqa Han Sans Neo" panose="020B0500000000000000" pitchFamily="34" charset="-128"/>
                <a:ea typeface="Spoqa Han Sans Neo" panose="020B0500000000000000" pitchFamily="34" charset="-128"/>
              </a:rPr>
              <a:t>를</a:t>
            </a:r>
            <a:r>
              <a:rPr kumimoji="1" lang="ko-KR" altLang="en-US" sz="2800" dirty="0">
                <a:latin typeface="Spoqa Han Sans Neo" panose="020B0500000000000000" pitchFamily="34" charset="-128"/>
                <a:ea typeface="Spoqa Han Sans Neo" panose="020B0500000000000000" pitchFamily="34" charset="-128"/>
              </a:rPr>
              <a:t> 탐색하는 문제가 있다</a:t>
            </a:r>
            <a:r>
              <a:rPr kumimoji="1" lang="en-US" altLang="ko-KR" sz="2800" dirty="0">
                <a:latin typeface="Spoqa Han Sans Neo" panose="020B0500000000000000" pitchFamily="34" charset="-128"/>
                <a:ea typeface="Spoqa Han Sans Neo" panose="020B0500000000000000" pitchFamily="34" charset="-128"/>
              </a:rPr>
              <a:t>.</a:t>
            </a:r>
          </a:p>
          <a:p>
            <a:br>
              <a:rPr kumimoji="1" lang="en-US" altLang="ko-KR" sz="2800" dirty="0">
                <a:latin typeface="Spoqa Han Sans Neo" panose="020B0500000000000000" pitchFamily="34" charset="-128"/>
                <a:ea typeface="Spoqa Han Sans Neo" panose="020B0500000000000000" pitchFamily="34" charset="-128"/>
                <a:sym typeface="Wingdings" pitchFamily="2" charset="2"/>
              </a:rPr>
            </a:br>
            <a:r>
              <a:rPr kumimoji="1" lang="en-US" altLang="ko-KR" sz="2800" dirty="0">
                <a:latin typeface="Spoqa Han Sans Neo" panose="020B0500000000000000" pitchFamily="34" charset="-128"/>
                <a:ea typeface="Spoqa Han Sans Neo" panose="020B0500000000000000" pitchFamily="34" charset="-128"/>
                <a:sym typeface="Wingdings" pitchFamily="2" charset="2"/>
              </a:rPr>
              <a:t>(a)</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는 입력 이미지 자체를 여러 크기로 </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resize </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한 뒤</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각각의 이미지에서 물체를 탐지하는 기법</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  </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입력 이미지 자체를 여러 크기로 복사하여 </a:t>
            </a:r>
            <a:r>
              <a:rPr kumimoji="1" lang="ko-KR" altLang="en-US" sz="2800" dirty="0" err="1">
                <a:latin typeface="Spoqa Han Sans Neo" panose="020B0500000000000000" pitchFamily="34" charset="-128"/>
                <a:ea typeface="Spoqa Han Sans Neo" panose="020B0500000000000000" pitchFamily="34" charset="-128"/>
                <a:sym typeface="Wingdings" pitchFamily="2" charset="2"/>
              </a:rPr>
              <a:t>연산량이</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 많다</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a:t>
            </a:r>
          </a:p>
          <a:p>
            <a:endParaRPr kumimoji="1" lang="en-US" altLang="ko-KR" sz="28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2800" dirty="0">
                <a:latin typeface="Spoqa Han Sans Neo" panose="020B0500000000000000" pitchFamily="34" charset="-128"/>
                <a:ea typeface="Spoqa Han Sans Neo" panose="020B0500000000000000" pitchFamily="34" charset="-128"/>
                <a:sym typeface="Wingdings" pitchFamily="2" charset="2"/>
              </a:rPr>
              <a:t>(b) CNN </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신경망을 통과하여 얻은 최종 단계의 </a:t>
            </a:r>
            <a:r>
              <a:rPr kumimoji="1" lang="ko-KR" altLang="en-US" sz="2800" dirty="0" err="1">
                <a:latin typeface="Spoqa Han Sans Neo" panose="020B0500000000000000" pitchFamily="34" charset="-128"/>
                <a:ea typeface="Spoqa Han Sans Neo" panose="020B0500000000000000" pitchFamily="34" charset="-128"/>
                <a:sym typeface="Wingdings" pitchFamily="2" charset="2"/>
              </a:rPr>
              <a:t>피쳐맵으로</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 </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Object Detection</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을 수행하는 기법</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 (YOLO)</a:t>
            </a:r>
          </a:p>
          <a:p>
            <a:endParaRPr kumimoji="1" lang="en-US" altLang="ko-KR" sz="2800" dirty="0">
              <a:latin typeface="Spoqa Han Sans Neo" panose="020B0500000000000000" pitchFamily="34" charset="-128"/>
              <a:ea typeface="Spoqa Han Sans Neo" panose="020B0500000000000000" pitchFamily="34" charset="-128"/>
              <a:sym typeface="Wingdings" pitchFamily="2" charset="2"/>
            </a:endParaRPr>
          </a:p>
          <a:p>
            <a:r>
              <a:rPr kumimoji="1" lang="en-US" altLang="ko-KR" sz="2800" dirty="0">
                <a:latin typeface="Spoqa Han Sans Neo" panose="020B0500000000000000" pitchFamily="34" charset="-128"/>
                <a:ea typeface="Spoqa Han Sans Neo" panose="020B0500000000000000" pitchFamily="34" charset="-128"/>
                <a:sym typeface="Wingdings" pitchFamily="2" charset="2"/>
              </a:rPr>
              <a:t>(c) CNN </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신경망을 통과하는 중간 과정에 생성되는 </a:t>
            </a:r>
            <a:r>
              <a:rPr kumimoji="1" lang="ko-KR" altLang="en-US" sz="2800" dirty="0" err="1">
                <a:latin typeface="Spoqa Han Sans Neo" panose="020B0500000000000000" pitchFamily="34" charset="-128"/>
                <a:ea typeface="Spoqa Han Sans Neo" panose="020B0500000000000000" pitchFamily="34" charset="-128"/>
                <a:sym typeface="Wingdings" pitchFamily="2" charset="2"/>
              </a:rPr>
              <a:t>피쳐맵들</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 각각에 </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Object Detection</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을 수행하는 기법</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 (SSD)</a:t>
            </a:r>
          </a:p>
          <a:p>
            <a:r>
              <a:rPr kumimoji="1" lang="en-US" altLang="ko-KR" sz="2800" dirty="0">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err="1">
                <a:latin typeface="Spoqa Han Sans Neo" panose="020B0500000000000000" pitchFamily="34" charset="-128"/>
                <a:ea typeface="Spoqa Han Sans Neo" panose="020B0500000000000000" pitchFamily="34" charset="-128"/>
                <a:sym typeface="Wingdings" pitchFamily="2" charset="2"/>
              </a:rPr>
              <a:t>피처맵의</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 크기를 다양한 형태로 </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rescale</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하는 접근 방식을 사용</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 </a:t>
            </a:r>
            <a:br>
              <a:rPr kumimoji="1" lang="en-US" altLang="ko-KR" sz="2800" dirty="0">
                <a:latin typeface="Spoqa Han Sans Neo" panose="020B0500000000000000" pitchFamily="34" charset="-128"/>
                <a:ea typeface="Spoqa Han Sans Neo" panose="020B0500000000000000" pitchFamily="34" charset="-128"/>
                <a:sym typeface="Wingdings" pitchFamily="2" charset="2"/>
              </a:rPr>
            </a:br>
            <a:endParaRPr kumimoji="1" lang="en-US" altLang="ko-Kore-KR" sz="2800" dirty="0">
              <a:latin typeface="Spoqa Han Sans Neo" panose="020B0500000000000000" pitchFamily="34" charset="-128"/>
              <a:ea typeface="Spoqa Han Sans Neo" panose="020B0500000000000000" pitchFamily="34" charset="-128"/>
              <a:sym typeface="Wingdings" pitchFamily="2" charset="2"/>
            </a:endParaRPr>
          </a:p>
          <a:p>
            <a:r>
              <a:rPr kumimoji="1" lang="en-US" altLang="ko-Kore-KR" sz="2800" dirty="0">
                <a:latin typeface="Spoqa Han Sans Neo" panose="020B0500000000000000" pitchFamily="34" charset="-128"/>
                <a:ea typeface="Spoqa Han Sans Neo" panose="020B0500000000000000" pitchFamily="34" charset="-128"/>
                <a:sym typeface="Wingdings" pitchFamily="2" charset="2"/>
              </a:rPr>
              <a:t>(d)</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먼저 신경망을 통과하면서 단계별로 </a:t>
            </a:r>
            <a:r>
              <a:rPr kumimoji="1" lang="ko-KR" altLang="en-US" sz="2800" dirty="0" err="1">
                <a:latin typeface="Spoqa Han Sans Neo" panose="020B0500000000000000" pitchFamily="34" charset="-128"/>
                <a:ea typeface="Spoqa Han Sans Neo" panose="020B0500000000000000" pitchFamily="34" charset="-128"/>
                <a:sym typeface="Wingdings" pitchFamily="2" charset="2"/>
              </a:rPr>
              <a:t>피쳐</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err="1">
                <a:latin typeface="Spoqa Han Sans Neo" panose="020B0500000000000000" pitchFamily="34" charset="-128"/>
                <a:ea typeface="Spoqa Han Sans Neo" panose="020B0500000000000000" pitchFamily="34" charset="-128"/>
                <a:sym typeface="Wingdings" pitchFamily="2" charset="2"/>
              </a:rPr>
              <a:t>맵들을</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 생성</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그리고 가장 상위 레이어서부터 거꾸로 내려오면서 </a:t>
            </a:r>
            <a:r>
              <a:rPr kumimoji="1" lang="ko-KR" altLang="en-US" sz="2800" dirty="0" err="1">
                <a:latin typeface="Spoqa Han Sans Neo" panose="020B0500000000000000" pitchFamily="34" charset="-128"/>
                <a:ea typeface="Spoqa Han Sans Neo" panose="020B0500000000000000" pitchFamily="34" charset="-128"/>
                <a:sym typeface="Wingdings" pitchFamily="2" charset="2"/>
              </a:rPr>
              <a:t>피쳐를</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 합쳐준 뒤</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 </a:t>
            </a:r>
            <a:r>
              <a:rPr kumimoji="1" lang="en-US" altLang="ko-Kore-KR" sz="2800" dirty="0">
                <a:latin typeface="Spoqa Han Sans Neo" panose="020B0500000000000000" pitchFamily="34" charset="-128"/>
                <a:ea typeface="Spoqa Han Sans Neo" panose="020B0500000000000000" pitchFamily="34" charset="-128"/>
                <a:sym typeface="Wingdings" pitchFamily="2" charset="2"/>
              </a:rPr>
              <a:t>Object Detection</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을 진행한다</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a:t>
            </a:r>
            <a:br>
              <a:rPr kumimoji="1" lang="en-US" altLang="ko-KR" sz="2800" dirty="0">
                <a:latin typeface="Spoqa Han Sans Neo" panose="020B0500000000000000" pitchFamily="34" charset="-128"/>
                <a:ea typeface="Spoqa Han Sans Neo" panose="020B0500000000000000" pitchFamily="34" charset="-128"/>
                <a:sym typeface="Wingdings" pitchFamily="2" charset="2"/>
              </a:rPr>
            </a:br>
            <a:r>
              <a:rPr kumimoji="1" lang="en-US" altLang="ko-KR" sz="2800" dirty="0">
                <a:latin typeface="Spoqa Han Sans Neo" panose="020B0500000000000000" pitchFamily="34" charset="-128"/>
                <a:ea typeface="Spoqa Han Sans Neo" panose="020B0500000000000000" pitchFamily="34" charset="-128"/>
                <a:sym typeface="Wingdings" pitchFamily="2" charset="2"/>
              </a:rPr>
              <a:t>	 b, c</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만큼 빠르지만</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 </a:t>
            </a:r>
            <a:r>
              <a:rPr kumimoji="1" lang="ko-KR" altLang="en-US" sz="2800" dirty="0">
                <a:latin typeface="Spoqa Han Sans Neo" panose="020B0500000000000000" pitchFamily="34" charset="-128"/>
                <a:ea typeface="Spoqa Han Sans Neo" panose="020B0500000000000000" pitchFamily="34" charset="-128"/>
                <a:sym typeface="Wingdings" pitchFamily="2" charset="2"/>
              </a:rPr>
              <a:t>보다 정확함</a:t>
            </a:r>
            <a:r>
              <a:rPr kumimoji="1" lang="en-US" altLang="ko-KR" sz="2800" dirty="0">
                <a:latin typeface="Spoqa Han Sans Neo" panose="020B0500000000000000" pitchFamily="34" charset="-128"/>
                <a:ea typeface="Spoqa Han Sans Neo" panose="020B0500000000000000" pitchFamily="34" charset="-128"/>
                <a:sym typeface="Wingdings" pitchFamily="2" charset="2"/>
              </a:rPr>
              <a:t>.</a:t>
            </a:r>
            <a:endParaRPr kumimoji="1" lang="en-US" altLang="ko-Kore-KR" sz="2800" dirty="0">
              <a:latin typeface="Spoqa Han Sans Neo" panose="020B0500000000000000" pitchFamily="34" charset="-128"/>
              <a:ea typeface="Spoqa Han Sans Neo" panose="020B0500000000000000" pitchFamily="34" charset="-128"/>
              <a:sym typeface="Wingdings" pitchFamily="2" charset="2"/>
            </a:endParaRPr>
          </a:p>
          <a:p>
            <a:endParaRPr kumimoji="1" lang="en-US" altLang="ko-Kore-KR" sz="2800" dirty="0">
              <a:latin typeface="Spoqa Han Sans Neo" panose="020B0500000000000000" pitchFamily="34" charset="-128"/>
              <a:ea typeface="Spoqa Han Sans Neo" panose="020B0500000000000000" pitchFamily="34" charset="-128"/>
            </a:endParaRPr>
          </a:p>
          <a:p>
            <a:r>
              <a:rPr kumimoji="1" lang="ko-Kore-KR" altLang="en-US" sz="2800" dirty="0">
                <a:latin typeface="Spoqa Han Sans Neo" panose="020B0500000000000000" pitchFamily="34" charset="-128"/>
                <a:ea typeface="Spoqa Han Sans Neo" panose="020B0500000000000000" pitchFamily="34" charset="-128"/>
              </a:rPr>
              <a:t>논문에서는 </a:t>
            </a:r>
            <a:r>
              <a:rPr kumimoji="1" lang="en-US" altLang="ko-Kore-KR" sz="2800" dirty="0">
                <a:latin typeface="Spoqa Han Sans Neo" panose="020B0500000000000000" pitchFamily="34" charset="-128"/>
                <a:ea typeface="Spoqa Han Sans Neo" panose="020B0500000000000000" pitchFamily="34" charset="-128"/>
              </a:rPr>
              <a:t>“nearest neighbor </a:t>
            </a:r>
            <a:r>
              <a:rPr kumimoji="1" lang="en-US" altLang="ko-Kore-KR" sz="2800" dirty="0" err="1">
                <a:latin typeface="Spoqa Han Sans Neo" panose="020B0500000000000000" pitchFamily="34" charset="-128"/>
                <a:ea typeface="Spoqa Han Sans Neo" panose="020B0500000000000000" pitchFamily="34" charset="-128"/>
              </a:rPr>
              <a:t>upsampling</a:t>
            </a:r>
            <a:r>
              <a:rPr kumimoji="1" lang="en-US" altLang="ko-KR" sz="2800" dirty="0">
                <a:latin typeface="Spoqa Han Sans Neo" panose="020B0500000000000000" pitchFamily="34" charset="-128"/>
                <a:ea typeface="Spoqa Han Sans Neo" panose="020B0500000000000000" pitchFamily="34" charset="-128"/>
              </a:rPr>
              <a:t>” (</a:t>
            </a:r>
            <a:r>
              <a:rPr kumimoji="1" lang="ko-KR" altLang="en-US" sz="2800" dirty="0">
                <a:latin typeface="Spoqa Han Sans Neo" panose="020B0500000000000000" pitchFamily="34" charset="-128"/>
                <a:ea typeface="Spoqa Han Sans Neo" panose="020B0500000000000000" pitchFamily="34" charset="-128"/>
              </a:rPr>
              <a:t>단순 복사하여 해상도 </a:t>
            </a:r>
            <a:r>
              <a:rPr kumimoji="1" lang="en-US" altLang="ko-KR" sz="2800" dirty="0">
                <a:latin typeface="Spoqa Han Sans Neo" panose="020B0500000000000000" pitchFamily="34" charset="-128"/>
                <a:ea typeface="Spoqa Han Sans Neo" panose="020B0500000000000000" pitchFamily="34" charset="-128"/>
              </a:rPr>
              <a:t>2</a:t>
            </a:r>
            <a:r>
              <a:rPr kumimoji="1" lang="ko-KR" altLang="en-US" sz="2800" dirty="0">
                <a:latin typeface="Spoqa Han Sans Neo" panose="020B0500000000000000" pitchFamily="34" charset="-128"/>
                <a:ea typeface="Spoqa Han Sans Neo" panose="020B0500000000000000" pitchFamily="34" charset="-128"/>
              </a:rPr>
              <a:t>배 키움</a:t>
            </a:r>
            <a:r>
              <a:rPr kumimoji="1" lang="en-US" altLang="ko-KR" sz="2800" dirty="0">
                <a:latin typeface="Spoqa Han Sans Neo" panose="020B0500000000000000" pitchFamily="34" charset="-128"/>
                <a:ea typeface="Spoqa Han Sans Neo" panose="020B0500000000000000" pitchFamily="34" charset="-128"/>
              </a:rPr>
              <a:t>)</a:t>
            </a:r>
            <a:r>
              <a:rPr kumimoji="1" lang="ko-KR" altLang="en-US" sz="2800" dirty="0">
                <a:latin typeface="Spoqa Han Sans Neo" panose="020B0500000000000000" pitchFamily="34" charset="-128"/>
                <a:ea typeface="Spoqa Han Sans Neo" panose="020B0500000000000000" pitchFamily="34" charset="-128"/>
              </a:rPr>
              <a:t>을 통해 사이즈를 맞춤</a:t>
            </a:r>
            <a:r>
              <a:rPr kumimoji="1" lang="en-US" altLang="ko-KR" sz="2800" dirty="0">
                <a:latin typeface="Spoqa Han Sans Neo" panose="020B0500000000000000" pitchFamily="34" charset="-128"/>
                <a:ea typeface="Spoqa Han Sans Neo" panose="020B0500000000000000" pitchFamily="34" charset="-128"/>
              </a:rPr>
              <a:t>! </a:t>
            </a:r>
            <a:endParaRPr kumimoji="1" lang="ko-Kore-KR" altLang="en-US" sz="2800" dirty="0">
              <a:latin typeface="Spoqa Han Sans Neo" panose="020B0500000000000000" pitchFamily="34" charset="-128"/>
              <a:ea typeface="Spoqa Han Sans Neo" panose="020B0500000000000000" pitchFamily="34" charset="-128"/>
            </a:endParaRPr>
          </a:p>
        </p:txBody>
      </p:sp>
      <p:pic>
        <p:nvPicPr>
          <p:cNvPr id="3" name="그림 2">
            <a:extLst>
              <a:ext uri="{FF2B5EF4-FFF2-40B4-BE49-F238E27FC236}">
                <a16:creationId xmlns:a16="http://schemas.microsoft.com/office/drawing/2014/main" id="{5AE79905-25A9-EB43-8871-8041CEAD4AE4}"/>
              </a:ext>
            </a:extLst>
          </p:cNvPr>
          <p:cNvPicPr>
            <a:picLocks noChangeAspect="1"/>
          </p:cNvPicPr>
          <p:nvPr/>
        </p:nvPicPr>
        <p:blipFill rotWithShape="1">
          <a:blip r:embed="rId4"/>
          <a:srcRect b="40715"/>
          <a:stretch/>
        </p:blipFill>
        <p:spPr>
          <a:xfrm>
            <a:off x="13189581" y="74399"/>
            <a:ext cx="7636032" cy="4655097"/>
          </a:xfrm>
          <a:prstGeom prst="rect">
            <a:avLst/>
          </a:prstGeom>
        </p:spPr>
      </p:pic>
      <p:pic>
        <p:nvPicPr>
          <p:cNvPr id="5" name="그림 4">
            <a:extLst>
              <a:ext uri="{FF2B5EF4-FFF2-40B4-BE49-F238E27FC236}">
                <a16:creationId xmlns:a16="http://schemas.microsoft.com/office/drawing/2014/main" id="{2547B4F3-DEB9-2848-BB95-54A08B639F7C}"/>
              </a:ext>
            </a:extLst>
          </p:cNvPr>
          <p:cNvPicPr>
            <a:picLocks noChangeAspect="1"/>
          </p:cNvPicPr>
          <p:nvPr/>
        </p:nvPicPr>
        <p:blipFill>
          <a:blip r:embed="rId5"/>
          <a:stretch>
            <a:fillRect/>
          </a:stretch>
        </p:blipFill>
        <p:spPr>
          <a:xfrm>
            <a:off x="17747448" y="4729496"/>
            <a:ext cx="6156330" cy="3748521"/>
          </a:xfrm>
          <a:prstGeom prst="rect">
            <a:avLst/>
          </a:prstGeom>
        </p:spPr>
      </p:pic>
      <p:pic>
        <p:nvPicPr>
          <p:cNvPr id="6" name="그림 5">
            <a:extLst>
              <a:ext uri="{FF2B5EF4-FFF2-40B4-BE49-F238E27FC236}">
                <a16:creationId xmlns:a16="http://schemas.microsoft.com/office/drawing/2014/main" id="{C0BA8401-CCA5-C64D-8227-2810EA9092BA}"/>
              </a:ext>
            </a:extLst>
          </p:cNvPr>
          <p:cNvPicPr>
            <a:picLocks noChangeAspect="1"/>
          </p:cNvPicPr>
          <p:nvPr/>
        </p:nvPicPr>
        <p:blipFill>
          <a:blip r:embed="rId6"/>
          <a:stretch>
            <a:fillRect/>
          </a:stretch>
        </p:blipFill>
        <p:spPr>
          <a:xfrm>
            <a:off x="5063466" y="10853300"/>
            <a:ext cx="10642323" cy="2071111"/>
          </a:xfrm>
          <a:prstGeom prst="rect">
            <a:avLst/>
          </a:prstGeom>
        </p:spPr>
      </p:pic>
    </p:spTree>
    <p:extLst>
      <p:ext uri="{BB962C8B-B14F-4D97-AF65-F5344CB8AC3E}">
        <p14:creationId xmlns:p14="http://schemas.microsoft.com/office/powerpoint/2010/main" val="1310220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err="1">
                <a:sym typeface="Wingdings" pitchFamily="2" charset="2"/>
              </a:rPr>
              <a:t>RetinaNet</a:t>
            </a:r>
            <a:r>
              <a:rPr lang="en-US" altLang="ko-KR" b="1" dirty="0">
                <a:sym typeface="Wingdings" pitchFamily="2" charset="2"/>
              </a:rPr>
              <a:t> (2017-2018)</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7CA421F5-9F8C-DD44-A57B-7ED0547CBBF7}"/>
              </a:ext>
            </a:extLst>
          </p:cNvPr>
          <p:cNvSpPr/>
          <p:nvPr/>
        </p:nvSpPr>
        <p:spPr>
          <a:xfrm>
            <a:off x="2148840" y="12996000"/>
            <a:ext cx="12785387" cy="369332"/>
          </a:xfrm>
          <a:prstGeom prst="rect">
            <a:avLst/>
          </a:prstGeom>
        </p:spPr>
        <p:txBody>
          <a:bodyPr wrap="square">
            <a:spAutoFit/>
          </a:bodyPr>
          <a:lstStyle/>
          <a:p>
            <a:r>
              <a:rPr lang="en" altLang="ko-Kore-KR" dirty="0"/>
              <a:t>Lin, Tsung-Yi, et al. "Focal loss for dense object detection." </a:t>
            </a:r>
            <a:r>
              <a:rPr lang="en" altLang="ko-Kore-KR" i="1" dirty="0"/>
              <a:t>Proceedings of the IEEE international conference on computer vision</a:t>
            </a:r>
            <a:r>
              <a:rPr lang="en" altLang="ko-Kore-KR" dirty="0"/>
              <a:t>. 2017.</a:t>
            </a:r>
            <a:endParaRPr lang="ko-Kore-KR" altLang="en-US" dirty="0"/>
          </a:p>
        </p:txBody>
      </p:sp>
      <p:sp>
        <p:nvSpPr>
          <p:cNvPr id="5" name="직사각형 4">
            <a:extLst>
              <a:ext uri="{FF2B5EF4-FFF2-40B4-BE49-F238E27FC236}">
                <a16:creationId xmlns:a16="http://schemas.microsoft.com/office/drawing/2014/main" id="{1E444360-43AB-9C40-A36E-5C3032DAA4D7}"/>
              </a:ext>
            </a:extLst>
          </p:cNvPr>
          <p:cNvSpPr/>
          <p:nvPr/>
        </p:nvSpPr>
        <p:spPr>
          <a:xfrm>
            <a:off x="1828004" y="3340782"/>
            <a:ext cx="18068134" cy="8956298"/>
          </a:xfrm>
          <a:prstGeom prst="rect">
            <a:avLst/>
          </a:prstGeom>
        </p:spPr>
        <p:txBody>
          <a:bodyPr wrap="square">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Object detection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모델은 이미지 내의 객체의 영역을 추정하고 </a:t>
            </a:r>
            <a:r>
              <a:rPr kumimoji="1" lang="en-US" altLang="ko-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IoU</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threshold</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따라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positive/negative sample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로 구분한 후</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이를 활용하여 학습</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하지만 일반적으로 이미지 내 객체의 수가 적기 때문에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positive sample(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객체 영역</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은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negative sample(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배경 영역</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비해 매우 적음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positive/negative sample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사이에 큰 차이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class imbalance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문제가 발생</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모델 성능 하락</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Two-stage detector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계열의 모델</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(i.e. Fast R-CNN)</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은 이러한 문제를 해결하기 위해 </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71492" lvl="1" indent="-514350">
              <a:buAutoNum type="arabicPeriod"/>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two-stage cascade,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즉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region proposals</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를</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추려내는 방법을 적용하여 대부분의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background sample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걸러주는 방법</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(i.e. selective search, edge boxes, </a:t>
            </a:r>
            <a:r>
              <a:rPr kumimoji="1" lang="en-US" altLang="ko-KR"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deepmask</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RPN)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활용</a:t>
            </a:r>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971492" lvl="1" indent="-514350">
              <a:buAutoNum type="arabicPeriod"/>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positive/negative sample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수를 적절하게 유지하는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sampling heuristic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방법</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(i.e. hard negative mining, OHEM)</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적용</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그러나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one-stage detector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적용하기 어려움</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One-stage detector(i.e. YOLO)</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region proposal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과정이 없어 전체 이미지를 빽빽하게 순회하면서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sampling</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하는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dense sampling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방법을 수행</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two-stage detector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비해 훨씬 더 많은 후보 영역을 생성</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Class imbalance </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문제가 </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two-stage detector</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보다 더</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 </a:t>
            </a:r>
            <a:r>
              <a:rPr kumimoji="1" lang="ko-KR" altLang="en-US"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심각</a:t>
            </a:r>
            <a:r>
              <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rPr>
              <a:t>!</a:t>
            </a:r>
            <a:endParaRPr kumimoji="1" lang="en-US" altLang="ko-KR" sz="3200" b="1" dirty="0">
              <a:solidFill>
                <a:srgbClr val="53585F"/>
              </a:solidFill>
              <a:latin typeface="Spoqa Han Sans Neo Bold" panose="020B0500000000000000" pitchFamily="34" charset="-128"/>
              <a:ea typeface="Spoqa Han Sans Neo Bold" panose="020B0500000000000000" pitchFamily="34" charset="-128"/>
              <a:sym typeface="Wingdings" pitchFamily="2" charset="2"/>
            </a:endParaRPr>
          </a:p>
        </p:txBody>
      </p:sp>
    </p:spTree>
    <p:extLst>
      <p:ext uri="{BB962C8B-B14F-4D97-AF65-F5344CB8AC3E}">
        <p14:creationId xmlns:p14="http://schemas.microsoft.com/office/powerpoint/2010/main" val="25710123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err="1">
                <a:sym typeface="Wingdings" pitchFamily="2" charset="2"/>
              </a:rPr>
              <a:t>RetinaNet</a:t>
            </a:r>
            <a:r>
              <a:rPr lang="en-US" altLang="ko-KR" b="1" dirty="0">
                <a:sym typeface="Wingdings" pitchFamily="2" charset="2"/>
              </a:rPr>
              <a:t> (2017-2018)</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7CA421F5-9F8C-DD44-A57B-7ED0547CBBF7}"/>
              </a:ext>
            </a:extLst>
          </p:cNvPr>
          <p:cNvSpPr/>
          <p:nvPr/>
        </p:nvSpPr>
        <p:spPr>
          <a:xfrm>
            <a:off x="2745402" y="12996000"/>
            <a:ext cx="13165158" cy="369332"/>
          </a:xfrm>
          <a:prstGeom prst="rect">
            <a:avLst/>
          </a:prstGeom>
        </p:spPr>
        <p:txBody>
          <a:bodyPr wrap="square">
            <a:spAutoFit/>
          </a:bodyPr>
          <a:lstStyle/>
          <a:p>
            <a:r>
              <a:rPr lang="en" altLang="ko-Kore-KR" dirty="0"/>
              <a:t>Lin, Tsung-Yi, et al. "Focal loss for dense object detection." </a:t>
            </a:r>
            <a:r>
              <a:rPr lang="en" altLang="ko-Kore-KR" i="1" dirty="0"/>
              <a:t>Proceedings of the IEEE international conference on computer vision</a:t>
            </a:r>
            <a:r>
              <a:rPr lang="en" altLang="ko-Kore-KR" dirty="0"/>
              <a:t>. 2017.</a:t>
            </a:r>
            <a:endParaRPr lang="ko-Kore-KR" altLang="en-US" dirty="0"/>
          </a:p>
        </p:txBody>
      </p:sp>
      <p:pic>
        <p:nvPicPr>
          <p:cNvPr id="2" name="그림 1">
            <a:extLst>
              <a:ext uri="{FF2B5EF4-FFF2-40B4-BE49-F238E27FC236}">
                <a16:creationId xmlns:a16="http://schemas.microsoft.com/office/drawing/2014/main" id="{03F81B29-8247-D04F-AEE0-E05C3CBF072E}"/>
              </a:ext>
            </a:extLst>
          </p:cNvPr>
          <p:cNvPicPr>
            <a:picLocks noChangeAspect="1"/>
          </p:cNvPicPr>
          <p:nvPr/>
        </p:nvPicPr>
        <p:blipFill>
          <a:blip r:embed="rId4"/>
          <a:stretch>
            <a:fillRect/>
          </a:stretch>
        </p:blipFill>
        <p:spPr>
          <a:xfrm>
            <a:off x="1524000" y="2814312"/>
            <a:ext cx="15246740" cy="6271153"/>
          </a:xfrm>
          <a:prstGeom prst="rect">
            <a:avLst/>
          </a:prstGeom>
        </p:spPr>
      </p:pic>
      <p:pic>
        <p:nvPicPr>
          <p:cNvPr id="3" name="그림 2">
            <a:extLst>
              <a:ext uri="{FF2B5EF4-FFF2-40B4-BE49-F238E27FC236}">
                <a16:creationId xmlns:a16="http://schemas.microsoft.com/office/drawing/2014/main" id="{FA9D5AC2-7C26-C449-BBC5-5FFD6CCC708F}"/>
              </a:ext>
            </a:extLst>
          </p:cNvPr>
          <p:cNvPicPr>
            <a:picLocks noChangeAspect="1"/>
          </p:cNvPicPr>
          <p:nvPr/>
        </p:nvPicPr>
        <p:blipFill>
          <a:blip r:embed="rId5"/>
          <a:stretch>
            <a:fillRect/>
          </a:stretch>
        </p:blipFill>
        <p:spPr>
          <a:xfrm>
            <a:off x="16770740" y="3496213"/>
            <a:ext cx="7423040" cy="4585962"/>
          </a:xfrm>
          <a:prstGeom prst="rect">
            <a:avLst/>
          </a:prstGeom>
        </p:spPr>
      </p:pic>
      <mc:AlternateContent xmlns:mc="http://schemas.openxmlformats.org/markup-compatibility/2006">
        <mc:Choice xmlns:a14="http://schemas.microsoft.com/office/drawing/2010/main" Requires="a14">
          <p:sp>
            <p:nvSpPr>
              <p:cNvPr id="5" name="직사각형 4">
                <a:extLst>
                  <a:ext uri="{FF2B5EF4-FFF2-40B4-BE49-F238E27FC236}">
                    <a16:creationId xmlns:a16="http://schemas.microsoft.com/office/drawing/2014/main" id="{1E444360-43AB-9C40-A36E-5C3032DAA4D7}"/>
                  </a:ext>
                </a:extLst>
              </p:cNvPr>
              <p:cNvSpPr/>
              <p:nvPr/>
            </p:nvSpPr>
            <p:spPr>
              <a:xfrm>
                <a:off x="2448232" y="9169108"/>
                <a:ext cx="15575622" cy="3046988"/>
              </a:xfrm>
              <a:prstGeom prst="rect">
                <a:avLst/>
              </a:prstGeom>
            </p:spPr>
            <p:txBody>
              <a:bodyPr wrap="square">
                <a:spAutoFit/>
              </a:bodyPr>
              <a:lstStyle/>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새로운 </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focal-loss</a:t>
                </a:r>
                <a:r>
                  <a:rPr kumimoji="1" lang="ko-Kore-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를 제시</a:t>
                </a:r>
                <a:r>
                  <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14:m>
                  <m:oMathPara xmlns:m="http://schemas.openxmlformats.org/officeDocument/2006/math">
                    <m:oMathParaPr>
                      <m:jc m:val="centerGroup"/>
                    </m:oMathParaPr>
                    <m:oMath xmlns:m="http://schemas.openxmlformats.org/officeDocument/2006/math">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𝐹𝐿</m:t>
                      </m:r>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𝑝</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𝑡</m:t>
                              </m:r>
                            </m:sub>
                          </m:sSub>
                        </m:e>
                      </m:d>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𝛼</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𝑡</m:t>
                          </m:r>
                        </m:sub>
                      </m:sSub>
                      <m:sSup>
                        <m:sSup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pPr>
                        <m:e>
                          <m:d>
                            <m:d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d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1−</m:t>
                              </m:r>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𝑝</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𝑡</m:t>
                                  </m:r>
                                </m:sub>
                              </m:sSub>
                            </m:e>
                          </m:d>
                        </m:e>
                        <m:sup>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𝛾</m:t>
                          </m:r>
                        </m:sup>
                      </m:sSup>
                      <m:func>
                        <m:func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funcPr>
                        <m:fName>
                          <m:r>
                            <m:rPr>
                              <m:sty m:val="p"/>
                            </m:rPr>
                            <a:rPr kumimoji="1" lang="en-US" altLang="ko-KR" sz="3200" b="0" i="0" smtClean="0">
                              <a:solidFill>
                                <a:srgbClr val="53585F"/>
                              </a:solidFill>
                              <a:latin typeface="Cambria Math" panose="02040503050406030204" pitchFamily="18" charset="0"/>
                              <a:ea typeface="Spoqa Han Sans Neo" panose="020B0500000000000000" pitchFamily="34" charset="-128"/>
                              <a:sym typeface="Wingdings" pitchFamily="2" charset="2"/>
                            </a:rPr>
                            <m:t>log</m:t>
                          </m:r>
                        </m:fName>
                        <m:e>
                          <m:sSub>
                            <m:sSubPr>
                              <m:ctrlP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ctrlPr>
                            </m:sSubPr>
                            <m:e>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𝑝</m:t>
                              </m:r>
                            </m:e>
                            <m: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𝑡</m:t>
                              </m:r>
                            </m:sub>
                          </m:sSub>
                          <m:r>
                            <a:rPr kumimoji="1" lang="en-US" altLang="ko-KR" sz="3200" b="0" i="1" smtClean="0">
                              <a:solidFill>
                                <a:srgbClr val="53585F"/>
                              </a:solidFill>
                              <a:latin typeface="Cambria Math" panose="02040503050406030204" pitchFamily="18" charset="0"/>
                              <a:ea typeface="Spoqa Han Sans Neo Bold" panose="020B0500000000000000" pitchFamily="34" charset="-128"/>
                              <a:sym typeface="Wingdings" pitchFamily="2" charset="2"/>
                            </a:rPr>
                            <m:t>)</m:t>
                          </m:r>
                        </m:e>
                      </m:func>
                    </m:oMath>
                  </m:oMathPara>
                </a14:m>
                <a:endParaRPr kumimoji="1" lang="en-US" altLang="ko-Kore-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cross entropy loss</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class</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따라 변하는 동적인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scaling factor</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을 추가한 형태</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easy example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의 기여도를 자동적으로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down-weight</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하며</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hard example</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에 대해서 가중치를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높혀</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학습을 집중</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p:txBody>
          </p:sp>
        </mc:Choice>
        <mc:Fallback>
          <p:sp>
            <p:nvSpPr>
              <p:cNvPr id="5" name="직사각형 4">
                <a:extLst>
                  <a:ext uri="{FF2B5EF4-FFF2-40B4-BE49-F238E27FC236}">
                    <a16:creationId xmlns:a16="http://schemas.microsoft.com/office/drawing/2014/main" id="{1E444360-43AB-9C40-A36E-5C3032DAA4D7}"/>
                  </a:ext>
                </a:extLst>
              </p:cNvPr>
              <p:cNvSpPr>
                <a:spLocks noRot="1" noChangeAspect="1" noMove="1" noResize="1" noEditPoints="1" noAdjustHandles="1" noChangeArrowheads="1" noChangeShapeType="1" noTextEdit="1"/>
              </p:cNvSpPr>
              <p:nvPr/>
            </p:nvSpPr>
            <p:spPr>
              <a:xfrm>
                <a:off x="2448232" y="9169108"/>
                <a:ext cx="15575622" cy="3046988"/>
              </a:xfrm>
              <a:prstGeom prst="rect">
                <a:avLst/>
              </a:prstGeom>
              <a:blipFill>
                <a:blip r:embed="rId6"/>
                <a:stretch>
                  <a:fillRect l="-977" t="-2490" b="-5809"/>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3867678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err="1">
                <a:sym typeface="Wingdings" pitchFamily="2" charset="2"/>
              </a:rPr>
              <a:t>EfficientDet</a:t>
            </a:r>
            <a:r>
              <a:rPr lang="en-US" altLang="ko-KR" b="1" dirty="0">
                <a:sym typeface="Wingdings" pitchFamily="2" charset="2"/>
              </a:rPr>
              <a:t> (2019-2020)</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7CA421F5-9F8C-DD44-A57B-7ED0547CBBF7}"/>
              </a:ext>
            </a:extLst>
          </p:cNvPr>
          <p:cNvSpPr/>
          <p:nvPr/>
        </p:nvSpPr>
        <p:spPr>
          <a:xfrm>
            <a:off x="2745402" y="12996000"/>
            <a:ext cx="15278452" cy="646331"/>
          </a:xfrm>
          <a:prstGeom prst="rect">
            <a:avLst/>
          </a:prstGeom>
        </p:spPr>
        <p:txBody>
          <a:bodyPr wrap="square">
            <a:spAutoFit/>
          </a:bodyPr>
          <a:lstStyle/>
          <a:p>
            <a:r>
              <a:rPr lang="en" altLang="ko-Kore-KR" dirty="0"/>
              <a:t>Tan, </a:t>
            </a:r>
            <a:r>
              <a:rPr lang="en" altLang="ko-Kore-KR" dirty="0" err="1"/>
              <a:t>Mingxing</a:t>
            </a:r>
            <a:r>
              <a:rPr lang="en" altLang="ko-Kore-KR" dirty="0"/>
              <a:t>, </a:t>
            </a:r>
            <a:r>
              <a:rPr lang="en" altLang="ko-Kore-KR" dirty="0" err="1"/>
              <a:t>Ruoming</a:t>
            </a:r>
            <a:r>
              <a:rPr lang="en" altLang="ko-Kore-KR" dirty="0"/>
              <a:t> Pang, and Quoc V. Le. "</a:t>
            </a:r>
            <a:r>
              <a:rPr lang="en" altLang="ko-Kore-KR" dirty="0" err="1"/>
              <a:t>Efficientdet</a:t>
            </a:r>
            <a:r>
              <a:rPr lang="en" altLang="ko-Kore-KR" dirty="0"/>
              <a:t>: Scalable and efficient object detection." </a:t>
            </a:r>
            <a:r>
              <a:rPr lang="en" altLang="ko-Kore-KR" i="1" dirty="0"/>
              <a:t>Proceedings of the IEEE/CVF conference on computer vision and pattern recognition</a:t>
            </a:r>
            <a:r>
              <a:rPr lang="en" altLang="ko-Kore-KR" dirty="0"/>
              <a:t>. 2020.</a:t>
            </a:r>
            <a:endParaRPr lang="ko-Kore-KR" altLang="en-US" dirty="0"/>
          </a:p>
        </p:txBody>
      </p:sp>
      <p:pic>
        <p:nvPicPr>
          <p:cNvPr id="36866" name="Picture 2">
            <a:extLst>
              <a:ext uri="{FF2B5EF4-FFF2-40B4-BE49-F238E27FC236}">
                <a16:creationId xmlns:a16="http://schemas.microsoft.com/office/drawing/2014/main" id="{F3910C38-11A0-6748-B18C-03EF54BC0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2171" y="3544743"/>
            <a:ext cx="8288747" cy="90777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31B411-89A5-9A45-953C-23A7B8914416}"/>
              </a:ext>
            </a:extLst>
          </p:cNvPr>
          <p:cNvSpPr txBox="1"/>
          <p:nvPr/>
        </p:nvSpPr>
        <p:spPr>
          <a:xfrm>
            <a:off x="10656574" y="5024984"/>
            <a:ext cx="11482701" cy="2677656"/>
          </a:xfrm>
          <a:prstGeom prst="rect">
            <a:avLst/>
          </a:prstGeom>
          <a:noFill/>
        </p:spPr>
        <p:txBody>
          <a:bodyPr wrap="square" rtlCol="0">
            <a:spAutoFit/>
          </a:bodyPr>
          <a:lstStyle/>
          <a:p>
            <a:r>
              <a:rPr kumimoji="1" lang="en-US" altLang="ko-Kore-KR" sz="2800" dirty="0">
                <a:latin typeface="Spoqa Han Sans Neo" panose="020B0500000000000000" pitchFamily="34" charset="-128"/>
                <a:ea typeface="Spoqa Han Sans Neo" panose="020B0500000000000000" pitchFamily="34" charset="-128"/>
              </a:rPr>
              <a:t>Auto-ML</a:t>
            </a:r>
            <a:r>
              <a:rPr kumimoji="1" lang="ko-Kore-KR" altLang="en-US" sz="2800" dirty="0">
                <a:latin typeface="Spoqa Han Sans Neo" panose="020B0500000000000000" pitchFamily="34" charset="-128"/>
                <a:ea typeface="Spoqa Han Sans Neo" panose="020B0500000000000000" pitchFamily="34" charset="-128"/>
              </a:rPr>
              <a:t>로 효율적인 구조를 찾았던 </a:t>
            </a:r>
            <a:r>
              <a:rPr kumimoji="1" lang="en-US" altLang="ko-Kore-KR" sz="2800" dirty="0" err="1">
                <a:latin typeface="Spoqa Han Sans Neo" panose="020B0500000000000000" pitchFamily="34" charset="-128"/>
                <a:ea typeface="Spoqa Han Sans Neo" panose="020B0500000000000000" pitchFamily="34" charset="-128"/>
              </a:rPr>
              <a:t>efficientNet</a:t>
            </a:r>
            <a:r>
              <a:rPr kumimoji="1" lang="ko-Kore-KR" altLang="en-US" sz="2800" dirty="0">
                <a:latin typeface="Spoqa Han Sans Neo" panose="020B0500000000000000" pitchFamily="34" charset="-128"/>
                <a:ea typeface="Spoqa Han Sans Neo" panose="020B0500000000000000" pitchFamily="34" charset="-128"/>
              </a:rPr>
              <a:t>의 </a:t>
            </a:r>
            <a:r>
              <a:rPr kumimoji="1" lang="en-US" altLang="ko-Kore-KR" sz="2800" dirty="0">
                <a:latin typeface="Spoqa Han Sans Neo" panose="020B0500000000000000" pitchFamily="34" charset="-128"/>
                <a:ea typeface="Spoqa Han Sans Neo" panose="020B0500000000000000" pitchFamily="34" charset="-128"/>
              </a:rPr>
              <a:t>object detection</a:t>
            </a:r>
            <a:r>
              <a:rPr kumimoji="1" lang="ko-Kore-KR" altLang="en-US" sz="2800" dirty="0">
                <a:latin typeface="Spoqa Han Sans Neo" panose="020B0500000000000000" pitchFamily="34" charset="-128"/>
                <a:ea typeface="Spoqa Han Sans Neo" panose="020B0500000000000000" pitchFamily="34" charset="-128"/>
              </a:rPr>
              <a:t>으로의 응용 연구</a:t>
            </a:r>
            <a:r>
              <a:rPr kumimoji="1" lang="en-US" altLang="ko-Kore-KR" sz="2800" dirty="0">
                <a:latin typeface="Spoqa Han Sans Neo" panose="020B0500000000000000" pitchFamily="34" charset="-128"/>
                <a:ea typeface="Spoqa Han Sans Neo" panose="020B0500000000000000" pitchFamily="34" charset="-128"/>
              </a:rPr>
              <a:t>!</a:t>
            </a:r>
          </a:p>
          <a:p>
            <a:endParaRPr kumimoji="1" lang="en-US" altLang="ko-Kore-KR" sz="2800" dirty="0">
              <a:latin typeface="Spoqa Han Sans Neo" panose="020B0500000000000000" pitchFamily="34" charset="-128"/>
              <a:ea typeface="Spoqa Han Sans Neo" panose="020B0500000000000000" pitchFamily="34" charset="-128"/>
            </a:endParaRPr>
          </a:p>
          <a:p>
            <a:r>
              <a:rPr kumimoji="1" lang="ko-Kore-KR" altLang="en-US" sz="2800" dirty="0">
                <a:latin typeface="Spoqa Han Sans Neo" panose="020B0500000000000000" pitchFamily="34" charset="-128"/>
                <a:ea typeface="Spoqa Han Sans Neo" panose="020B0500000000000000" pitchFamily="34" charset="-128"/>
              </a:rPr>
              <a:t>앞선 </a:t>
            </a:r>
            <a:r>
              <a:rPr kumimoji="1" lang="en" altLang="ko-Kore-KR" sz="2800" dirty="0">
                <a:latin typeface="Spoqa Han Sans Neo" panose="020B0500000000000000" pitchFamily="34" charset="-128"/>
                <a:ea typeface="Spoqa Han Sans Neo" panose="020B0500000000000000" pitchFamily="34" charset="-128"/>
              </a:rPr>
              <a:t>feature pyramid network (FPN)</a:t>
            </a:r>
            <a:r>
              <a:rPr kumimoji="1" lang="ko-Kore-KR" altLang="en-US" sz="2800" dirty="0">
                <a:latin typeface="Spoqa Han Sans Neo" panose="020B0500000000000000" pitchFamily="34" charset="-128"/>
                <a:ea typeface="Spoqa Han Sans Neo" panose="020B0500000000000000" pitchFamily="34" charset="-128"/>
              </a:rPr>
              <a:t>연구에서 사용하는 </a:t>
            </a:r>
            <a:r>
              <a:rPr kumimoji="1" lang="en-US" altLang="ko-Kore-KR" sz="2800" dirty="0">
                <a:latin typeface="Spoqa Han Sans Neo" panose="020B0500000000000000" pitchFamily="34" charset="-128"/>
                <a:ea typeface="Spoqa Han Sans Neo" panose="020B0500000000000000" pitchFamily="34" charset="-128"/>
              </a:rPr>
              <a:t>feature fusion </a:t>
            </a:r>
            <a:r>
              <a:rPr kumimoji="1" lang="ko-Kore-KR" altLang="en-US" sz="2800" dirty="0">
                <a:latin typeface="Spoqa Han Sans Neo" panose="020B0500000000000000" pitchFamily="34" charset="-128"/>
                <a:ea typeface="Spoqa Han Sans Neo" panose="020B0500000000000000" pitchFamily="34" charset="-128"/>
              </a:rPr>
              <a:t>방법을 </a:t>
            </a:r>
            <a:r>
              <a:rPr kumimoji="1" lang="en-US" altLang="ko-Kore-KR" sz="2800" dirty="0">
                <a:latin typeface="Spoqa Han Sans Neo" panose="020B0500000000000000" pitchFamily="34" charset="-128"/>
                <a:ea typeface="Spoqa Han Sans Neo" panose="020B0500000000000000" pitchFamily="34" charset="-128"/>
              </a:rPr>
              <a:t>neural architecture search (NAS) </a:t>
            </a:r>
            <a:r>
              <a:rPr kumimoji="1" lang="ko-Kore-KR" altLang="en-US" sz="2800" dirty="0">
                <a:latin typeface="Spoqa Han Sans Neo" panose="020B0500000000000000" pitchFamily="34" charset="-128"/>
                <a:ea typeface="Spoqa Han Sans Neo" panose="020B0500000000000000" pitchFamily="34" charset="-128"/>
              </a:rPr>
              <a:t>방법을 이용해 찾음</a:t>
            </a:r>
            <a:r>
              <a:rPr kumimoji="1" lang="en-US" altLang="ko-Kore-KR" sz="2800" dirty="0">
                <a:latin typeface="Spoqa Han Sans Neo" panose="020B0500000000000000" pitchFamily="34" charset="-128"/>
                <a:ea typeface="Spoqa Han Sans Neo" panose="020B0500000000000000" pitchFamily="34" charset="-128"/>
              </a:rPr>
              <a:t>.</a:t>
            </a:r>
            <a:endParaRPr kumimoji="1" lang="en" altLang="ko-Kore-KR" sz="2800" dirty="0">
              <a:latin typeface="Spoqa Han Sans Neo" panose="020B0500000000000000" pitchFamily="34" charset="-128"/>
              <a:ea typeface="Spoqa Han Sans Neo" panose="020B0500000000000000" pitchFamily="34" charset="-128"/>
            </a:endParaRPr>
          </a:p>
          <a:p>
            <a:endParaRPr kumimoji="1" lang="ko-Kore-KR" altLang="en-US" sz="2800" dirty="0">
              <a:latin typeface="Spoqa Han Sans Neo" panose="020B0500000000000000" pitchFamily="34" charset="-128"/>
              <a:ea typeface="Spoqa Han Sans Neo" panose="020B0500000000000000" pitchFamily="34" charset="-128"/>
            </a:endParaRPr>
          </a:p>
        </p:txBody>
      </p:sp>
    </p:spTree>
    <p:extLst>
      <p:ext uri="{BB962C8B-B14F-4D97-AF65-F5344CB8AC3E}">
        <p14:creationId xmlns:p14="http://schemas.microsoft.com/office/powerpoint/2010/main" val="15058705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err="1">
                <a:sym typeface="Wingdings" pitchFamily="2" charset="2"/>
              </a:rPr>
              <a:t>EfficientDet</a:t>
            </a:r>
            <a:r>
              <a:rPr lang="en-US" altLang="ko-KR" b="1" dirty="0">
                <a:sym typeface="Wingdings" pitchFamily="2" charset="2"/>
              </a:rPr>
              <a:t> (2019-2020)</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7CA421F5-9F8C-DD44-A57B-7ED0547CBBF7}"/>
              </a:ext>
            </a:extLst>
          </p:cNvPr>
          <p:cNvSpPr/>
          <p:nvPr/>
        </p:nvSpPr>
        <p:spPr>
          <a:xfrm>
            <a:off x="2745402" y="12996000"/>
            <a:ext cx="12188825" cy="646331"/>
          </a:xfrm>
          <a:prstGeom prst="rect">
            <a:avLst/>
          </a:prstGeom>
        </p:spPr>
        <p:txBody>
          <a:bodyPr>
            <a:spAutoFit/>
          </a:bodyPr>
          <a:lstStyle/>
          <a:p>
            <a:r>
              <a:rPr lang="en" altLang="ko-Kore-KR" dirty="0"/>
              <a:t>Tan, </a:t>
            </a:r>
            <a:r>
              <a:rPr lang="en" altLang="ko-Kore-KR" dirty="0" err="1"/>
              <a:t>Mingxing</a:t>
            </a:r>
            <a:r>
              <a:rPr lang="en" altLang="ko-Kore-KR" dirty="0"/>
              <a:t>, </a:t>
            </a:r>
            <a:r>
              <a:rPr lang="en" altLang="ko-Kore-KR" dirty="0" err="1"/>
              <a:t>Ruoming</a:t>
            </a:r>
            <a:r>
              <a:rPr lang="en" altLang="ko-Kore-KR" dirty="0"/>
              <a:t> Pang, and Quoc V. Le. "</a:t>
            </a:r>
            <a:r>
              <a:rPr lang="en" altLang="ko-Kore-KR" dirty="0" err="1"/>
              <a:t>Efficientdet</a:t>
            </a:r>
            <a:r>
              <a:rPr lang="en" altLang="ko-Kore-KR" dirty="0"/>
              <a:t>: Scalable and efficient object detection." </a:t>
            </a:r>
            <a:r>
              <a:rPr lang="en" altLang="ko-Kore-KR" i="1" dirty="0"/>
              <a:t>Proceedings of the IEEE/CVF conference on computer vision and pattern recognition</a:t>
            </a:r>
            <a:r>
              <a:rPr lang="en" altLang="ko-Kore-KR" dirty="0"/>
              <a:t>. 2020.</a:t>
            </a:r>
            <a:endParaRPr lang="ko-Kore-KR" altLang="en-US" dirty="0"/>
          </a:p>
        </p:txBody>
      </p:sp>
      <p:pic>
        <p:nvPicPr>
          <p:cNvPr id="2" name="그림 1">
            <a:extLst>
              <a:ext uri="{FF2B5EF4-FFF2-40B4-BE49-F238E27FC236}">
                <a16:creationId xmlns:a16="http://schemas.microsoft.com/office/drawing/2014/main" id="{931BCA8E-73F8-1748-8E78-5AC394DC1AA8}"/>
              </a:ext>
            </a:extLst>
          </p:cNvPr>
          <p:cNvPicPr>
            <a:picLocks noChangeAspect="1"/>
          </p:cNvPicPr>
          <p:nvPr/>
        </p:nvPicPr>
        <p:blipFill>
          <a:blip r:embed="rId4"/>
          <a:stretch>
            <a:fillRect/>
          </a:stretch>
        </p:blipFill>
        <p:spPr>
          <a:xfrm>
            <a:off x="12114330" y="486218"/>
            <a:ext cx="8711283" cy="7101867"/>
          </a:xfrm>
          <a:prstGeom prst="rect">
            <a:avLst/>
          </a:prstGeom>
        </p:spPr>
      </p:pic>
      <p:pic>
        <p:nvPicPr>
          <p:cNvPr id="3" name="그림 2">
            <a:extLst>
              <a:ext uri="{FF2B5EF4-FFF2-40B4-BE49-F238E27FC236}">
                <a16:creationId xmlns:a16="http://schemas.microsoft.com/office/drawing/2014/main" id="{28F80E29-EB89-1541-9332-C569C112B9BF}"/>
              </a:ext>
            </a:extLst>
          </p:cNvPr>
          <p:cNvPicPr>
            <a:picLocks noChangeAspect="1"/>
          </p:cNvPicPr>
          <p:nvPr/>
        </p:nvPicPr>
        <p:blipFill>
          <a:blip r:embed="rId5"/>
          <a:stretch>
            <a:fillRect/>
          </a:stretch>
        </p:blipFill>
        <p:spPr>
          <a:xfrm>
            <a:off x="916068" y="2405308"/>
            <a:ext cx="11001975" cy="4662887"/>
          </a:xfrm>
          <a:prstGeom prst="rect">
            <a:avLst/>
          </a:prstGeom>
        </p:spPr>
      </p:pic>
      <p:sp>
        <p:nvSpPr>
          <p:cNvPr id="16" name="TextBox 15">
            <a:extLst>
              <a:ext uri="{FF2B5EF4-FFF2-40B4-BE49-F238E27FC236}">
                <a16:creationId xmlns:a16="http://schemas.microsoft.com/office/drawing/2014/main" id="{D9A34E89-4C2D-724D-BA38-AEDAF2EF31A7}"/>
              </a:ext>
            </a:extLst>
          </p:cNvPr>
          <p:cNvSpPr txBox="1"/>
          <p:nvPr/>
        </p:nvSpPr>
        <p:spPr>
          <a:xfrm>
            <a:off x="11918043" y="8483339"/>
            <a:ext cx="7170057" cy="1569660"/>
          </a:xfrm>
          <a:prstGeom prst="rect">
            <a:avLst/>
          </a:prstGeom>
          <a:noFill/>
        </p:spPr>
        <p:txBody>
          <a:bodyPr wrap="square" rtlCol="0">
            <a:spAutoFit/>
          </a:bodyPr>
          <a:lstStyle/>
          <a:p>
            <a:r>
              <a:rPr kumimoji="1" lang="ko-Kore-KR" altLang="en-US" sz="2400" dirty="0">
                <a:latin typeface="Spoqa Han Sans Neo" panose="020B0500000000000000" pitchFamily="34" charset="-128"/>
                <a:ea typeface="Spoqa Han Sans Neo" panose="020B0500000000000000" pitchFamily="34" charset="-128"/>
              </a:rPr>
              <a:t>최종적으로는 </a:t>
            </a:r>
            <a:r>
              <a:rPr kumimoji="1" lang="en-US" altLang="ko-Kore-KR" sz="2400" dirty="0">
                <a:latin typeface="Spoqa Han Sans Neo" panose="020B0500000000000000" pitchFamily="34" charset="-128"/>
                <a:ea typeface="Spoqa Han Sans Neo" panose="020B0500000000000000" pitchFamily="34" charset="-128"/>
              </a:rPr>
              <a:t>bi-direction </a:t>
            </a:r>
            <a:r>
              <a:rPr kumimoji="1" lang="ko-Kore-KR" altLang="en-US" sz="2400" dirty="0">
                <a:latin typeface="Spoqa Han Sans Neo" panose="020B0500000000000000" pitchFamily="34" charset="-128"/>
                <a:ea typeface="Spoqa Han Sans Neo" panose="020B0500000000000000" pitchFamily="34" charset="-128"/>
              </a:rPr>
              <a:t>형태의 </a:t>
            </a:r>
            <a:r>
              <a:rPr kumimoji="1" lang="en-US" altLang="ko-Kore-KR" sz="2400" dirty="0" err="1">
                <a:latin typeface="Spoqa Han Sans Neo" panose="020B0500000000000000" pitchFamily="34" charset="-128"/>
                <a:ea typeface="Spoqa Han Sans Neo" panose="020B0500000000000000" pitchFamily="34" charset="-128"/>
              </a:rPr>
              <a:t>BiFPN</a:t>
            </a:r>
            <a:r>
              <a:rPr kumimoji="1" lang="ko-Kore-KR" altLang="en-US" sz="2400" dirty="0">
                <a:latin typeface="Spoqa Han Sans Neo" panose="020B0500000000000000" pitchFamily="34" charset="-128"/>
                <a:ea typeface="Spoqa Han Sans Neo" panose="020B0500000000000000" pitchFamily="34" charset="-128"/>
              </a:rPr>
              <a:t>을 </a:t>
            </a:r>
            <a:r>
              <a:rPr kumimoji="1" lang="en-US" altLang="ko-Kore-KR" sz="2400" dirty="0">
                <a:latin typeface="Spoqa Han Sans Neo" panose="020B0500000000000000" pitchFamily="34" charset="-128"/>
                <a:ea typeface="Spoqa Han Sans Neo" panose="020B0500000000000000" pitchFamily="34" charset="-128"/>
              </a:rPr>
              <a:t>NAS</a:t>
            </a:r>
            <a:r>
              <a:rPr kumimoji="1" lang="ko-Kore-KR" altLang="en-US" sz="2400" dirty="0">
                <a:latin typeface="Spoqa Han Sans Neo" panose="020B0500000000000000" pitchFamily="34" charset="-128"/>
                <a:ea typeface="Spoqa Han Sans Neo" panose="020B0500000000000000" pitchFamily="34" charset="-128"/>
              </a:rPr>
              <a:t>가 변형한 </a:t>
            </a:r>
            <a:r>
              <a:rPr kumimoji="1" lang="en-US" altLang="ko-Kore-KR" sz="2400" dirty="0">
                <a:latin typeface="Spoqa Han Sans Neo" panose="020B0500000000000000" pitchFamily="34" charset="-128"/>
                <a:ea typeface="Spoqa Han Sans Neo" panose="020B0500000000000000" pitchFamily="34" charset="-128"/>
              </a:rPr>
              <a:t>(f)</a:t>
            </a:r>
            <a:r>
              <a:rPr kumimoji="1" lang="ko-Kore-KR" altLang="en-US" sz="2400" dirty="0">
                <a:latin typeface="Spoqa Han Sans Neo" panose="020B0500000000000000" pitchFamily="34" charset="-128"/>
                <a:ea typeface="Spoqa Han Sans Neo" panose="020B0500000000000000" pitchFamily="34" charset="-128"/>
              </a:rPr>
              <a:t>가 선택되어 결과가 나오고</a:t>
            </a:r>
            <a:r>
              <a:rPr kumimoji="1" lang="en-US" altLang="ko-Kore-KR" sz="2400" dirty="0">
                <a:latin typeface="Spoqa Han Sans Neo" panose="020B0500000000000000" pitchFamily="34" charset="-128"/>
                <a:ea typeface="Spoqa Han Sans Neo" panose="020B0500000000000000" pitchFamily="34" charset="-128"/>
              </a:rPr>
              <a:t>,</a:t>
            </a:r>
          </a:p>
          <a:p>
            <a:endParaRPr kumimoji="1" lang="en-US" altLang="ko-Kore-KR" sz="2400" dirty="0">
              <a:latin typeface="Spoqa Han Sans Neo" panose="020B0500000000000000" pitchFamily="34" charset="-128"/>
              <a:ea typeface="Spoqa Han Sans Neo" panose="020B0500000000000000" pitchFamily="34" charset="-128"/>
            </a:endParaRPr>
          </a:p>
          <a:p>
            <a:r>
              <a:rPr kumimoji="1" lang="ko-Kore-KR" altLang="en-US" sz="2400" dirty="0">
                <a:latin typeface="Spoqa Han Sans Neo" panose="020B0500000000000000" pitchFamily="34" charset="-128"/>
                <a:ea typeface="Spoqa Han Sans Neo" panose="020B0500000000000000" pitchFamily="34" charset="-128"/>
              </a:rPr>
              <a:t>기존보다 파라미터수가 적고 성능도 좋은 모델이 탄생</a:t>
            </a:r>
            <a:r>
              <a:rPr kumimoji="1" lang="en-US" altLang="ko-Kore-KR" sz="2400" dirty="0">
                <a:latin typeface="Spoqa Han Sans Neo" panose="020B0500000000000000" pitchFamily="34" charset="-128"/>
                <a:ea typeface="Spoqa Han Sans Neo" panose="020B0500000000000000" pitchFamily="34" charset="-128"/>
              </a:rPr>
              <a:t>!.</a:t>
            </a:r>
            <a:endParaRPr kumimoji="1" lang="ko-Kore-KR" altLang="en-US" sz="2400" dirty="0">
              <a:latin typeface="Spoqa Han Sans Neo" panose="020B0500000000000000" pitchFamily="34" charset="-128"/>
              <a:ea typeface="Spoqa Han Sans Neo" panose="020B0500000000000000" pitchFamily="34" charset="-128"/>
            </a:endParaRPr>
          </a:p>
        </p:txBody>
      </p:sp>
      <p:pic>
        <p:nvPicPr>
          <p:cNvPr id="40962" name="Picture 2">
            <a:extLst>
              <a:ext uri="{FF2B5EF4-FFF2-40B4-BE49-F238E27FC236}">
                <a16:creationId xmlns:a16="http://schemas.microsoft.com/office/drawing/2014/main" id="{609649B4-914F-9C46-B51E-C62941319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3173" y="6902906"/>
            <a:ext cx="9495391" cy="593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4223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Object detection </a:t>
            </a:r>
            <a:r>
              <a:rPr lang="ko-KR" altLang="en-US" b="1" dirty="0">
                <a:sym typeface="Wingdings" pitchFamily="2" charset="2"/>
              </a:rPr>
              <a:t>들간 성능 비교</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88</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7CA421F5-9F8C-DD44-A57B-7ED0547CBBF7}"/>
              </a:ext>
            </a:extLst>
          </p:cNvPr>
          <p:cNvSpPr/>
          <p:nvPr/>
        </p:nvSpPr>
        <p:spPr>
          <a:xfrm>
            <a:off x="3143621" y="12996000"/>
            <a:ext cx="12188825" cy="646331"/>
          </a:xfrm>
          <a:prstGeom prst="rect">
            <a:avLst/>
          </a:prstGeom>
        </p:spPr>
        <p:txBody>
          <a:bodyPr>
            <a:spAutoFit/>
          </a:bodyPr>
          <a:lstStyle/>
          <a:p>
            <a:r>
              <a:rPr lang="en" altLang="ko-Kore-KR" dirty="0">
                <a:solidFill>
                  <a:srgbClr val="222222"/>
                </a:solidFill>
                <a:latin typeface="Arial" panose="020B0604020202020204" pitchFamily="34" charset="0"/>
              </a:rPr>
              <a:t>Qi, Chao, Innocent </a:t>
            </a:r>
            <a:r>
              <a:rPr lang="en" altLang="ko-Kore-KR" dirty="0" err="1">
                <a:solidFill>
                  <a:srgbClr val="222222"/>
                </a:solidFill>
                <a:latin typeface="Arial" panose="020B0604020202020204" pitchFamily="34" charset="0"/>
              </a:rPr>
              <a:t>Nyalala</a:t>
            </a:r>
            <a:r>
              <a:rPr lang="en" altLang="ko-Kore-KR" dirty="0">
                <a:solidFill>
                  <a:srgbClr val="222222"/>
                </a:solidFill>
                <a:latin typeface="Arial" panose="020B0604020202020204" pitchFamily="34" charset="0"/>
              </a:rPr>
              <a:t>, and </a:t>
            </a:r>
            <a:r>
              <a:rPr lang="en" altLang="ko-Kore-KR" dirty="0" err="1">
                <a:solidFill>
                  <a:srgbClr val="222222"/>
                </a:solidFill>
                <a:latin typeface="Arial" panose="020B0604020202020204" pitchFamily="34" charset="0"/>
              </a:rPr>
              <a:t>Kunjie</a:t>
            </a:r>
            <a:r>
              <a:rPr lang="en" altLang="ko-Kore-KR" dirty="0">
                <a:solidFill>
                  <a:srgbClr val="222222"/>
                </a:solidFill>
                <a:latin typeface="Arial" panose="020B0604020202020204" pitchFamily="34" charset="0"/>
              </a:rPr>
              <a:t> Chen. "Detecting the Early Flowering Stage of Tea Chrysanthemum Using the F-YOLO Model." </a:t>
            </a:r>
            <a:r>
              <a:rPr lang="en" altLang="ko-Kore-KR" i="1" dirty="0">
                <a:solidFill>
                  <a:srgbClr val="222222"/>
                </a:solidFill>
                <a:latin typeface="Arial" panose="020B0604020202020204" pitchFamily="34" charset="0"/>
              </a:rPr>
              <a:t>Agronomy</a:t>
            </a:r>
            <a:r>
              <a:rPr lang="en" altLang="ko-Kore-KR" dirty="0">
                <a:solidFill>
                  <a:srgbClr val="222222"/>
                </a:solidFill>
                <a:latin typeface="Arial" panose="020B0604020202020204" pitchFamily="34" charset="0"/>
              </a:rPr>
              <a:t> 11.5 (2021): 834.</a:t>
            </a:r>
            <a:endParaRPr lang="ko-Kore-KR" altLang="en-US" dirty="0"/>
          </a:p>
        </p:txBody>
      </p:sp>
      <p:pic>
        <p:nvPicPr>
          <p:cNvPr id="32775" name="Picture 7" descr="Agronomy | Free Full-Text | Detecting the Early Flowering Stage of Tea  Chrysanthemum Using the F-YOLO Model">
            <a:extLst>
              <a:ext uri="{FF2B5EF4-FFF2-40B4-BE49-F238E27FC236}">
                <a16:creationId xmlns:a16="http://schemas.microsoft.com/office/drawing/2014/main" id="{81321F81-2443-804D-98D9-30D4AE2FA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21" y="3502960"/>
            <a:ext cx="11768525" cy="92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637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Semantic Segmentation: </a:t>
            </a:r>
            <a:r>
              <a:rPr lang="en-US" altLang="ko-KR" b="1" dirty="0"/>
              <a:t>Fully Convolution Net (FCN;</a:t>
            </a:r>
            <a:r>
              <a:rPr lang="ko-KR" altLang="en-US" b="1" dirty="0"/>
              <a:t> </a:t>
            </a:r>
            <a:r>
              <a:rPr lang="en-US" altLang="ko-KR" b="1" dirty="0"/>
              <a:t>2014-2015)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89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6" name="직사각형 15">
            <a:extLst>
              <a:ext uri="{FF2B5EF4-FFF2-40B4-BE49-F238E27FC236}">
                <a16:creationId xmlns:a16="http://schemas.microsoft.com/office/drawing/2014/main" id="{55294CE6-DDD8-094B-888D-8E4356183138}"/>
              </a:ext>
            </a:extLst>
          </p:cNvPr>
          <p:cNvSpPr/>
          <p:nvPr/>
        </p:nvSpPr>
        <p:spPr>
          <a:xfrm>
            <a:off x="2453916" y="3794981"/>
            <a:ext cx="11833584" cy="3416320"/>
          </a:xfrm>
          <a:prstGeom prst="rect">
            <a:avLst/>
          </a:prstGeom>
        </p:spPr>
        <p:txBody>
          <a:bodyPr wrap="square">
            <a:spAutoFit/>
          </a:bodyPr>
          <a:lstStyle/>
          <a:p>
            <a:pPr marL="571500" indent="-571500">
              <a:buFont typeface="Arial" panose="020B0604020202020204" pitchFamily="34" charset="0"/>
              <a:buChar char="•"/>
            </a:pPr>
            <a:r>
              <a:rPr lang="ko-KR" altLang="en-US" sz="3600" dirty="0">
                <a:latin typeface="Spoqa Han Sans Neo" panose="020B0500000000000000" pitchFamily="34" charset="-128"/>
                <a:ea typeface="Spoqa Han Sans Neo" panose="020B0500000000000000" pitchFamily="34" charset="-128"/>
              </a:rPr>
              <a:t>맨 마지막</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a:t>
            </a:r>
            <a:r>
              <a:rPr lang="en-US" altLang="ko-KR" sz="3600" dirty="0">
                <a:latin typeface="Spoqa Han Sans Neo" panose="020B0500000000000000" pitchFamily="34" charset="-128"/>
                <a:ea typeface="Spoqa Han Sans Neo" panose="020B0500000000000000" pitchFamily="34" charset="-128"/>
              </a:rPr>
              <a:t>dense (fully connected) layer</a:t>
            </a:r>
            <a:r>
              <a:rPr lang="ko-KR" altLang="en-US" sz="3600" dirty="0">
                <a:latin typeface="Spoqa Han Sans Neo" panose="020B0500000000000000" pitchFamily="34" charset="-128"/>
                <a:ea typeface="Spoqa Han Sans Neo" panose="020B0500000000000000" pitchFamily="34" charset="-128"/>
              </a:rPr>
              <a:t> 대신 </a:t>
            </a:r>
            <a:r>
              <a:rPr lang="en-US" altLang="ko-Kore-KR" sz="3600" dirty="0">
                <a:latin typeface="Spoqa Han Sans Neo" panose="020B0500000000000000" pitchFamily="34" charset="-128"/>
                <a:ea typeface="Spoqa Han Sans Neo" panose="020B0500000000000000" pitchFamily="34" charset="-128"/>
              </a:rPr>
              <a:t>1x1 Convnet.</a:t>
            </a:r>
            <a:r>
              <a:rPr lang="ko-KR" altLang="en-US" sz="3600" dirty="0">
                <a:latin typeface="Spoqa Han Sans Neo" panose="020B0500000000000000" pitchFamily="34" charset="-128"/>
                <a:ea typeface="Spoqa Han Sans Neo" panose="020B0500000000000000" pitchFamily="34" charset="-128"/>
              </a:rPr>
              <a:t> 사용하여</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아웃풋의 </a:t>
            </a:r>
            <a:r>
              <a:rPr lang="en-US" altLang="ko-KR" sz="3600" dirty="0">
                <a:latin typeface="Spoqa Han Sans Neo" panose="020B0500000000000000" pitchFamily="34" charset="-128"/>
                <a:ea typeface="Spoqa Han Sans Neo" panose="020B0500000000000000" pitchFamily="34" charset="-128"/>
              </a:rPr>
              <a:t>heatmap</a:t>
            </a:r>
            <a:r>
              <a:rPr lang="ko-KR" altLang="en-US" sz="3600" dirty="0">
                <a:latin typeface="Spoqa Han Sans Neo" panose="020B0500000000000000" pitchFamily="34" charset="-128"/>
                <a:ea typeface="Spoqa Han Sans Neo" panose="020B0500000000000000" pitchFamily="34" charset="-128"/>
              </a:rPr>
              <a:t>을 만들어낸다 </a:t>
            </a:r>
            <a:r>
              <a:rPr lang="en-US" altLang="ko-KR" sz="3600" dirty="0">
                <a:latin typeface="Spoqa Han Sans Neo" panose="020B0500000000000000" pitchFamily="34" charset="-128"/>
                <a:ea typeface="Spoqa Han Sans Neo" panose="020B0500000000000000" pitchFamily="34" charset="-128"/>
              </a:rPr>
              <a:t>!</a:t>
            </a:r>
          </a:p>
          <a:p>
            <a:pPr marL="571500" indent="-571500">
              <a:buFont typeface="Arial" panose="020B0604020202020204" pitchFamily="34" charset="0"/>
              <a:buChar char="•"/>
            </a:pPr>
            <a:endParaRPr lang="en-US" altLang="ko-KR" sz="3600" dirty="0">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ko-KR" altLang="en-US" sz="3600" dirty="0">
                <a:latin typeface="Spoqa Han Sans Neo" panose="020B0500000000000000" pitchFamily="34" charset="-128"/>
                <a:ea typeface="Spoqa Han Sans Neo" panose="020B0500000000000000" pitchFamily="34" charset="-128"/>
              </a:rPr>
              <a:t>이 </a:t>
            </a:r>
            <a:r>
              <a:rPr lang="en-US" altLang="ko-KR" sz="3600" dirty="0">
                <a:latin typeface="Spoqa Han Sans Neo" panose="020B0500000000000000" pitchFamily="34" charset="-128"/>
                <a:ea typeface="Spoqa Han Sans Neo" panose="020B0500000000000000" pitchFamily="34" charset="-128"/>
              </a:rPr>
              <a:t>heatmap</a:t>
            </a:r>
            <a:r>
              <a:rPr lang="ko-KR" altLang="en-US" sz="3600" dirty="0">
                <a:latin typeface="Spoqa Han Sans Neo" panose="020B0500000000000000" pitchFamily="34" charset="-128"/>
                <a:ea typeface="Spoqa Han Sans Neo" panose="020B0500000000000000" pitchFamily="34" charset="-128"/>
              </a:rPr>
              <a:t>에 </a:t>
            </a:r>
            <a:r>
              <a:rPr lang="en-US" altLang="ko-KR" sz="3600" dirty="0" err="1">
                <a:latin typeface="Spoqa Han Sans Neo" panose="020B0500000000000000" pitchFamily="34" charset="-128"/>
                <a:ea typeface="Spoqa Han Sans Neo" panose="020B0500000000000000" pitchFamily="34" charset="-128"/>
              </a:rPr>
              <a:t>u</a:t>
            </a:r>
            <a:r>
              <a:rPr lang="en-US" altLang="ko-Kore-KR" sz="3600" dirty="0" err="1">
                <a:latin typeface="Spoqa Han Sans Neo" panose="020B0500000000000000" pitchFamily="34" charset="-128"/>
                <a:ea typeface="Spoqa Han Sans Neo" panose="020B0500000000000000" pitchFamily="34" charset="-128"/>
              </a:rPr>
              <a:t>psampling</a:t>
            </a:r>
            <a:r>
              <a:rPr lang="ko-KR" altLang="en-US" sz="3600" dirty="0">
                <a:latin typeface="Spoqa Han Sans Neo" panose="020B0500000000000000" pitchFamily="34" charset="-128"/>
                <a:ea typeface="Spoqa Han Sans Neo" panose="020B0500000000000000" pitchFamily="34" charset="-128"/>
              </a:rPr>
              <a:t> 기법을 활용하여 </a:t>
            </a:r>
            <a:r>
              <a:rPr lang="en-US" altLang="ko-KR" sz="3600" dirty="0">
                <a:latin typeface="Spoqa Han Sans Neo" panose="020B0500000000000000" pitchFamily="34" charset="-128"/>
                <a:ea typeface="Spoqa Han Sans Neo" panose="020B0500000000000000" pitchFamily="34" charset="-128"/>
              </a:rPr>
              <a:t>semantic segmentation </a:t>
            </a:r>
            <a:r>
              <a:rPr lang="ko-KR" altLang="en-US" sz="3600" dirty="0">
                <a:latin typeface="Spoqa Han Sans Neo" panose="020B0500000000000000" pitchFamily="34" charset="-128"/>
                <a:ea typeface="Spoqa Han Sans Neo" panose="020B0500000000000000" pitchFamily="34" charset="-128"/>
              </a:rPr>
              <a:t>을 만들어낸다</a:t>
            </a:r>
            <a:r>
              <a:rPr lang="en-US" altLang="ko-KR" sz="3600" dirty="0">
                <a:latin typeface="Spoqa Han Sans Neo" panose="020B0500000000000000" pitchFamily="34" charset="-128"/>
                <a:ea typeface="Spoqa Han Sans Neo" panose="020B0500000000000000" pitchFamily="34" charset="-128"/>
              </a:rPr>
              <a:t>.</a:t>
            </a:r>
          </a:p>
          <a:p>
            <a:pPr marL="571500" indent="-571500">
              <a:buFont typeface="Arial" panose="020B0604020202020204" pitchFamily="34" charset="0"/>
              <a:buChar char="•"/>
            </a:pPr>
            <a:endParaRPr lang="ko-Kore-KR" altLang="en-US" sz="3600" dirty="0">
              <a:latin typeface="Spoqa Han Sans Neo" panose="020B0500000000000000" pitchFamily="34" charset="-128"/>
              <a:ea typeface="Spoqa Han Sans Neo" panose="020B0500000000000000" pitchFamily="34" charset="-128"/>
            </a:endParaRPr>
          </a:p>
        </p:txBody>
      </p:sp>
      <p:pic>
        <p:nvPicPr>
          <p:cNvPr id="3" name="그림 2">
            <a:extLst>
              <a:ext uri="{FF2B5EF4-FFF2-40B4-BE49-F238E27FC236}">
                <a16:creationId xmlns:a16="http://schemas.microsoft.com/office/drawing/2014/main" id="{EF94E02B-A848-1C49-AAB7-798953B72877}"/>
              </a:ext>
            </a:extLst>
          </p:cNvPr>
          <p:cNvPicPr>
            <a:picLocks noChangeAspect="1"/>
          </p:cNvPicPr>
          <p:nvPr/>
        </p:nvPicPr>
        <p:blipFill>
          <a:blip r:embed="rId4"/>
          <a:stretch>
            <a:fillRect/>
          </a:stretch>
        </p:blipFill>
        <p:spPr>
          <a:xfrm>
            <a:off x="16848153" y="3201369"/>
            <a:ext cx="7394303" cy="4111896"/>
          </a:xfrm>
          <a:prstGeom prst="rect">
            <a:avLst/>
          </a:prstGeom>
        </p:spPr>
      </p:pic>
      <p:pic>
        <p:nvPicPr>
          <p:cNvPr id="8" name="그림 7">
            <a:extLst>
              <a:ext uri="{FF2B5EF4-FFF2-40B4-BE49-F238E27FC236}">
                <a16:creationId xmlns:a16="http://schemas.microsoft.com/office/drawing/2014/main" id="{DFF8A520-86DE-B146-BCEE-C9A7672A2CE3}"/>
              </a:ext>
            </a:extLst>
          </p:cNvPr>
          <p:cNvPicPr>
            <a:picLocks noChangeAspect="1"/>
          </p:cNvPicPr>
          <p:nvPr/>
        </p:nvPicPr>
        <p:blipFill>
          <a:blip r:embed="rId5"/>
          <a:stretch>
            <a:fillRect/>
          </a:stretch>
        </p:blipFill>
        <p:spPr>
          <a:xfrm>
            <a:off x="13315951" y="6855065"/>
            <a:ext cx="6489972" cy="6500935"/>
          </a:xfrm>
          <a:prstGeom prst="rect">
            <a:avLst/>
          </a:prstGeom>
        </p:spPr>
      </p:pic>
      <p:sp>
        <p:nvSpPr>
          <p:cNvPr id="9" name="직사각형 8">
            <a:extLst>
              <a:ext uri="{FF2B5EF4-FFF2-40B4-BE49-F238E27FC236}">
                <a16:creationId xmlns:a16="http://schemas.microsoft.com/office/drawing/2014/main" id="{150A02A5-9AA5-C443-9676-506BC1C76F6F}"/>
              </a:ext>
            </a:extLst>
          </p:cNvPr>
          <p:cNvSpPr/>
          <p:nvPr/>
        </p:nvSpPr>
        <p:spPr>
          <a:xfrm>
            <a:off x="1845270" y="12832591"/>
            <a:ext cx="12188825" cy="646331"/>
          </a:xfrm>
          <a:prstGeom prst="rect">
            <a:avLst/>
          </a:prstGeom>
        </p:spPr>
        <p:txBody>
          <a:bodyPr>
            <a:spAutoFit/>
          </a:bodyPr>
          <a:lstStyle/>
          <a:p>
            <a:r>
              <a:rPr lang="en" altLang="ko-Kore-KR" dirty="0">
                <a:solidFill>
                  <a:srgbClr val="222222"/>
                </a:solidFill>
                <a:latin typeface="Arial" panose="020B0604020202020204" pitchFamily="34" charset="0"/>
              </a:rPr>
              <a:t>Long, Jonathan, Evan </a:t>
            </a:r>
            <a:r>
              <a:rPr lang="en" altLang="ko-Kore-KR" dirty="0" err="1">
                <a:solidFill>
                  <a:srgbClr val="222222"/>
                </a:solidFill>
                <a:latin typeface="Arial" panose="020B0604020202020204" pitchFamily="34" charset="0"/>
              </a:rPr>
              <a:t>Shelhamer</a:t>
            </a:r>
            <a:r>
              <a:rPr lang="en" altLang="ko-Kore-KR" dirty="0">
                <a:solidFill>
                  <a:srgbClr val="222222"/>
                </a:solidFill>
                <a:latin typeface="Arial" panose="020B0604020202020204" pitchFamily="34" charset="0"/>
              </a:rPr>
              <a:t>, and Trevor Darrell. "Fully convolutional networks for semantic segmentation." </a:t>
            </a:r>
            <a:r>
              <a:rPr lang="en" altLang="ko-Kore-KR" i="1" dirty="0">
                <a:solidFill>
                  <a:srgbClr val="222222"/>
                </a:solidFill>
                <a:latin typeface="Arial" panose="020B0604020202020204" pitchFamily="34" charset="0"/>
              </a:rPr>
              <a:t>Proceedings of the IEEE conference on computer vision and pattern recognition</a:t>
            </a:r>
            <a:r>
              <a:rPr lang="en" altLang="ko-Kore-KR" dirty="0">
                <a:solidFill>
                  <a:srgbClr val="222222"/>
                </a:solidFill>
                <a:latin typeface="Arial" panose="020B0604020202020204" pitchFamily="34" charset="0"/>
              </a:rPr>
              <a:t>. 2015.</a:t>
            </a:r>
            <a:endParaRPr lang="ko-Kore-KR" altLang="en-US" dirty="0"/>
          </a:p>
        </p:txBody>
      </p:sp>
      <p:pic>
        <p:nvPicPr>
          <p:cNvPr id="2" name="그림 1">
            <a:extLst>
              <a:ext uri="{FF2B5EF4-FFF2-40B4-BE49-F238E27FC236}">
                <a16:creationId xmlns:a16="http://schemas.microsoft.com/office/drawing/2014/main" id="{EF384DF9-4D82-024B-932D-C8041C4941D0}"/>
              </a:ext>
            </a:extLst>
          </p:cNvPr>
          <p:cNvPicPr>
            <a:picLocks noChangeAspect="1"/>
          </p:cNvPicPr>
          <p:nvPr/>
        </p:nvPicPr>
        <p:blipFill>
          <a:blip r:embed="rId6"/>
          <a:stretch>
            <a:fillRect/>
          </a:stretch>
        </p:blipFill>
        <p:spPr>
          <a:xfrm>
            <a:off x="3004778" y="6940116"/>
            <a:ext cx="8061684" cy="5679823"/>
          </a:xfrm>
          <a:prstGeom prst="rect">
            <a:avLst/>
          </a:prstGeom>
        </p:spPr>
      </p:pic>
    </p:spTree>
    <p:extLst>
      <p:ext uri="{BB962C8B-B14F-4D97-AF65-F5344CB8AC3E}">
        <p14:creationId xmlns:p14="http://schemas.microsoft.com/office/powerpoint/2010/main" val="1802683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ore-KR" b="1" dirty="0"/>
              <a:t>CNN</a:t>
            </a:r>
            <a:r>
              <a:rPr lang="ko-Kore-KR" altLang="en-US" b="1" dirty="0"/>
              <a:t>의 구성요소</a:t>
            </a:r>
            <a:endParaRPr lang="en-US" altLang="ko-Kore-KR"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41" name="TextBox 40">
            <a:extLst>
              <a:ext uri="{FF2B5EF4-FFF2-40B4-BE49-F238E27FC236}">
                <a16:creationId xmlns:a16="http://schemas.microsoft.com/office/drawing/2014/main" id="{E5941327-1440-BD48-9BE3-16C527547022}"/>
              </a:ext>
            </a:extLst>
          </p:cNvPr>
          <p:cNvSpPr txBox="1"/>
          <p:nvPr/>
        </p:nvSpPr>
        <p:spPr>
          <a:xfrm>
            <a:off x="1830667" y="9643706"/>
            <a:ext cx="17600734" cy="3046988"/>
          </a:xfrm>
          <a:prstGeom prst="rect">
            <a:avLst/>
          </a:prstGeom>
          <a:noFill/>
        </p:spPr>
        <p:txBody>
          <a:bodyPr wrap="square" rtlCol="0">
            <a:spAutoFit/>
          </a:bodyPr>
          <a:lstStyle/>
          <a:p>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크게</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아래와 같이 나눌 수 있다</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a:p>
            <a:pPr marL="514350" indent="-514350">
              <a:buAutoNum type="arabicPeriod"/>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Convolution layer (</a:t>
            </a:r>
            <a:r>
              <a:rPr kumimoji="1" lang="ko-KR" altLang="en-US" sz="3200" dirty="0" err="1">
                <a:solidFill>
                  <a:srgbClr val="53585F"/>
                </a:solidFill>
                <a:latin typeface="Spoqa Han Sans Neo" panose="020B0500000000000000" pitchFamily="34" charset="-128"/>
                <a:ea typeface="Spoqa Han Sans Neo" panose="020B0500000000000000" pitchFamily="34" charset="-128"/>
                <a:sym typeface="Wingdings" pitchFamily="2" charset="2"/>
              </a:rPr>
              <a:t>합성곱</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층</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주황색</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학습 가능한 필터들로 구성되어있다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14350" indent="-514350">
              <a:buAutoNum type="arabicPeriod"/>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Pooling layer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통합 층</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파란색</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다운 샘플링을 한다 </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514350" indent="-514350">
              <a:buAutoNum type="arabicPeriod"/>
            </a:pP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Fully connected layer (MLP</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 층</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 </a:t>
            </a:r>
            <a:r>
              <a:rPr kumimoji="1" lang="ko-KR" altLang="en-US" sz="3200" dirty="0">
                <a:solidFill>
                  <a:srgbClr val="53585F"/>
                </a:solidFill>
                <a:latin typeface="Spoqa Han Sans Neo" panose="020B0500000000000000" pitchFamily="34" charset="-128"/>
                <a:ea typeface="Spoqa Han Sans Neo" panose="020B0500000000000000" pitchFamily="34" charset="-128"/>
                <a:sym typeface="Wingdings" pitchFamily="2" charset="2"/>
              </a:rPr>
              <a:t>초록색</a:t>
            </a:r>
            <a:r>
              <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endParaRPr kumimoji="1" lang="en-US" altLang="ko-KR" sz="3200" dirty="0">
              <a:solidFill>
                <a:srgbClr val="53585F"/>
              </a:solidFill>
              <a:latin typeface="Spoqa Han Sans Neo" panose="020B0500000000000000" pitchFamily="34" charset="-128"/>
              <a:ea typeface="Spoqa Han Sans Neo" panose="020B0500000000000000" pitchFamily="34" charset="-128"/>
              <a:sym typeface="Wingdings" pitchFamily="2" charset="2"/>
            </a:endParaRPr>
          </a:p>
        </p:txBody>
      </p:sp>
      <p:pic>
        <p:nvPicPr>
          <p:cNvPr id="7170" name="Picture 2" descr="A convolutional neural network with full weight sharing applied along the frequency axis. ">
            <a:extLst>
              <a:ext uri="{FF2B5EF4-FFF2-40B4-BE49-F238E27FC236}">
                <a16:creationId xmlns:a16="http://schemas.microsoft.com/office/drawing/2014/main" id="{EF567DAD-257C-634F-BA8F-D77543D18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068" y="2875741"/>
            <a:ext cx="9198222" cy="6583041"/>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93EF302-C729-5344-80C9-7427237C74E7}"/>
              </a:ext>
            </a:extLst>
          </p:cNvPr>
          <p:cNvSpPr/>
          <p:nvPr/>
        </p:nvSpPr>
        <p:spPr>
          <a:xfrm>
            <a:off x="5042637" y="12385388"/>
            <a:ext cx="11176794" cy="646331"/>
          </a:xfrm>
          <a:prstGeom prst="rect">
            <a:avLst/>
          </a:prstGeom>
        </p:spPr>
        <p:txBody>
          <a:bodyPr wrap="square">
            <a:spAutoFit/>
          </a:bodyPr>
          <a:lstStyle/>
          <a:p>
            <a:r>
              <a:rPr lang="en" altLang="ko-Kore-KR" dirty="0">
                <a:solidFill>
                  <a:srgbClr val="222222"/>
                </a:solidFill>
                <a:latin typeface="Arial" panose="020B0604020202020204" pitchFamily="34" charset="0"/>
              </a:rPr>
              <a:t>Abdel-Hamid, </a:t>
            </a:r>
            <a:r>
              <a:rPr lang="en" altLang="ko-Kore-KR" dirty="0" err="1">
                <a:solidFill>
                  <a:srgbClr val="222222"/>
                </a:solidFill>
                <a:latin typeface="Arial" panose="020B0604020202020204" pitchFamily="34" charset="0"/>
              </a:rPr>
              <a:t>Ossama</a:t>
            </a:r>
            <a:r>
              <a:rPr lang="en" altLang="ko-Kore-KR" dirty="0">
                <a:solidFill>
                  <a:srgbClr val="222222"/>
                </a:solidFill>
                <a:latin typeface="Arial" panose="020B0604020202020204" pitchFamily="34" charset="0"/>
              </a:rPr>
              <a:t>, Li Deng, and Dong Yu. "Exploring convolutional neural network structures and optimization techniques for speech recognition." </a:t>
            </a:r>
            <a:r>
              <a:rPr lang="en" altLang="ko-Kore-KR" i="1" dirty="0" err="1">
                <a:solidFill>
                  <a:srgbClr val="222222"/>
                </a:solidFill>
                <a:latin typeface="Arial" panose="020B0604020202020204" pitchFamily="34" charset="0"/>
              </a:rPr>
              <a:t>Interspeech</a:t>
            </a:r>
            <a:r>
              <a:rPr lang="en" altLang="ko-Kore-KR" dirty="0">
                <a:solidFill>
                  <a:srgbClr val="222222"/>
                </a:solidFill>
                <a:latin typeface="Arial" panose="020B0604020202020204" pitchFamily="34" charset="0"/>
              </a:rPr>
              <a:t>. Vol. 11. 2013.</a:t>
            </a:r>
            <a:endParaRPr lang="ko-Kore-KR" altLang="en-US" dirty="0"/>
          </a:p>
        </p:txBody>
      </p:sp>
      <p:sp>
        <p:nvSpPr>
          <p:cNvPr id="25" name="직사각형 24">
            <a:extLst>
              <a:ext uri="{FF2B5EF4-FFF2-40B4-BE49-F238E27FC236}">
                <a16:creationId xmlns:a16="http://schemas.microsoft.com/office/drawing/2014/main" id="{9C759999-E8F8-254D-961B-35F44A976FC0}"/>
              </a:ext>
            </a:extLst>
          </p:cNvPr>
          <p:cNvSpPr/>
          <p:nvPr/>
        </p:nvSpPr>
        <p:spPr>
          <a:xfrm>
            <a:off x="8202489" y="2432393"/>
            <a:ext cx="2395888" cy="3503220"/>
          </a:xfrm>
          <a:prstGeom prst="rect">
            <a:avLst/>
          </a:prstGeom>
          <a:solidFill>
            <a:schemeClr val="accent2">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26" name="직사각형 25">
            <a:extLst>
              <a:ext uri="{FF2B5EF4-FFF2-40B4-BE49-F238E27FC236}">
                <a16:creationId xmlns:a16="http://schemas.microsoft.com/office/drawing/2014/main" id="{12020ACC-63C1-414C-99DA-BF0519391A5A}"/>
              </a:ext>
            </a:extLst>
          </p:cNvPr>
          <p:cNvSpPr/>
          <p:nvPr/>
        </p:nvSpPr>
        <p:spPr>
          <a:xfrm>
            <a:off x="9030946" y="5943600"/>
            <a:ext cx="2549867" cy="3515181"/>
          </a:xfrm>
          <a:prstGeom prst="rect">
            <a:avLst/>
          </a:prstGeom>
          <a:solidFill>
            <a:schemeClr val="accent2">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27" name="직사각형 26">
            <a:extLst>
              <a:ext uri="{FF2B5EF4-FFF2-40B4-BE49-F238E27FC236}">
                <a16:creationId xmlns:a16="http://schemas.microsoft.com/office/drawing/2014/main" id="{370A557E-46F6-1F49-8361-7244FCB80545}"/>
              </a:ext>
            </a:extLst>
          </p:cNvPr>
          <p:cNvSpPr/>
          <p:nvPr/>
        </p:nvSpPr>
        <p:spPr>
          <a:xfrm>
            <a:off x="10598377" y="2420432"/>
            <a:ext cx="2203223" cy="5230677"/>
          </a:xfrm>
          <a:prstGeom prst="rect">
            <a:avLst/>
          </a:prstGeom>
          <a:solidFill>
            <a:schemeClr val="accent1">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28" name="직사각형 27">
            <a:extLst>
              <a:ext uri="{FF2B5EF4-FFF2-40B4-BE49-F238E27FC236}">
                <a16:creationId xmlns:a16="http://schemas.microsoft.com/office/drawing/2014/main" id="{81DF9D5F-52CD-DC45-A892-494A81D3B77B}"/>
              </a:ext>
            </a:extLst>
          </p:cNvPr>
          <p:cNvSpPr/>
          <p:nvPr/>
        </p:nvSpPr>
        <p:spPr>
          <a:xfrm>
            <a:off x="12801600" y="2423620"/>
            <a:ext cx="2540001" cy="5230677"/>
          </a:xfrm>
          <a:prstGeom prst="rect">
            <a:avLst/>
          </a:prstGeom>
          <a:solidFill>
            <a:schemeClr val="accent6">
              <a:alpha val="32941"/>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p>
        </p:txBody>
      </p:sp>
      <p:sp>
        <p:nvSpPr>
          <p:cNvPr id="30" name="슬라이드 번호 개체 틀 4">
            <a:extLst>
              <a:ext uri="{FF2B5EF4-FFF2-40B4-BE49-F238E27FC236}">
                <a16:creationId xmlns:a16="http://schemas.microsoft.com/office/drawing/2014/main" id="{E190791A-FCF4-4A47-A8D5-4F62B1831981}"/>
              </a:ext>
            </a:extLst>
          </p:cNvPr>
          <p:cNvSpPr txBox="1">
            <a:spLocks/>
          </p:cNvSpPr>
          <p:nvPr/>
        </p:nvSpPr>
        <p:spPr>
          <a:xfrm>
            <a:off x="9448184" y="12996000"/>
            <a:ext cx="5486043" cy="720000"/>
          </a:xfrm>
          <a:prstGeom prst="rect">
            <a:avLst/>
          </a:prstGeom>
        </p:spPr>
        <p:txBody>
          <a:bodyPr vert="horz" lIns="91440" tIns="45720" rIns="91440" bIns="45720" rtlCol="0" anchor="ctr"/>
          <a:lstStyle>
            <a:defPPr>
              <a:defRPr lang="en-US"/>
            </a:defPPr>
            <a:lvl1pPr marL="0" algn="r" defTabSz="457142" rtl="0" eaLnBrk="1" latinLnBrk="0" hangingPunct="1">
              <a:defRPr sz="2400" kern="1200">
                <a:solidFill>
                  <a:schemeClr val="tx1">
                    <a:tint val="75000"/>
                  </a:schemeClr>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7" algn="l" defTabSz="457142" rtl="0" eaLnBrk="1" latinLnBrk="0" hangingPunct="1">
              <a:defRPr sz="1800" kern="1200">
                <a:solidFill>
                  <a:schemeClr val="tx1"/>
                </a:solidFill>
                <a:latin typeface="+mn-lt"/>
                <a:ea typeface="+mn-ea"/>
                <a:cs typeface="+mn-cs"/>
              </a:defRPr>
            </a:lvl3pPr>
            <a:lvl4pPr marL="1371429" algn="l" defTabSz="457142" rtl="0" eaLnBrk="1" latinLnBrk="0" hangingPunct="1">
              <a:defRPr sz="1800" kern="1200">
                <a:solidFill>
                  <a:schemeClr val="tx1"/>
                </a:solidFill>
                <a:latin typeface="+mn-lt"/>
                <a:ea typeface="+mn-ea"/>
                <a:cs typeface="+mn-cs"/>
              </a:defRPr>
            </a:lvl4pPr>
            <a:lvl5pPr marL="1828571" algn="l" defTabSz="457142" rtl="0" eaLnBrk="1" latinLnBrk="0" hangingPunct="1">
              <a:defRPr sz="1800" kern="1200">
                <a:solidFill>
                  <a:schemeClr val="tx1"/>
                </a:solidFill>
                <a:latin typeface="+mn-lt"/>
                <a:ea typeface="+mn-ea"/>
                <a:cs typeface="+mn-cs"/>
              </a:defRPr>
            </a:lvl5pPr>
            <a:lvl6pPr marL="2285713" algn="l" defTabSz="457142" rtl="0" eaLnBrk="1" latinLnBrk="0" hangingPunct="1">
              <a:defRPr sz="1800" kern="1200">
                <a:solidFill>
                  <a:schemeClr val="tx1"/>
                </a:solidFill>
                <a:latin typeface="+mn-lt"/>
                <a:ea typeface="+mn-ea"/>
                <a:cs typeface="+mn-cs"/>
              </a:defRPr>
            </a:lvl6pPr>
            <a:lvl7pPr marL="2742858"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2" algn="l" defTabSz="457142" rtl="0" eaLnBrk="1" latinLnBrk="0" hangingPunct="1">
              <a:defRPr sz="1800" kern="1200">
                <a:solidFill>
                  <a:schemeClr val="tx1"/>
                </a:solidFill>
                <a:latin typeface="+mn-lt"/>
                <a:ea typeface="+mn-ea"/>
                <a:cs typeface="+mn-cs"/>
              </a:defRPr>
            </a:lvl9p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a:t>
            </a:fld>
            <a:endParaRPr kumimoji="1" lang="ko-Kore-KR" altLang="en-US" sz="1500" dirty="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27413556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Semantic Segmentation: </a:t>
            </a:r>
            <a:r>
              <a:rPr lang="en-US" altLang="ko-KR" b="1" dirty="0"/>
              <a:t>Fully Convolution Net (FCN): </a:t>
            </a:r>
            <a:r>
              <a:rPr lang="en-US" altLang="ko-KR" b="1" dirty="0" err="1"/>
              <a:t>Upsampling</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90</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6" name="직사각형 15">
            <a:extLst>
              <a:ext uri="{FF2B5EF4-FFF2-40B4-BE49-F238E27FC236}">
                <a16:creationId xmlns:a16="http://schemas.microsoft.com/office/drawing/2014/main" id="{55294CE6-DDD8-094B-888D-8E4356183138}"/>
              </a:ext>
            </a:extLst>
          </p:cNvPr>
          <p:cNvSpPr/>
          <p:nvPr/>
        </p:nvSpPr>
        <p:spPr>
          <a:xfrm>
            <a:off x="2397082" y="9386791"/>
            <a:ext cx="16119518" cy="3416320"/>
          </a:xfrm>
          <a:prstGeom prst="rect">
            <a:avLst/>
          </a:prstGeom>
        </p:spPr>
        <p:txBody>
          <a:bodyPr wrap="square">
            <a:spAutoFit/>
          </a:bodyPr>
          <a:lstStyle/>
          <a:p>
            <a:pPr marL="571500" indent="-571500">
              <a:buFont typeface="Arial" panose="020B0604020202020204" pitchFamily="34" charset="0"/>
              <a:buChar char="•"/>
            </a:pPr>
            <a:r>
              <a:rPr lang="en-US" altLang="ko-KR" sz="3600" dirty="0">
                <a:latin typeface="Spoqa Han Sans Neo" panose="020B0500000000000000" pitchFamily="34" charset="-128"/>
                <a:ea typeface="Spoqa Han Sans Neo" panose="020B0500000000000000" pitchFamily="34" charset="-128"/>
              </a:rPr>
              <a:t>heatmap</a:t>
            </a:r>
            <a:r>
              <a:rPr lang="ko-KR" altLang="en-US" sz="3600" dirty="0">
                <a:latin typeface="Spoqa Han Sans Neo" panose="020B0500000000000000" pitchFamily="34" charset="-128"/>
                <a:ea typeface="Spoqa Han Sans Neo" panose="020B0500000000000000" pitchFamily="34" charset="-128"/>
              </a:rPr>
              <a:t>을 여러 레이어에서 </a:t>
            </a:r>
            <a:r>
              <a:rPr lang="en-US" altLang="ko-KR" sz="3600" dirty="0" err="1">
                <a:latin typeface="Spoqa Han Sans Neo" panose="020B0500000000000000" pitchFamily="34" charset="-128"/>
                <a:ea typeface="Spoqa Han Sans Neo" panose="020B0500000000000000" pitchFamily="34" charset="-128"/>
              </a:rPr>
              <a:t>u</a:t>
            </a:r>
            <a:r>
              <a:rPr lang="en-US" altLang="ko-Kore-KR" sz="3600" dirty="0" err="1">
                <a:latin typeface="Spoqa Han Sans Neo" panose="020B0500000000000000" pitchFamily="34" charset="-128"/>
                <a:ea typeface="Spoqa Han Sans Neo" panose="020B0500000000000000" pitchFamily="34" charset="-128"/>
              </a:rPr>
              <a:t>psampling</a:t>
            </a:r>
            <a:r>
              <a:rPr lang="ko-KR" altLang="en-US" sz="3600" dirty="0">
                <a:latin typeface="Spoqa Han Sans Neo" panose="020B0500000000000000" pitchFamily="34" charset="-128"/>
                <a:ea typeface="Spoqa Han Sans Neo" panose="020B0500000000000000" pitchFamily="34" charset="-128"/>
              </a:rPr>
              <a:t> 기법을 활용하여 </a:t>
            </a:r>
            <a:r>
              <a:rPr lang="en-US" altLang="ko-KR" sz="3600" dirty="0">
                <a:latin typeface="Spoqa Han Sans Neo" panose="020B0500000000000000" pitchFamily="34" charset="-128"/>
                <a:ea typeface="Spoqa Han Sans Neo" panose="020B0500000000000000" pitchFamily="34" charset="-128"/>
              </a:rPr>
              <a:t>semantic segmentation </a:t>
            </a:r>
            <a:r>
              <a:rPr lang="ko-KR" altLang="en-US" sz="3600" dirty="0">
                <a:latin typeface="Spoqa Han Sans Neo" panose="020B0500000000000000" pitchFamily="34" charset="-128"/>
                <a:ea typeface="Spoqa Han Sans Neo" panose="020B0500000000000000" pitchFamily="34" charset="-128"/>
              </a:rPr>
              <a:t>을 만들어낸다</a:t>
            </a:r>
            <a:r>
              <a:rPr lang="en-US" altLang="ko-KR" sz="3600" dirty="0">
                <a:latin typeface="Spoqa Han Sans Neo" panose="020B0500000000000000" pitchFamily="34" charset="-128"/>
                <a:ea typeface="Spoqa Han Sans Neo" panose="020B0500000000000000" pitchFamily="34" charset="-128"/>
              </a:rPr>
              <a:t>. </a:t>
            </a:r>
            <a:r>
              <a:rPr lang="en-US" altLang="ko-KR" sz="3600" dirty="0">
                <a:latin typeface="Spoqa Han Sans Neo" panose="020B0500000000000000" pitchFamily="34" charset="-128"/>
                <a:ea typeface="Spoqa Han Sans Neo" panose="020B0500000000000000" pitchFamily="34" charset="-128"/>
                <a:sym typeface="Wingdings" pitchFamily="2" charset="2"/>
              </a:rPr>
              <a:t> </a:t>
            </a:r>
            <a:r>
              <a:rPr lang="ko-KR" altLang="en-US" sz="3600" dirty="0">
                <a:latin typeface="Spoqa Han Sans Neo" panose="020B0500000000000000" pitchFamily="34" charset="-128"/>
                <a:ea typeface="Spoqa Han Sans Neo" panose="020B0500000000000000" pitchFamily="34" charset="-128"/>
                <a:sym typeface="Wingdings" pitchFamily="2" charset="2"/>
              </a:rPr>
              <a:t>어떤 레이어를 쓰느냐에 따라 </a:t>
            </a:r>
            <a:r>
              <a:rPr lang="en-US" altLang="ko-KR" sz="3600" dirty="0">
                <a:latin typeface="Spoqa Han Sans Neo" panose="020B0500000000000000" pitchFamily="34" charset="-128"/>
                <a:ea typeface="Spoqa Han Sans Neo" panose="020B0500000000000000" pitchFamily="34" charset="-128"/>
                <a:sym typeface="Wingdings" pitchFamily="2" charset="2"/>
              </a:rPr>
              <a:t>segmentation</a:t>
            </a:r>
            <a:r>
              <a:rPr lang="ko-KR" altLang="en-US" sz="3600" dirty="0">
                <a:latin typeface="Spoqa Han Sans Neo" panose="020B0500000000000000" pitchFamily="34" charset="-128"/>
                <a:ea typeface="Spoqa Han Sans Neo" panose="020B0500000000000000" pitchFamily="34" charset="-128"/>
                <a:sym typeface="Wingdings" pitchFamily="2" charset="2"/>
              </a:rPr>
              <a:t>이 조금씩 달라진다 </a:t>
            </a:r>
            <a:r>
              <a:rPr lang="en-US" altLang="ko-KR" sz="3600" dirty="0">
                <a:latin typeface="Spoqa Han Sans Neo" panose="020B0500000000000000" pitchFamily="34" charset="-128"/>
                <a:ea typeface="Spoqa Han Sans Neo" panose="020B0500000000000000" pitchFamily="34" charset="-128"/>
                <a:sym typeface="Wingdings" pitchFamily="2" charset="2"/>
              </a:rPr>
              <a:t>!</a:t>
            </a:r>
            <a:endParaRPr lang="en-US" altLang="ko-KR" sz="3600" dirty="0">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endParaRPr lang="en-US" altLang="ko-KR" sz="3600" dirty="0">
              <a:latin typeface="Spoqa Han Sans Neo" panose="020B0500000000000000" pitchFamily="34" charset="-128"/>
              <a:ea typeface="Spoqa Han Sans Neo" panose="020B0500000000000000" pitchFamily="34" charset="-128"/>
            </a:endParaRPr>
          </a:p>
          <a:p>
            <a:pPr marL="571500" indent="-571500">
              <a:buFont typeface="Arial" panose="020B0604020202020204" pitchFamily="34" charset="0"/>
              <a:buChar char="•"/>
            </a:pPr>
            <a:r>
              <a:rPr lang="en-US" altLang="ko-KR" sz="3600" dirty="0" err="1">
                <a:latin typeface="Spoqa Han Sans Neo" panose="020B0500000000000000" pitchFamily="34" charset="-128"/>
                <a:ea typeface="Spoqa Han Sans Neo" panose="020B0500000000000000" pitchFamily="34" charset="-128"/>
              </a:rPr>
              <a:t>Upsampling</a:t>
            </a:r>
            <a:r>
              <a:rPr lang="ko-KR" altLang="en-US" sz="3600" dirty="0">
                <a:latin typeface="Spoqa Han Sans Neo" panose="020B0500000000000000" pitchFamily="34" charset="-128"/>
                <a:ea typeface="Spoqa Han Sans Neo" panose="020B0500000000000000" pitchFamily="34" charset="-128"/>
              </a:rPr>
              <a:t> 방법</a:t>
            </a:r>
            <a:r>
              <a:rPr lang="ko-Kore-KR" altLang="en-US" sz="3600" dirty="0">
                <a:latin typeface="Spoqa Han Sans Neo" panose="020B0500000000000000" pitchFamily="34" charset="-128"/>
                <a:ea typeface="Spoqa Han Sans Neo" panose="020B0500000000000000" pitchFamily="34" charset="-128"/>
              </a:rPr>
              <a:t>에는</a:t>
            </a:r>
            <a:r>
              <a:rPr lang="ko-KR" altLang="en-US" sz="3600" dirty="0">
                <a:latin typeface="Spoqa Han Sans Neo" panose="020B0500000000000000" pitchFamily="34" charset="-128"/>
                <a:ea typeface="Spoqa Han Sans Neo" panose="020B0500000000000000" pitchFamily="34" charset="-128"/>
              </a:rPr>
              <a:t> 크게</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 </a:t>
            </a:r>
            <a:r>
              <a:rPr lang="en-US" altLang="ko-KR" sz="3600" dirty="0" err="1">
                <a:latin typeface="Spoqa Han Sans Neo" panose="020B0500000000000000" pitchFamily="34" charset="-128"/>
                <a:ea typeface="Spoqa Han Sans Neo" panose="020B0500000000000000" pitchFamily="34" charset="-128"/>
              </a:rPr>
              <a:t>Unpooling</a:t>
            </a:r>
            <a:r>
              <a:rPr lang="en-US" altLang="ko-KR" sz="3600" dirty="0">
                <a:latin typeface="Spoqa Han Sans Neo" panose="020B0500000000000000" pitchFamily="34" charset="-128"/>
                <a:ea typeface="Spoqa Han Sans Neo" panose="020B0500000000000000" pitchFamily="34" charset="-128"/>
              </a:rPr>
              <a:t> (pooling</a:t>
            </a:r>
            <a:r>
              <a:rPr lang="ko-KR" altLang="en-US" sz="3600" dirty="0">
                <a:latin typeface="Spoqa Han Sans Neo" panose="020B0500000000000000" pitchFamily="34" charset="-128"/>
                <a:ea typeface="Spoqa Han Sans Neo" panose="020B0500000000000000" pitchFamily="34" charset="-128"/>
              </a:rPr>
              <a:t>의 복원</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과 </a:t>
            </a:r>
            <a:r>
              <a:rPr lang="en-US" altLang="ko-KR" sz="3600" dirty="0">
                <a:latin typeface="Spoqa Han Sans Neo" panose="020B0500000000000000" pitchFamily="34" charset="-128"/>
                <a:ea typeface="Spoqa Han Sans Neo" panose="020B0500000000000000" pitchFamily="34" charset="-128"/>
              </a:rPr>
              <a:t>transpose convolution</a:t>
            </a:r>
            <a:r>
              <a:rPr lang="ko-KR" altLang="en-US" sz="3600" dirty="0">
                <a:latin typeface="Spoqa Han Sans Neo" panose="020B0500000000000000" pitchFamily="34" charset="-128"/>
                <a:ea typeface="Spoqa Han Sans Neo" panose="020B0500000000000000" pitchFamily="34" charset="-128"/>
              </a:rPr>
              <a:t> </a:t>
            </a:r>
            <a:r>
              <a:rPr lang="en-US" altLang="ko-KR" sz="3600" dirty="0">
                <a:latin typeface="Spoqa Han Sans Neo" panose="020B0500000000000000" pitchFamily="34" charset="-128"/>
                <a:ea typeface="Spoqa Han Sans Neo" panose="020B0500000000000000" pitchFamily="34" charset="-128"/>
              </a:rPr>
              <a:t>(stride</a:t>
            </a:r>
            <a:r>
              <a:rPr lang="ko-KR" altLang="en-US" sz="3600" dirty="0">
                <a:latin typeface="Spoqa Han Sans Neo" panose="020B0500000000000000" pitchFamily="34" charset="-128"/>
                <a:ea typeface="Spoqa Han Sans Neo" panose="020B0500000000000000" pitchFamily="34" charset="-128"/>
              </a:rPr>
              <a:t>에 의한 축소 복원</a:t>
            </a:r>
            <a:r>
              <a:rPr lang="en-US" altLang="ko-KR" sz="3600" dirty="0">
                <a:latin typeface="Spoqa Han Sans Neo" panose="020B0500000000000000" pitchFamily="34" charset="-128"/>
                <a:ea typeface="Spoqa Han Sans Neo" panose="020B0500000000000000" pitchFamily="34" charset="-128"/>
              </a:rPr>
              <a:t>)</a:t>
            </a:r>
            <a:r>
              <a:rPr lang="ko-KR" altLang="en-US" sz="3600" dirty="0">
                <a:latin typeface="Spoqa Han Sans Neo" panose="020B0500000000000000" pitchFamily="34" charset="-128"/>
                <a:ea typeface="Spoqa Han Sans Neo" panose="020B0500000000000000" pitchFamily="34" charset="-128"/>
              </a:rPr>
              <a:t>이 있다</a:t>
            </a:r>
            <a:r>
              <a:rPr lang="en-US" altLang="ko-KR" sz="3600" dirty="0">
                <a:latin typeface="Spoqa Han Sans Neo" panose="020B0500000000000000" pitchFamily="34" charset="-128"/>
                <a:ea typeface="Spoqa Han Sans Neo" panose="020B0500000000000000" pitchFamily="34" charset="-128"/>
              </a:rPr>
              <a:t>!</a:t>
            </a:r>
          </a:p>
        </p:txBody>
      </p:sp>
      <p:sp>
        <p:nvSpPr>
          <p:cNvPr id="9" name="직사각형 8">
            <a:extLst>
              <a:ext uri="{FF2B5EF4-FFF2-40B4-BE49-F238E27FC236}">
                <a16:creationId xmlns:a16="http://schemas.microsoft.com/office/drawing/2014/main" id="{150A02A5-9AA5-C443-9676-506BC1C76F6F}"/>
              </a:ext>
            </a:extLst>
          </p:cNvPr>
          <p:cNvSpPr/>
          <p:nvPr/>
        </p:nvSpPr>
        <p:spPr>
          <a:xfrm>
            <a:off x="4500385" y="13012922"/>
            <a:ext cx="12188825" cy="646331"/>
          </a:xfrm>
          <a:prstGeom prst="rect">
            <a:avLst/>
          </a:prstGeom>
        </p:spPr>
        <p:txBody>
          <a:bodyPr>
            <a:spAutoFit/>
          </a:bodyPr>
          <a:lstStyle/>
          <a:p>
            <a:r>
              <a:rPr lang="en" altLang="ko-Kore-KR" dirty="0">
                <a:solidFill>
                  <a:srgbClr val="222222"/>
                </a:solidFill>
                <a:latin typeface="Arial" panose="020B0604020202020204" pitchFamily="34" charset="0"/>
              </a:rPr>
              <a:t>Long, Jonathan, Evan </a:t>
            </a:r>
            <a:r>
              <a:rPr lang="en" altLang="ko-Kore-KR" dirty="0" err="1">
                <a:solidFill>
                  <a:srgbClr val="222222"/>
                </a:solidFill>
                <a:latin typeface="Arial" panose="020B0604020202020204" pitchFamily="34" charset="0"/>
              </a:rPr>
              <a:t>Shelhamer</a:t>
            </a:r>
            <a:r>
              <a:rPr lang="en" altLang="ko-Kore-KR" dirty="0">
                <a:solidFill>
                  <a:srgbClr val="222222"/>
                </a:solidFill>
                <a:latin typeface="Arial" panose="020B0604020202020204" pitchFamily="34" charset="0"/>
              </a:rPr>
              <a:t>, and Trevor Darrell. "Fully convolutional networks for semantic segmentation." </a:t>
            </a:r>
            <a:r>
              <a:rPr lang="en" altLang="ko-Kore-KR" i="1" dirty="0">
                <a:solidFill>
                  <a:srgbClr val="222222"/>
                </a:solidFill>
                <a:latin typeface="Arial" panose="020B0604020202020204" pitchFamily="34" charset="0"/>
              </a:rPr>
              <a:t>Proceedings of the IEEE conference on computer vision and pattern recognition</a:t>
            </a:r>
            <a:r>
              <a:rPr lang="en" altLang="ko-Kore-KR" dirty="0">
                <a:solidFill>
                  <a:srgbClr val="222222"/>
                </a:solidFill>
                <a:latin typeface="Arial" panose="020B0604020202020204" pitchFamily="34" charset="0"/>
              </a:rPr>
              <a:t>. 2015.</a:t>
            </a:r>
            <a:endParaRPr lang="ko-Kore-KR" altLang="en-US" dirty="0"/>
          </a:p>
        </p:txBody>
      </p:sp>
      <p:pic>
        <p:nvPicPr>
          <p:cNvPr id="4" name="그림 3">
            <a:extLst>
              <a:ext uri="{FF2B5EF4-FFF2-40B4-BE49-F238E27FC236}">
                <a16:creationId xmlns:a16="http://schemas.microsoft.com/office/drawing/2014/main" id="{0D3EFCEF-FF89-E843-9FCC-670338C7B84E}"/>
              </a:ext>
            </a:extLst>
          </p:cNvPr>
          <p:cNvPicPr>
            <a:picLocks noChangeAspect="1"/>
          </p:cNvPicPr>
          <p:nvPr/>
        </p:nvPicPr>
        <p:blipFill>
          <a:blip r:embed="rId4"/>
          <a:stretch>
            <a:fillRect/>
          </a:stretch>
        </p:blipFill>
        <p:spPr>
          <a:xfrm>
            <a:off x="2397082" y="3256936"/>
            <a:ext cx="11085200" cy="5966446"/>
          </a:xfrm>
          <a:prstGeom prst="rect">
            <a:avLst/>
          </a:prstGeom>
        </p:spPr>
      </p:pic>
      <p:pic>
        <p:nvPicPr>
          <p:cNvPr id="5" name="그림 4">
            <a:extLst>
              <a:ext uri="{FF2B5EF4-FFF2-40B4-BE49-F238E27FC236}">
                <a16:creationId xmlns:a16="http://schemas.microsoft.com/office/drawing/2014/main" id="{B684FDE6-2D13-FE4F-8E3C-6974C079C723}"/>
              </a:ext>
            </a:extLst>
          </p:cNvPr>
          <p:cNvPicPr>
            <a:picLocks noChangeAspect="1"/>
          </p:cNvPicPr>
          <p:nvPr/>
        </p:nvPicPr>
        <p:blipFill>
          <a:blip r:embed="rId5"/>
          <a:stretch>
            <a:fillRect/>
          </a:stretch>
        </p:blipFill>
        <p:spPr>
          <a:xfrm>
            <a:off x="15223330" y="3256936"/>
            <a:ext cx="7967663" cy="4962716"/>
          </a:xfrm>
          <a:prstGeom prst="rect">
            <a:avLst/>
          </a:prstGeom>
        </p:spPr>
      </p:pic>
    </p:spTree>
    <p:extLst>
      <p:ext uri="{BB962C8B-B14F-4D97-AF65-F5344CB8AC3E}">
        <p14:creationId xmlns:p14="http://schemas.microsoft.com/office/powerpoint/2010/main" val="10492378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err="1">
                <a:sym typeface="Wingdings" pitchFamily="2" charset="2"/>
              </a:rPr>
              <a:t>Upsampling</a:t>
            </a:r>
            <a:r>
              <a:rPr lang="en-US" altLang="ko-KR" b="1" dirty="0">
                <a:sym typeface="Wingdings" pitchFamily="2" charset="2"/>
              </a:rPr>
              <a:t>: </a:t>
            </a:r>
            <a:r>
              <a:rPr lang="en-US" altLang="ko-KR" b="1" dirty="0" err="1">
                <a:sym typeface="Wingdings" pitchFamily="2" charset="2"/>
              </a:rPr>
              <a:t>Unpooling</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91</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9" name="직사각형 8">
            <a:extLst>
              <a:ext uri="{FF2B5EF4-FFF2-40B4-BE49-F238E27FC236}">
                <a16:creationId xmlns:a16="http://schemas.microsoft.com/office/drawing/2014/main" id="{150A02A5-9AA5-C443-9676-506BC1C76F6F}"/>
              </a:ext>
            </a:extLst>
          </p:cNvPr>
          <p:cNvSpPr/>
          <p:nvPr/>
        </p:nvSpPr>
        <p:spPr>
          <a:xfrm>
            <a:off x="5599458" y="12866275"/>
            <a:ext cx="12188825" cy="369332"/>
          </a:xfrm>
          <a:prstGeom prst="rect">
            <a:avLst/>
          </a:prstGeom>
        </p:spPr>
        <p:txBody>
          <a:bodyPr>
            <a:spAutoFit/>
          </a:bodyPr>
          <a:lstStyle/>
          <a:p>
            <a:r>
              <a:rPr lang="en" altLang="ko-Kore-KR" dirty="0">
                <a:solidFill>
                  <a:srgbClr val="222222"/>
                </a:solidFill>
                <a:latin typeface="Arial" panose="020B0604020202020204" pitchFamily="34" charset="0"/>
              </a:rPr>
              <a:t>Image is from https://</a:t>
            </a:r>
            <a:r>
              <a:rPr lang="en" altLang="ko-Kore-KR" dirty="0" err="1">
                <a:solidFill>
                  <a:srgbClr val="222222"/>
                </a:solidFill>
                <a:latin typeface="Arial" panose="020B0604020202020204" pitchFamily="34" charset="0"/>
              </a:rPr>
              <a:t>stackoverflow.com</a:t>
            </a:r>
            <a:r>
              <a:rPr lang="en" altLang="ko-Kore-KR" dirty="0">
                <a:solidFill>
                  <a:srgbClr val="222222"/>
                </a:solidFill>
                <a:latin typeface="Arial" panose="020B0604020202020204" pitchFamily="34" charset="0"/>
              </a:rPr>
              <a:t>/posts/42549265/revisions</a:t>
            </a:r>
            <a:endParaRPr lang="ko-Kore-KR" altLang="en-US" dirty="0"/>
          </a:p>
        </p:txBody>
      </p:sp>
      <p:pic>
        <p:nvPicPr>
          <p:cNvPr id="3080" name="Picture 8" descr="Upsampling">
            <a:extLst>
              <a:ext uri="{FF2B5EF4-FFF2-40B4-BE49-F238E27FC236}">
                <a16:creationId xmlns:a16="http://schemas.microsoft.com/office/drawing/2014/main" id="{FF8F78F4-0B00-5747-B94F-5300CA004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004" y="4355825"/>
            <a:ext cx="12744490" cy="338083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Unpooling">
            <a:extLst>
              <a:ext uri="{FF2B5EF4-FFF2-40B4-BE49-F238E27FC236}">
                <a16:creationId xmlns:a16="http://schemas.microsoft.com/office/drawing/2014/main" id="{53A9A208-18D6-7543-9CB4-CFA3B965C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352" y="8627020"/>
            <a:ext cx="12582261" cy="338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6647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err="1">
                <a:sym typeface="Wingdings" pitchFamily="2" charset="2"/>
              </a:rPr>
              <a:t>Upsampling</a:t>
            </a:r>
            <a:r>
              <a:rPr lang="en-US" altLang="ko-KR" b="1" dirty="0">
                <a:sym typeface="Wingdings" pitchFamily="2" charset="2"/>
              </a:rPr>
              <a:t>: Transpose Convolution</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92</a:t>
            </a:fld>
            <a:endParaRPr kumimoji="1" lang="ko-Kore-KR" altLang="en-US" sz="1500" dirty="0">
              <a:latin typeface="SpoqaHanSans-Light" panose="020B0300000000000000" pitchFamily="34" charset="-128"/>
              <a:ea typeface="SpoqaHanSans-Light" panose="020B0300000000000000" pitchFamily="34" charset="-128"/>
            </a:endParaRPr>
          </a:p>
        </p:txBody>
      </p:sp>
      <p:pic>
        <p:nvPicPr>
          <p:cNvPr id="2" name="그림 1">
            <a:extLst>
              <a:ext uri="{FF2B5EF4-FFF2-40B4-BE49-F238E27FC236}">
                <a16:creationId xmlns:a16="http://schemas.microsoft.com/office/drawing/2014/main" id="{9C50BFCC-1EE5-204F-B28F-34B22339419D}"/>
              </a:ext>
            </a:extLst>
          </p:cNvPr>
          <p:cNvPicPr>
            <a:picLocks noChangeAspect="1"/>
          </p:cNvPicPr>
          <p:nvPr/>
        </p:nvPicPr>
        <p:blipFill>
          <a:blip r:embed="rId4"/>
          <a:stretch>
            <a:fillRect/>
          </a:stretch>
        </p:blipFill>
        <p:spPr>
          <a:xfrm>
            <a:off x="1524000" y="4886405"/>
            <a:ext cx="11020717" cy="5083199"/>
          </a:xfrm>
          <a:prstGeom prst="rect">
            <a:avLst/>
          </a:prstGeom>
        </p:spPr>
      </p:pic>
      <p:sp>
        <p:nvSpPr>
          <p:cNvPr id="3" name="직사각형 2">
            <a:extLst>
              <a:ext uri="{FF2B5EF4-FFF2-40B4-BE49-F238E27FC236}">
                <a16:creationId xmlns:a16="http://schemas.microsoft.com/office/drawing/2014/main" id="{336F9F26-B2DF-1148-AF88-5A57568E03F4}"/>
              </a:ext>
            </a:extLst>
          </p:cNvPr>
          <p:cNvSpPr/>
          <p:nvPr/>
        </p:nvSpPr>
        <p:spPr>
          <a:xfrm>
            <a:off x="1524000" y="10231961"/>
            <a:ext cx="12188825" cy="646331"/>
          </a:xfrm>
          <a:prstGeom prst="rect">
            <a:avLst/>
          </a:prstGeom>
        </p:spPr>
        <p:txBody>
          <a:bodyPr>
            <a:spAutoFit/>
          </a:bodyPr>
          <a:lstStyle/>
          <a:p>
            <a:r>
              <a:rPr lang="en" altLang="ko-Kore-KR" dirty="0">
                <a:solidFill>
                  <a:srgbClr val="222222"/>
                </a:solidFill>
                <a:latin typeface="Arial" panose="020B0604020202020204" pitchFamily="34" charset="0"/>
              </a:rPr>
              <a:t>Dumoulin, Vincent, and Francesco </a:t>
            </a:r>
            <a:r>
              <a:rPr lang="en" altLang="ko-Kore-KR" dirty="0" err="1">
                <a:solidFill>
                  <a:srgbClr val="222222"/>
                </a:solidFill>
                <a:latin typeface="Arial" panose="020B0604020202020204" pitchFamily="34" charset="0"/>
              </a:rPr>
              <a:t>Visin</a:t>
            </a:r>
            <a:r>
              <a:rPr lang="en" altLang="ko-Kore-KR" dirty="0">
                <a:solidFill>
                  <a:srgbClr val="222222"/>
                </a:solidFill>
                <a:latin typeface="Arial" panose="020B0604020202020204" pitchFamily="34" charset="0"/>
              </a:rPr>
              <a:t>. "A guide to convolution arithmetic for deep learning."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arXiv:1603.07285</a:t>
            </a:r>
            <a:r>
              <a:rPr lang="en" altLang="ko-Kore-KR" dirty="0">
                <a:solidFill>
                  <a:srgbClr val="222222"/>
                </a:solidFill>
                <a:latin typeface="Arial" panose="020B0604020202020204" pitchFamily="34" charset="0"/>
              </a:rPr>
              <a:t> (2016).</a:t>
            </a:r>
            <a:endParaRPr lang="ko-Kore-KR" altLang="en-US" dirty="0"/>
          </a:p>
        </p:txBody>
      </p:sp>
      <p:sp>
        <p:nvSpPr>
          <p:cNvPr id="4" name="직사각형 3">
            <a:extLst>
              <a:ext uri="{FF2B5EF4-FFF2-40B4-BE49-F238E27FC236}">
                <a16:creationId xmlns:a16="http://schemas.microsoft.com/office/drawing/2014/main" id="{5B171B21-DD84-1840-A122-E415F5E66E63}"/>
              </a:ext>
            </a:extLst>
          </p:cNvPr>
          <p:cNvSpPr/>
          <p:nvPr/>
        </p:nvSpPr>
        <p:spPr>
          <a:xfrm>
            <a:off x="12780546" y="4674535"/>
            <a:ext cx="6879763" cy="5509200"/>
          </a:xfrm>
          <a:prstGeom prst="rect">
            <a:avLst/>
          </a:prstGeom>
        </p:spPr>
        <p:txBody>
          <a:bodyPr wrap="square">
            <a:spAutoFit/>
          </a:bodyPr>
          <a:lstStyle/>
          <a:p>
            <a:pPr marL="457200" indent="-457200">
              <a:buFont typeface="Arial" panose="020B0604020202020204" pitchFamily="34" charset="0"/>
              <a:buChar char="•"/>
            </a:pPr>
            <a:r>
              <a:rPr lang="en" altLang="ko-Kore-KR" sz="3200" dirty="0">
                <a:latin typeface="Spoqa Han Sans Neo" panose="020B0500000000000000" pitchFamily="34" charset="-128"/>
                <a:ea typeface="Spoqa Han Sans Neo" panose="020B0500000000000000" pitchFamily="34" charset="-128"/>
              </a:rPr>
              <a:t>feature map</a:t>
            </a:r>
            <a:r>
              <a:rPr lang="en-US" altLang="ko-KR" sz="3200" dirty="0">
                <a:latin typeface="Spoqa Han Sans Neo" panose="020B0500000000000000" pitchFamily="34" charset="-128"/>
                <a:ea typeface="Spoqa Han Sans Neo" panose="020B0500000000000000" pitchFamily="34" charset="-128"/>
              </a:rPr>
              <a:t>(5x5)</a:t>
            </a:r>
            <a:r>
              <a:rPr lang="ko-KR" altLang="en-US" sz="3200" dirty="0">
                <a:latin typeface="Spoqa Han Sans Neo" panose="020B0500000000000000" pitchFamily="34" charset="-128"/>
                <a:ea typeface="Spoqa Han Sans Neo" panose="020B0500000000000000" pitchFamily="34" charset="-128"/>
              </a:rPr>
              <a:t>에서 각 값을 선택하고 선택한 </a:t>
            </a:r>
            <a:r>
              <a:rPr lang="en" altLang="ko-Kore-KR" sz="3200" dirty="0">
                <a:latin typeface="Spoqa Han Sans Neo" panose="020B0500000000000000" pitchFamily="34" charset="-128"/>
                <a:ea typeface="Spoqa Han Sans Neo" panose="020B0500000000000000" pitchFamily="34" charset="-128"/>
              </a:rPr>
              <a:t>scalar </a:t>
            </a:r>
            <a:r>
              <a:rPr lang="ko-KR" altLang="en-US" sz="3200" dirty="0">
                <a:latin typeface="Spoqa Han Sans Neo" panose="020B0500000000000000" pitchFamily="34" charset="-128"/>
                <a:ea typeface="Spoqa Han Sans Neo" panose="020B0500000000000000" pitchFamily="34" charset="-128"/>
              </a:rPr>
              <a:t>값과 필터</a:t>
            </a:r>
            <a:r>
              <a:rPr lang="en-US" altLang="ko-KR" sz="3200" dirty="0">
                <a:latin typeface="Spoqa Han Sans Neo" panose="020B0500000000000000" pitchFamily="34" charset="-128"/>
                <a:ea typeface="Spoqa Han Sans Neo" panose="020B0500000000000000" pitchFamily="34" charset="-128"/>
              </a:rPr>
              <a:t>(3</a:t>
            </a:r>
            <a:r>
              <a:rPr lang="en" altLang="ko-Kore-KR" sz="3200" dirty="0">
                <a:latin typeface="Spoqa Han Sans Neo" panose="020B0500000000000000" pitchFamily="34" charset="-128"/>
                <a:ea typeface="Spoqa Han Sans Neo" panose="020B0500000000000000" pitchFamily="34" charset="-128"/>
              </a:rPr>
              <a:t>x</a:t>
            </a:r>
            <a:r>
              <a:rPr lang="en-US" altLang="ko-KR" sz="3200" dirty="0">
                <a:latin typeface="Spoqa Han Sans Neo" panose="020B0500000000000000" pitchFamily="34" charset="-128"/>
                <a:ea typeface="Spoqa Han Sans Neo" panose="020B0500000000000000" pitchFamily="34" charset="-128"/>
              </a:rPr>
              <a:t>3</a:t>
            </a:r>
            <a:r>
              <a:rPr lang="en" altLang="ko-Kore-KR" sz="3200" dirty="0">
                <a:latin typeface="Spoqa Han Sans Neo" panose="020B0500000000000000" pitchFamily="34" charset="-128"/>
                <a:ea typeface="Spoqa Han Sans Neo" panose="020B0500000000000000" pitchFamily="34" charset="-128"/>
              </a:rPr>
              <a:t>)</a:t>
            </a:r>
            <a:r>
              <a:rPr lang="ko-KR" altLang="en-US" sz="3200" dirty="0" err="1">
                <a:latin typeface="Spoqa Han Sans Neo" panose="020B0500000000000000" pitchFamily="34" charset="-128"/>
                <a:ea typeface="Spoqa Han Sans Neo" panose="020B0500000000000000" pitchFamily="34" charset="-128"/>
              </a:rPr>
              <a:t>를</a:t>
            </a:r>
            <a:r>
              <a:rPr lang="ko-KR" altLang="en-US" sz="3200" dirty="0">
                <a:latin typeface="Spoqa Han Sans Neo" panose="020B0500000000000000" pitchFamily="34" charset="-128"/>
                <a:ea typeface="Spoqa Han Sans Neo" panose="020B0500000000000000" pitchFamily="34" charset="-128"/>
              </a:rPr>
              <a:t> 곱한다</a:t>
            </a:r>
            <a:r>
              <a:rPr lang="en-US" altLang="ko-KR" sz="3200" dirty="0">
                <a:latin typeface="Spoqa Han Sans Neo" panose="020B0500000000000000" pitchFamily="34" charset="-128"/>
                <a:ea typeface="Spoqa Han Sans Neo" panose="020B0500000000000000" pitchFamily="34" charset="-128"/>
              </a:rPr>
              <a:t>.</a:t>
            </a:r>
            <a:br>
              <a:rPr lang="en-US" altLang="ko-KR" sz="3200" dirty="0">
                <a:latin typeface="Spoqa Han Sans Neo" panose="020B0500000000000000" pitchFamily="34" charset="-128"/>
                <a:ea typeface="Spoqa Han Sans Neo" panose="020B0500000000000000" pitchFamily="34" charset="-128"/>
              </a:rPr>
            </a:br>
            <a:r>
              <a:rPr lang="ko-KR" altLang="en-US" sz="3200" dirty="0">
                <a:latin typeface="Spoqa Han Sans Neo" panose="020B0500000000000000" pitchFamily="34" charset="-128"/>
                <a:ea typeface="Spoqa Han Sans Neo" panose="020B0500000000000000" pitchFamily="34" charset="-128"/>
              </a:rPr>
              <a:t>그리고 출력의 </a:t>
            </a:r>
            <a:r>
              <a:rPr lang="en-US" altLang="ko-KR" sz="3200" dirty="0">
                <a:latin typeface="Spoqa Han Sans Neo" panose="020B0500000000000000" pitchFamily="34" charset="-128"/>
                <a:ea typeface="Spoqa Han Sans Neo" panose="020B0500000000000000" pitchFamily="34" charset="-128"/>
              </a:rPr>
              <a:t>3</a:t>
            </a:r>
            <a:r>
              <a:rPr lang="en" altLang="ko-Kore-KR" sz="3200" dirty="0">
                <a:latin typeface="Spoqa Han Sans Neo" panose="020B0500000000000000" pitchFamily="34" charset="-128"/>
                <a:ea typeface="Spoqa Han Sans Neo" panose="020B0500000000000000" pitchFamily="34" charset="-128"/>
              </a:rPr>
              <a:t>x</a:t>
            </a:r>
            <a:r>
              <a:rPr lang="en-US" altLang="ko-KR" sz="3200" dirty="0">
                <a:latin typeface="Spoqa Han Sans Neo" panose="020B0500000000000000" pitchFamily="34" charset="-128"/>
                <a:ea typeface="Spoqa Han Sans Neo" panose="020B0500000000000000" pitchFamily="34" charset="-128"/>
              </a:rPr>
              <a:t>3</a:t>
            </a:r>
            <a:r>
              <a:rPr lang="en" altLang="ko-Kore-KR" sz="3200" dirty="0">
                <a:latin typeface="Spoqa Han Sans Neo" panose="020B0500000000000000" pitchFamily="34" charset="-128"/>
                <a:ea typeface="Spoqa Han Sans Neo" panose="020B0500000000000000" pitchFamily="34" charset="-128"/>
              </a:rPr>
              <a:t> </a:t>
            </a:r>
            <a:r>
              <a:rPr lang="ko-KR" altLang="en-US" sz="3200" dirty="0">
                <a:latin typeface="Spoqa Han Sans Neo" panose="020B0500000000000000" pitchFamily="34" charset="-128"/>
                <a:ea typeface="Spoqa Han Sans Neo" panose="020B0500000000000000" pitchFamily="34" charset="-128"/>
              </a:rPr>
              <a:t>공간에 그 값을 넣는다</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(conv. filter</a:t>
            </a:r>
            <a:r>
              <a:rPr lang="ko-KR" altLang="en-US" sz="3200" dirty="0">
                <a:latin typeface="Spoqa Han Sans Neo" panose="020B0500000000000000" pitchFamily="34" charset="-128"/>
                <a:ea typeface="Spoqa Han Sans Neo" panose="020B0500000000000000" pitchFamily="34" charset="-128"/>
              </a:rPr>
              <a:t>가 각 값을 곱하여 더하는 것과 반대로 값을 그대로 뿌린다</a:t>
            </a:r>
            <a:r>
              <a:rPr lang="en-US" altLang="ko-KR" sz="3200" dirty="0">
                <a:latin typeface="Spoqa Han Sans Neo" panose="020B0500000000000000" pitchFamily="34" charset="-128"/>
                <a:ea typeface="Spoqa Han Sans Neo" panose="020B0500000000000000" pitchFamily="34" charset="-128"/>
              </a:rPr>
              <a:t>.)</a:t>
            </a:r>
            <a:br>
              <a:rPr lang="en-US" altLang="ko-KR" sz="3200" dirty="0">
                <a:latin typeface="Spoqa Han Sans Neo" panose="020B0500000000000000" pitchFamily="34" charset="-128"/>
                <a:ea typeface="Spoqa Han Sans Neo" panose="020B0500000000000000" pitchFamily="34" charset="-128"/>
              </a:rPr>
            </a:br>
            <a:endParaRPr lang="en-US" altLang="ko-KR" sz="3200" dirty="0">
              <a:latin typeface="Spoqa Han Sans Neo" panose="020B0500000000000000" pitchFamily="34" charset="-128"/>
              <a:ea typeface="Spoqa Han Sans Neo" panose="020B0500000000000000" pitchFamily="34" charset="-128"/>
            </a:endParaRPr>
          </a:p>
          <a:p>
            <a:pPr marL="457200" indent="-457200">
              <a:buFont typeface="Arial" panose="020B0604020202020204" pitchFamily="34" charset="0"/>
              <a:buChar char="•"/>
            </a:pPr>
            <a:r>
              <a:rPr lang="en" altLang="ko-Kore-KR" sz="3200" dirty="0">
                <a:latin typeface="Spoqa Han Sans Neo" panose="020B0500000000000000" pitchFamily="34" charset="-128"/>
                <a:ea typeface="Spoqa Han Sans Neo" panose="020B0500000000000000" pitchFamily="34" charset="-128"/>
              </a:rPr>
              <a:t>filter </a:t>
            </a:r>
            <a:r>
              <a:rPr lang="ko-KR" altLang="en-US" sz="3200" dirty="0">
                <a:latin typeface="Spoqa Han Sans Neo" panose="020B0500000000000000" pitchFamily="34" charset="-128"/>
                <a:ea typeface="Spoqa Han Sans Neo" panose="020B0500000000000000" pitchFamily="34" charset="-128"/>
              </a:rPr>
              <a:t>의 크기와 </a:t>
            </a:r>
            <a:r>
              <a:rPr lang="en" altLang="ko-Kore-KR" sz="3200" dirty="0">
                <a:latin typeface="Spoqa Han Sans Neo" panose="020B0500000000000000" pitchFamily="34" charset="-128"/>
                <a:ea typeface="Spoqa Han Sans Neo" panose="020B0500000000000000" pitchFamily="34" charset="-128"/>
              </a:rPr>
              <a:t>stride </a:t>
            </a:r>
            <a:r>
              <a:rPr lang="ko-KR" altLang="en-US" sz="3200" dirty="0">
                <a:latin typeface="Spoqa Han Sans Neo" panose="020B0500000000000000" pitchFamily="34" charset="-128"/>
                <a:ea typeface="Spoqa Han Sans Neo" panose="020B0500000000000000" pitchFamily="34" charset="-128"/>
              </a:rPr>
              <a:t>의 크기에 의해 </a:t>
            </a:r>
            <a:r>
              <a:rPr lang="en" altLang="ko-Kore-KR" sz="3200" dirty="0">
                <a:latin typeface="Spoqa Han Sans Neo" panose="020B0500000000000000" pitchFamily="34" charset="-128"/>
                <a:ea typeface="Spoqa Han Sans Neo" panose="020B0500000000000000" pitchFamily="34" charset="-128"/>
              </a:rPr>
              <a:t>overlap </a:t>
            </a:r>
            <a:r>
              <a:rPr lang="ko-KR" altLang="en-US" sz="3200" dirty="0">
                <a:latin typeface="Spoqa Han Sans Neo" panose="020B0500000000000000" pitchFamily="34" charset="-128"/>
                <a:ea typeface="Spoqa Han Sans Neo" panose="020B0500000000000000" pitchFamily="34" charset="-128"/>
              </a:rPr>
              <a:t>되는 부분은 전부 더한다</a:t>
            </a:r>
            <a:r>
              <a:rPr lang="en-US" altLang="ko-KR" sz="3200" dirty="0">
                <a:latin typeface="Spoqa Han Sans Neo" panose="020B0500000000000000" pitchFamily="34" charset="-128"/>
                <a:ea typeface="Spoqa Han Sans Neo" panose="020B0500000000000000" pitchFamily="34" charset="-128"/>
              </a:rPr>
              <a:t>.</a:t>
            </a:r>
          </a:p>
        </p:txBody>
      </p:sp>
    </p:spTree>
    <p:extLst>
      <p:ext uri="{BB962C8B-B14F-4D97-AF65-F5344CB8AC3E}">
        <p14:creationId xmlns:p14="http://schemas.microsoft.com/office/powerpoint/2010/main" val="30783347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Semantic Segmentation: Deconvolution Net</a:t>
            </a:r>
            <a:r>
              <a:rPr lang="ko-KR" altLang="en-US" b="1" dirty="0">
                <a:sym typeface="Wingdings" pitchFamily="2" charset="2"/>
              </a:rPr>
              <a:t> </a:t>
            </a:r>
            <a:r>
              <a:rPr lang="en-US" altLang="ko-KR" b="1" dirty="0">
                <a:sym typeface="Wingdings" pitchFamily="2" charset="2"/>
              </a:rPr>
              <a:t>(2015)</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93</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FC7E1A92-7CDA-FB4C-A23B-07B432A387C7}"/>
              </a:ext>
            </a:extLst>
          </p:cNvPr>
          <p:cNvSpPr/>
          <p:nvPr/>
        </p:nvSpPr>
        <p:spPr>
          <a:xfrm>
            <a:off x="4733500" y="12950267"/>
            <a:ext cx="13784878" cy="646331"/>
          </a:xfrm>
          <a:prstGeom prst="rect">
            <a:avLst/>
          </a:prstGeom>
        </p:spPr>
        <p:txBody>
          <a:bodyPr wrap="square">
            <a:spAutoFit/>
          </a:bodyPr>
          <a:lstStyle/>
          <a:p>
            <a:r>
              <a:rPr lang="en" altLang="ko-Kore-KR" dirty="0"/>
              <a:t>Noh, </a:t>
            </a:r>
            <a:r>
              <a:rPr lang="en" altLang="ko-Kore-KR" dirty="0" err="1"/>
              <a:t>Hyeonwoo</a:t>
            </a:r>
            <a:r>
              <a:rPr lang="en" altLang="ko-Kore-KR" dirty="0"/>
              <a:t>, </a:t>
            </a:r>
            <a:r>
              <a:rPr lang="en" altLang="ko-Kore-KR" dirty="0" err="1"/>
              <a:t>Seunghoon</a:t>
            </a:r>
            <a:r>
              <a:rPr lang="en" altLang="ko-Kore-KR" dirty="0"/>
              <a:t> Hong, and </a:t>
            </a:r>
            <a:r>
              <a:rPr lang="en" altLang="ko-Kore-KR" dirty="0" err="1"/>
              <a:t>Bohyung</a:t>
            </a:r>
            <a:r>
              <a:rPr lang="en" altLang="ko-Kore-KR" dirty="0"/>
              <a:t> Han. "Learning deconvolution network for semantic segmentation." </a:t>
            </a:r>
            <a:r>
              <a:rPr lang="en" altLang="ko-Kore-KR" i="1" dirty="0"/>
              <a:t>Proceedings of the IEEE international conference on computer vision</a:t>
            </a:r>
            <a:r>
              <a:rPr lang="en" altLang="ko-Kore-KR" dirty="0"/>
              <a:t>. 2015.</a:t>
            </a:r>
            <a:endParaRPr lang="ko-Kore-KR" altLang="en-US" dirty="0"/>
          </a:p>
        </p:txBody>
      </p:sp>
      <p:sp>
        <p:nvSpPr>
          <p:cNvPr id="16" name="직사각형 15">
            <a:extLst>
              <a:ext uri="{FF2B5EF4-FFF2-40B4-BE49-F238E27FC236}">
                <a16:creationId xmlns:a16="http://schemas.microsoft.com/office/drawing/2014/main" id="{55294CE6-DDD8-094B-888D-8E4356183138}"/>
              </a:ext>
            </a:extLst>
          </p:cNvPr>
          <p:cNvSpPr/>
          <p:nvPr/>
        </p:nvSpPr>
        <p:spPr>
          <a:xfrm>
            <a:off x="8325595" y="7225623"/>
            <a:ext cx="11105805" cy="6370975"/>
          </a:xfrm>
          <a:prstGeom prst="rect">
            <a:avLst/>
          </a:prstGeom>
        </p:spPr>
        <p:txBody>
          <a:bodyPr wrap="square">
            <a:spAutoFit/>
          </a:bodyPr>
          <a:lstStyle/>
          <a:p>
            <a:pPr marL="571500" indent="-571500">
              <a:buFont typeface="Arial" panose="020B0604020202020204" pitchFamily="34" charset="0"/>
              <a:buChar char="•"/>
            </a:pPr>
            <a:r>
              <a:rPr lang="en-US" altLang="ko-Kore-KR" sz="3200" dirty="0">
                <a:latin typeface="Spoqa Han Sans Neo" panose="020B0500000000000000" pitchFamily="34" charset="-128"/>
                <a:ea typeface="Spoqa Han Sans Neo" panose="020B0500000000000000" pitchFamily="34" charset="-128"/>
              </a:rPr>
              <a:t>FCN</a:t>
            </a:r>
            <a:r>
              <a:rPr lang="ko-KR" altLang="en-US" sz="3200" dirty="0">
                <a:latin typeface="Spoqa Han Sans Neo" panose="020B0500000000000000" pitchFamily="34" charset="-128"/>
                <a:ea typeface="Spoqa Han Sans Neo" panose="020B0500000000000000" pitchFamily="34" charset="-128"/>
              </a:rPr>
              <a:t>에서 발전시켜 점진적</a:t>
            </a:r>
            <a:r>
              <a:rPr lang="en-US" altLang="ko-KR" sz="3200" dirty="0">
                <a:latin typeface="Spoqa Han Sans Neo" panose="020B0500000000000000" pitchFamily="34" charset="-128"/>
                <a:ea typeface="Spoqa Han Sans Neo" panose="020B0500000000000000" pitchFamily="34" charset="-128"/>
              </a:rPr>
              <a:t>,</a:t>
            </a:r>
            <a:r>
              <a:rPr lang="ko-KR" altLang="en-US" sz="3200" dirty="0">
                <a:latin typeface="Spoqa Han Sans Neo" panose="020B0500000000000000" pitchFamily="34" charset="-128"/>
                <a:ea typeface="Spoqa Han Sans Neo" panose="020B0500000000000000" pitchFamily="34" charset="-128"/>
              </a:rPr>
              <a:t> 대칭적으로 </a:t>
            </a:r>
            <a:r>
              <a:rPr lang="en-US" altLang="ko-KR" sz="3200" dirty="0" err="1">
                <a:latin typeface="Spoqa Han Sans Neo" panose="020B0500000000000000" pitchFamily="34" charset="-128"/>
                <a:ea typeface="Spoqa Han Sans Neo" panose="020B0500000000000000" pitchFamily="34" charset="-128"/>
              </a:rPr>
              <a:t>unpooling</a:t>
            </a:r>
            <a:r>
              <a:rPr lang="ko-KR" altLang="en-US" sz="3200" dirty="0">
                <a:latin typeface="Spoqa Han Sans Neo" panose="020B0500000000000000" pitchFamily="34" charset="-128"/>
                <a:ea typeface="Spoqa Han Sans Neo" panose="020B0500000000000000" pitchFamily="34" charset="-128"/>
              </a:rPr>
              <a:t>을 하였음</a:t>
            </a:r>
            <a:r>
              <a:rPr lang="en-US" altLang="ko-KR" sz="3200" dirty="0">
                <a:latin typeface="Spoqa Han Sans Neo" panose="020B0500000000000000" pitchFamily="34" charset="-128"/>
                <a:ea typeface="Spoqa Han Sans Neo" panose="020B0500000000000000" pitchFamily="34" charset="-128"/>
              </a:rPr>
              <a:t>.</a:t>
            </a:r>
          </a:p>
          <a:p>
            <a:pPr marL="571500" indent="-571500">
              <a:buFont typeface="Arial" panose="020B0604020202020204" pitchFamily="34" charset="0"/>
              <a:buChar char="•"/>
            </a:pPr>
            <a:r>
              <a:rPr lang="en-US" altLang="ko-KR" sz="3200" dirty="0">
                <a:latin typeface="Spoqa Han Sans Neo" panose="020B0500000000000000" pitchFamily="34" charset="-128"/>
                <a:ea typeface="Spoqa Han Sans Neo" panose="020B0500000000000000" pitchFamily="34" charset="-128"/>
              </a:rPr>
              <a:t>2</a:t>
            </a:r>
            <a:r>
              <a:rPr lang="ko-KR" altLang="en-US" sz="3200" dirty="0">
                <a:latin typeface="Spoqa Han Sans Neo" panose="020B0500000000000000" pitchFamily="34" charset="-128"/>
                <a:ea typeface="Spoqa Han Sans Neo" panose="020B0500000000000000" pitchFamily="34" charset="-128"/>
              </a:rPr>
              <a:t>개의 </a:t>
            </a:r>
            <a:r>
              <a:rPr lang="en-US" altLang="ko-Kore-KR" sz="3200" dirty="0">
                <a:latin typeface="Spoqa Han Sans Neo" panose="020B0500000000000000" pitchFamily="34" charset="-128"/>
                <a:ea typeface="Spoqa Han Sans Neo" panose="020B0500000000000000" pitchFamily="34" charset="-128"/>
              </a:rPr>
              <a:t>Fully connected layer</a:t>
            </a:r>
            <a:r>
              <a:rPr lang="ko-KR" altLang="en-US" sz="3200" dirty="0" err="1">
                <a:latin typeface="Spoqa Han Sans Neo" panose="020B0500000000000000" pitchFamily="34" charset="-128"/>
                <a:ea typeface="Spoqa Han Sans Neo" panose="020B0500000000000000" pitchFamily="34" charset="-128"/>
              </a:rPr>
              <a:t>를</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Conv, Transposed</a:t>
            </a:r>
            <a:r>
              <a:rPr lang="ko-KR" altLang="en-US" sz="3200" dirty="0">
                <a:latin typeface="Spoqa Han Sans Neo" panose="020B0500000000000000" pitchFamily="34" charset="-128"/>
                <a:ea typeface="Spoqa Han Sans Neo" panose="020B0500000000000000" pitchFamily="34" charset="-128"/>
              </a:rPr>
              <a:t> </a:t>
            </a:r>
            <a:r>
              <a:rPr lang="en-US" altLang="ko-KR" sz="3200" dirty="0">
                <a:latin typeface="Spoqa Han Sans Neo" panose="020B0500000000000000" pitchFamily="34" charset="-128"/>
                <a:ea typeface="Spoqa Han Sans Neo" panose="020B0500000000000000" pitchFamily="34" charset="-128"/>
              </a:rPr>
              <a:t>Conv</a:t>
            </a:r>
            <a:r>
              <a:rPr lang="ko-KR" altLang="en-US" sz="3200" dirty="0">
                <a:latin typeface="Spoqa Han Sans Neo" panose="020B0500000000000000" pitchFamily="34" charset="-128"/>
                <a:ea typeface="Spoqa Han Sans Neo" panose="020B0500000000000000" pitchFamily="34" charset="-128"/>
              </a:rPr>
              <a:t>사이에 사용</a:t>
            </a:r>
            <a:r>
              <a:rPr lang="en-US" altLang="ko-Kore-KR" sz="3200" dirty="0">
                <a:latin typeface="Spoqa Han Sans Neo" panose="020B0500000000000000" pitchFamily="34" charset="-128"/>
                <a:ea typeface="Spoqa Han Sans Neo" panose="020B0500000000000000" pitchFamily="34" charset="-128"/>
              </a:rPr>
              <a:t> </a:t>
            </a:r>
            <a:endParaRPr lang="en-US" altLang="ko-KR" sz="3200" b="1" dirty="0">
              <a:latin typeface="Spoqa Han Sans Neo Bold" panose="020B0500000000000000" pitchFamily="34" charset="-128"/>
              <a:ea typeface="Spoqa Han Sans Neo Bold" panose="020B0500000000000000" pitchFamily="34" charset="-128"/>
            </a:endParaRPr>
          </a:p>
          <a:p>
            <a:pPr marL="571500" indent="-571500">
              <a:buFont typeface="Arial" panose="020B0604020202020204" pitchFamily="34" charset="0"/>
              <a:buChar char="•"/>
            </a:pPr>
            <a:r>
              <a:rPr lang="en-US" altLang="ko-KR" sz="3200" dirty="0">
                <a:latin typeface="Spoqa Han Sans Neo" panose="020B0500000000000000" pitchFamily="34" charset="-128"/>
                <a:ea typeface="Spoqa Han Sans Neo" panose="020B0500000000000000" pitchFamily="34" charset="-128"/>
              </a:rPr>
              <a:t>2</a:t>
            </a:r>
            <a:r>
              <a:rPr lang="ko-KR" altLang="en-US" sz="3200" dirty="0">
                <a:latin typeface="Spoqa Han Sans Neo" panose="020B0500000000000000" pitchFamily="34" charset="-128"/>
                <a:ea typeface="Spoqa Han Sans Neo" panose="020B0500000000000000" pitchFamily="34" charset="-128"/>
              </a:rPr>
              <a:t> </a:t>
            </a:r>
            <a:r>
              <a:rPr lang="en-US" altLang="ko-Kore-KR" sz="3200" dirty="0">
                <a:latin typeface="Spoqa Han Sans Neo" panose="020B0500000000000000" pitchFamily="34" charset="-128"/>
                <a:ea typeface="Spoqa Han Sans Neo" panose="020B0500000000000000" pitchFamily="34" charset="-128"/>
              </a:rPr>
              <a:t>stage Training</a:t>
            </a:r>
            <a:r>
              <a:rPr lang="ko-KR" altLang="en-US" sz="3200" dirty="0">
                <a:latin typeface="Spoqa Han Sans Neo" panose="020B0500000000000000" pitchFamily="34" charset="-128"/>
                <a:ea typeface="Spoqa Han Sans Neo" panose="020B0500000000000000" pitchFamily="34" charset="-128"/>
              </a:rPr>
              <a:t> 진행 </a:t>
            </a:r>
            <a:endParaRPr lang="en-US" altLang="ko-Kore-KR" sz="3200" dirty="0">
              <a:latin typeface="Spoqa Han Sans Neo" panose="020B0500000000000000" pitchFamily="34" charset="-128"/>
              <a:ea typeface="Spoqa Han Sans Neo" panose="020B0500000000000000" pitchFamily="34" charset="-128"/>
            </a:endParaRPr>
          </a:p>
          <a:p>
            <a:pPr lvl="1"/>
            <a:r>
              <a:rPr lang="en-US" altLang="ko-KR" sz="2000" dirty="0">
                <a:latin typeface="Spoqa Han Sans Neo" panose="020B0500000000000000" pitchFamily="34" charset="-128"/>
                <a:ea typeface="Spoqa Han Sans Neo" panose="020B0500000000000000" pitchFamily="34" charset="-128"/>
              </a:rPr>
              <a:t>-</a:t>
            </a:r>
            <a:r>
              <a:rPr lang="ko-KR" altLang="en-US" sz="2000" dirty="0">
                <a:latin typeface="Spoqa Han Sans Neo" panose="020B0500000000000000" pitchFamily="34" charset="-128"/>
                <a:ea typeface="Spoqa Han Sans Neo" panose="020B0500000000000000" pitchFamily="34" charset="-128"/>
              </a:rPr>
              <a:t> </a:t>
            </a:r>
            <a:r>
              <a:rPr lang="en-US" altLang="ko-KR" sz="2000" dirty="0">
                <a:latin typeface="Spoqa Han Sans Neo" panose="020B0500000000000000" pitchFamily="34" charset="-128"/>
                <a:ea typeface="Spoqa Han Sans Neo" panose="020B0500000000000000" pitchFamily="34" charset="-128"/>
              </a:rPr>
              <a:t>1 </a:t>
            </a:r>
            <a:r>
              <a:rPr lang="en-US" altLang="ko-Kore-KR" sz="2000" dirty="0">
                <a:latin typeface="Spoqa Han Sans Neo" panose="020B0500000000000000" pitchFamily="34" charset="-128"/>
                <a:ea typeface="Spoqa Han Sans Neo" panose="020B0500000000000000" pitchFamily="34" charset="-128"/>
              </a:rPr>
              <a:t>stage</a:t>
            </a:r>
            <a:r>
              <a:rPr lang="ko-KR" altLang="en-US" sz="2000" dirty="0">
                <a:latin typeface="Spoqa Han Sans Neo" panose="020B0500000000000000" pitchFamily="34" charset="-128"/>
                <a:ea typeface="Spoqa Han Sans Neo" panose="020B0500000000000000" pitchFamily="34" charset="-128"/>
              </a:rPr>
              <a:t>에서는 쉬운 예제로 </a:t>
            </a:r>
            <a:r>
              <a:rPr lang="en-US" altLang="ko-Kore-KR" sz="2000" dirty="0">
                <a:latin typeface="Spoqa Han Sans Neo" panose="020B0500000000000000" pitchFamily="34" charset="-128"/>
                <a:ea typeface="Spoqa Han Sans Neo" panose="020B0500000000000000" pitchFamily="34" charset="-128"/>
              </a:rPr>
              <a:t>train</a:t>
            </a:r>
            <a:r>
              <a:rPr lang="ko-KR" altLang="en-US" sz="2000" dirty="0">
                <a:latin typeface="Spoqa Han Sans Neo" panose="020B0500000000000000" pitchFamily="34" charset="-128"/>
                <a:ea typeface="Spoqa Han Sans Neo" panose="020B0500000000000000" pitchFamily="34" charset="-128"/>
              </a:rPr>
              <a:t>하고 </a:t>
            </a:r>
            <a:r>
              <a:rPr lang="en-US" altLang="ko-KR" sz="2000" dirty="0">
                <a:latin typeface="Spoqa Han Sans Neo" panose="020B0500000000000000" pitchFamily="34" charset="-128"/>
                <a:ea typeface="Spoqa Han Sans Neo" panose="020B0500000000000000" pitchFamily="34" charset="-128"/>
              </a:rPr>
              <a:t>2 </a:t>
            </a:r>
            <a:r>
              <a:rPr lang="en-US" altLang="ko-Kore-KR" sz="2000" dirty="0">
                <a:latin typeface="Spoqa Han Sans Neo" panose="020B0500000000000000" pitchFamily="34" charset="-128"/>
                <a:ea typeface="Spoqa Han Sans Neo" panose="020B0500000000000000" pitchFamily="34" charset="-128"/>
              </a:rPr>
              <a:t>stage</a:t>
            </a:r>
            <a:r>
              <a:rPr lang="ko-KR" altLang="en-US" sz="2000" dirty="0">
                <a:latin typeface="Spoqa Han Sans Neo" panose="020B0500000000000000" pitchFamily="34" charset="-128"/>
                <a:ea typeface="Spoqa Han Sans Neo" panose="020B0500000000000000" pitchFamily="34" charset="-128"/>
              </a:rPr>
              <a:t>는 보다 어려운 데이터로 학습을 진행</a:t>
            </a:r>
            <a:endParaRPr lang="en-US" altLang="ko-KR" sz="2000" dirty="0">
              <a:latin typeface="Spoqa Han Sans Neo" panose="020B0500000000000000" pitchFamily="34" charset="-128"/>
              <a:ea typeface="Spoqa Han Sans Neo" panose="020B0500000000000000" pitchFamily="34" charset="-128"/>
            </a:endParaRPr>
          </a:p>
          <a:p>
            <a:pPr marL="914342" lvl="1" indent="-457200">
              <a:buFontTx/>
              <a:buChar char="-"/>
            </a:pPr>
            <a:r>
              <a:rPr lang="en-US" altLang="ko-KR" sz="2000" dirty="0">
                <a:latin typeface="Spoqa Han Sans Neo" panose="020B0500000000000000" pitchFamily="34" charset="-128"/>
                <a:ea typeface="Spoqa Han Sans Neo" panose="020B0500000000000000" pitchFamily="34" charset="-128"/>
                <a:sym typeface="Wingdings" pitchFamily="2" charset="2"/>
              </a:rPr>
              <a:t>1 stage:</a:t>
            </a:r>
            <a:r>
              <a:rPr lang="ko-KR" altLang="en-US" sz="2000" dirty="0">
                <a:latin typeface="Spoqa Han Sans Neo" panose="020B0500000000000000" pitchFamily="34" charset="-128"/>
                <a:ea typeface="Spoqa Han Sans Neo" panose="020B0500000000000000" pitchFamily="34" charset="-128"/>
                <a:sym typeface="Wingdings" pitchFamily="2" charset="2"/>
              </a:rPr>
              <a:t> 실제 정답 </a:t>
            </a:r>
            <a:r>
              <a:rPr lang="en" altLang="ko-KR" sz="2000" dirty="0">
                <a:latin typeface="Spoqa Han Sans Neo" panose="020B0500000000000000" pitchFamily="34" charset="-128"/>
                <a:ea typeface="Spoqa Han Sans Neo" panose="020B0500000000000000" pitchFamily="34" charset="-128"/>
                <a:sym typeface="Wingdings" pitchFamily="2" charset="2"/>
              </a:rPr>
              <a:t>object</a:t>
            </a:r>
            <a:r>
              <a:rPr lang="ko-KR" altLang="en-US" sz="2000" dirty="0" err="1">
                <a:latin typeface="Spoqa Han Sans Neo" panose="020B0500000000000000" pitchFamily="34" charset="-128"/>
                <a:ea typeface="Spoqa Han Sans Neo" panose="020B0500000000000000" pitchFamily="34" charset="-128"/>
                <a:sym typeface="Wingdings" pitchFamily="2" charset="2"/>
              </a:rPr>
              <a:t>를</a:t>
            </a:r>
            <a:r>
              <a:rPr lang="ko-KR" altLang="en-US" sz="2000" dirty="0">
                <a:latin typeface="Spoqa Han Sans Neo" panose="020B0500000000000000" pitchFamily="34" charset="-128"/>
                <a:ea typeface="Spoqa Han Sans Neo" panose="020B0500000000000000" pitchFamily="34" charset="-128"/>
                <a:sym typeface="Wingdings" pitchFamily="2" charset="2"/>
              </a:rPr>
              <a:t> </a:t>
            </a:r>
            <a:r>
              <a:rPr lang="en" altLang="ko-KR" sz="2000" dirty="0">
                <a:latin typeface="Spoqa Han Sans Neo" panose="020B0500000000000000" pitchFamily="34" charset="-128"/>
                <a:ea typeface="Spoqa Han Sans Neo" panose="020B0500000000000000" pitchFamily="34" charset="-128"/>
                <a:sym typeface="Wingdings" pitchFamily="2" charset="2"/>
              </a:rPr>
              <a:t>crop</a:t>
            </a:r>
            <a:r>
              <a:rPr lang="ko-KR" altLang="en-US" sz="2000" dirty="0">
                <a:latin typeface="Spoqa Han Sans Neo" panose="020B0500000000000000" pitchFamily="34" charset="-128"/>
                <a:ea typeface="Spoqa Han Sans Neo" panose="020B0500000000000000" pitchFamily="34" charset="-128"/>
                <a:sym typeface="Wingdings" pitchFamily="2" charset="2"/>
              </a:rPr>
              <a:t>하여 이를 중앙으로 하는 </a:t>
            </a:r>
            <a:r>
              <a:rPr lang="en" altLang="ko-KR" sz="2000" dirty="0">
                <a:latin typeface="Spoqa Han Sans Neo" panose="020B0500000000000000" pitchFamily="34" charset="-128"/>
                <a:ea typeface="Spoqa Han Sans Neo" panose="020B0500000000000000" pitchFamily="34" charset="-128"/>
                <a:sym typeface="Wingdings" pitchFamily="2" charset="2"/>
              </a:rPr>
              <a:t>bounding box</a:t>
            </a:r>
            <a:r>
              <a:rPr lang="ko-KR" altLang="en-US" sz="2000" dirty="0" err="1">
                <a:latin typeface="Spoqa Han Sans Neo" panose="020B0500000000000000" pitchFamily="34" charset="-128"/>
                <a:ea typeface="Spoqa Han Sans Neo" panose="020B0500000000000000" pitchFamily="34" charset="-128"/>
                <a:sym typeface="Wingdings" pitchFamily="2" charset="2"/>
              </a:rPr>
              <a:t>를</a:t>
            </a:r>
            <a:r>
              <a:rPr lang="ko-KR" altLang="en-US" sz="2000" dirty="0">
                <a:latin typeface="Spoqa Han Sans Neo" panose="020B0500000000000000" pitchFamily="34" charset="-128"/>
                <a:ea typeface="Spoqa Han Sans Neo" panose="020B0500000000000000" pitchFamily="34" charset="-128"/>
                <a:sym typeface="Wingdings" pitchFamily="2" charset="2"/>
              </a:rPr>
              <a:t> 만들어 학습 </a:t>
            </a:r>
            <a:r>
              <a:rPr lang="en-US" altLang="ko-KR" sz="2000" dirty="0">
                <a:latin typeface="Spoqa Han Sans Neo" panose="020B0500000000000000" pitchFamily="34" charset="-128"/>
                <a:ea typeface="Spoqa Han Sans Neo" panose="020B0500000000000000" pitchFamily="34" charset="-128"/>
                <a:sym typeface="Wingdings" pitchFamily="2" charset="2"/>
              </a:rPr>
              <a:t>(ground-truth annotation)</a:t>
            </a:r>
          </a:p>
          <a:p>
            <a:pPr marL="914342" lvl="1" indent="-457200">
              <a:buFontTx/>
              <a:buChar char="-"/>
            </a:pPr>
            <a:r>
              <a:rPr lang="en-US" altLang="ko-KR" sz="2000" dirty="0">
                <a:latin typeface="Spoqa Han Sans Neo" panose="020B0500000000000000" pitchFamily="34" charset="-128"/>
                <a:ea typeface="Spoqa Han Sans Neo" panose="020B0500000000000000" pitchFamily="34" charset="-128"/>
                <a:sym typeface="Wingdings" pitchFamily="2" charset="2"/>
              </a:rPr>
              <a:t>2</a:t>
            </a:r>
            <a:r>
              <a:rPr lang="ko-KR" altLang="en-US" sz="2000" dirty="0">
                <a:latin typeface="Spoqa Han Sans Neo" panose="020B0500000000000000" pitchFamily="34" charset="-128"/>
                <a:ea typeface="Spoqa Han Sans Neo" panose="020B0500000000000000" pitchFamily="34" charset="-128"/>
                <a:sym typeface="Wingdings" pitchFamily="2" charset="2"/>
              </a:rPr>
              <a:t>차</a:t>
            </a:r>
            <a:r>
              <a:rPr lang="en-US" altLang="ko-KR" sz="2000" dirty="0">
                <a:latin typeface="Spoqa Han Sans Neo" panose="020B0500000000000000" pitchFamily="34" charset="-128"/>
                <a:ea typeface="Spoqa Han Sans Neo" panose="020B0500000000000000" pitchFamily="34" charset="-128"/>
                <a:sym typeface="Wingdings" pitchFamily="2" charset="2"/>
              </a:rPr>
              <a:t>:</a:t>
            </a:r>
            <a:r>
              <a:rPr lang="ko-KR" altLang="en-US" sz="2000" dirty="0">
                <a:latin typeface="Spoqa Han Sans Neo" panose="020B0500000000000000" pitchFamily="34" charset="-128"/>
                <a:ea typeface="Spoqa Han Sans Neo" panose="020B0500000000000000" pitchFamily="34" charset="-128"/>
                <a:sym typeface="Wingdings" pitchFamily="2" charset="2"/>
              </a:rPr>
              <a:t>  실제 정답을 </a:t>
            </a:r>
            <a:r>
              <a:rPr lang="en" altLang="ko-KR" sz="2000" dirty="0">
                <a:latin typeface="Spoqa Han Sans Neo" panose="020B0500000000000000" pitchFamily="34" charset="-128"/>
                <a:ea typeface="Spoqa Han Sans Neo" panose="020B0500000000000000" pitchFamily="34" charset="-128"/>
                <a:sym typeface="Wingdings" pitchFamily="2" charset="2"/>
              </a:rPr>
              <a:t>crop</a:t>
            </a:r>
            <a:r>
              <a:rPr lang="ko-KR" altLang="en-US" sz="2000" dirty="0">
                <a:latin typeface="Spoqa Han Sans Neo" panose="020B0500000000000000" pitchFamily="34" charset="-128"/>
                <a:ea typeface="Spoqa Han Sans Neo" panose="020B0500000000000000" pitchFamily="34" charset="-128"/>
                <a:sym typeface="Wingdings" pitchFamily="2" charset="2"/>
              </a:rPr>
              <a:t>하기 전에 실제 정답과 잘 겹치는 것들을 활용하여 </a:t>
            </a:r>
            <a:r>
              <a:rPr lang="en-US" altLang="ko-KR" sz="2000" dirty="0">
                <a:latin typeface="Spoqa Han Sans Neo" panose="020B0500000000000000" pitchFamily="34" charset="-128"/>
                <a:ea typeface="Spoqa Han Sans Neo" panose="020B0500000000000000" pitchFamily="34" charset="-128"/>
                <a:sym typeface="Wingdings" pitchFamily="2" charset="2"/>
              </a:rPr>
              <a:t>2</a:t>
            </a:r>
            <a:r>
              <a:rPr lang="ko-KR" altLang="en-US" sz="2000" dirty="0">
                <a:latin typeface="Spoqa Han Sans Neo" panose="020B0500000000000000" pitchFamily="34" charset="-128"/>
                <a:ea typeface="Spoqa Han Sans Neo" panose="020B0500000000000000" pitchFamily="34" charset="-128"/>
                <a:sym typeface="Wingdings" pitchFamily="2" charset="2"/>
              </a:rPr>
              <a:t>차 학습을 진행</a:t>
            </a:r>
            <a:endParaRPr lang="en-US" altLang="ko-KR" sz="2000" dirty="0">
              <a:latin typeface="Spoqa Han Sans Neo" panose="020B0500000000000000" pitchFamily="34" charset="-128"/>
              <a:ea typeface="Spoqa Han Sans Neo" panose="020B0500000000000000" pitchFamily="34" charset="-128"/>
              <a:sym typeface="Wingdings" pitchFamily="2" charset="2"/>
            </a:endParaRPr>
          </a:p>
          <a:p>
            <a:pPr lvl="2"/>
            <a:r>
              <a:rPr lang="en-US" altLang="ko-KR" sz="2000" dirty="0">
                <a:latin typeface="Spoqa Han Sans Neo" panose="020B0500000000000000" pitchFamily="34" charset="-128"/>
                <a:ea typeface="Spoqa Han Sans Neo" panose="020B0500000000000000" pitchFamily="34" charset="-128"/>
                <a:sym typeface="Wingdings" pitchFamily="2" charset="2"/>
              </a:rPr>
              <a:t>(</a:t>
            </a:r>
            <a:r>
              <a:rPr lang="en" altLang="ko-Kore-KR" dirty="0" err="1"/>
              <a:t>Zitnick</a:t>
            </a:r>
            <a:r>
              <a:rPr lang="en" altLang="ko-Kore-KR" dirty="0"/>
              <a:t>, C. Lawrence, and Piotr </a:t>
            </a:r>
            <a:r>
              <a:rPr lang="en" altLang="ko-Kore-KR" dirty="0" err="1"/>
              <a:t>Dollár</a:t>
            </a:r>
            <a:r>
              <a:rPr lang="en" altLang="ko-Kore-KR" dirty="0"/>
              <a:t>. "Edge boxes: Locating object proposals from edges." </a:t>
            </a:r>
            <a:r>
              <a:rPr lang="en" altLang="ko-Kore-KR" i="1" dirty="0"/>
              <a:t>European conference on computer vision</a:t>
            </a:r>
            <a:r>
              <a:rPr lang="en" altLang="ko-Kore-KR" dirty="0"/>
              <a:t>. Springer, Cham, 2014.</a:t>
            </a:r>
            <a:r>
              <a:rPr lang="ko-KR" altLang="en-US" dirty="0"/>
              <a:t> 에서 제안됨</a:t>
            </a:r>
            <a:r>
              <a:rPr lang="en-US" altLang="ko-KR" sz="2000" dirty="0">
                <a:latin typeface="Spoqa Han Sans Neo" panose="020B0500000000000000" pitchFamily="34" charset="-128"/>
                <a:ea typeface="Spoqa Han Sans Neo" panose="020B0500000000000000" pitchFamily="34" charset="-128"/>
                <a:sym typeface="Wingdings" pitchFamily="2" charset="2"/>
              </a:rPr>
              <a:t>)</a:t>
            </a:r>
            <a:endParaRPr lang="en-US" altLang="ko-Kore-KR" sz="3200" dirty="0">
              <a:latin typeface="Spoqa Han Sans Neo" panose="020B0500000000000000" pitchFamily="34" charset="-128"/>
              <a:ea typeface="Spoqa Han Sans Neo" panose="020B0500000000000000" pitchFamily="34" charset="-128"/>
            </a:endParaRPr>
          </a:p>
          <a:p>
            <a:pPr lvl="1"/>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ko-KR" altLang="en-US" sz="3200" dirty="0">
                <a:latin typeface="Spoqa Han Sans Neo" panose="020B0500000000000000" pitchFamily="34" charset="-128"/>
                <a:ea typeface="Spoqa Han Sans Neo" panose="020B0500000000000000" pitchFamily="34" charset="-128"/>
                <a:sym typeface="Wingdings" pitchFamily="2" charset="2"/>
              </a:rPr>
              <a:t>논문에는 </a:t>
            </a:r>
            <a:r>
              <a:rPr lang="en-US" altLang="ko-KR" sz="3200" dirty="0">
                <a:latin typeface="Spoqa Han Sans Neo" panose="020B0500000000000000" pitchFamily="34" charset="-128"/>
                <a:ea typeface="Spoqa Han Sans Neo" panose="020B0500000000000000" pitchFamily="34" charset="-128"/>
                <a:sym typeface="Wingdings" pitchFamily="2" charset="2"/>
              </a:rPr>
              <a:t>deconvolution network</a:t>
            </a:r>
            <a:r>
              <a:rPr lang="ko-KR" altLang="en-US" sz="3200" dirty="0" err="1">
                <a:latin typeface="Spoqa Han Sans Neo" panose="020B0500000000000000" pitchFamily="34" charset="-128"/>
                <a:ea typeface="Spoqa Han Sans Neo" panose="020B0500000000000000" pitchFamily="34" charset="-128"/>
                <a:sym typeface="Wingdings" pitchFamily="2" charset="2"/>
              </a:rPr>
              <a:t>라고</a:t>
            </a:r>
            <a:r>
              <a:rPr lang="ko-KR" altLang="en-US" sz="3200" dirty="0">
                <a:latin typeface="Spoqa Han Sans Neo" panose="020B0500000000000000" pitchFamily="34" charset="-128"/>
                <a:ea typeface="Spoqa Han Sans Neo" panose="020B0500000000000000" pitchFamily="34" charset="-128"/>
                <a:sym typeface="Wingdings" pitchFamily="2" charset="2"/>
              </a:rPr>
              <a:t> 하였지만</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실제로 </a:t>
            </a:r>
            <a:r>
              <a:rPr lang="en-US" altLang="ko-KR" sz="3200" dirty="0">
                <a:latin typeface="Spoqa Han Sans Neo" panose="020B0500000000000000" pitchFamily="34" charset="-128"/>
                <a:ea typeface="Spoqa Han Sans Neo" panose="020B0500000000000000" pitchFamily="34" charset="-128"/>
                <a:sym typeface="Wingdings" pitchFamily="2" charset="2"/>
              </a:rPr>
              <a:t>deconvolution</a:t>
            </a:r>
            <a:r>
              <a:rPr lang="ko-KR" altLang="en-US" sz="3200" dirty="0">
                <a:latin typeface="Spoqa Han Sans Neo" panose="020B0500000000000000" pitchFamily="34" charset="-128"/>
                <a:ea typeface="Spoqa Han Sans Neo" panose="020B0500000000000000" pitchFamily="34" charset="-128"/>
                <a:sym typeface="Wingdings" pitchFamily="2" charset="2"/>
              </a:rPr>
              <a:t>은 좋지 않는 명명법이기에</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현재는 </a:t>
            </a:r>
            <a:r>
              <a:rPr lang="en-US" altLang="ko-KR" sz="3200" dirty="0">
                <a:latin typeface="Spoqa Han Sans Neo" panose="020B0500000000000000" pitchFamily="34" charset="-128"/>
                <a:ea typeface="Spoqa Han Sans Neo" panose="020B0500000000000000" pitchFamily="34" charset="-128"/>
                <a:sym typeface="Wingdings" pitchFamily="2" charset="2"/>
              </a:rPr>
              <a:t>transposed convolution</a:t>
            </a:r>
            <a:r>
              <a:rPr lang="ko-KR" altLang="en-US" sz="3200" dirty="0">
                <a:latin typeface="Spoqa Han Sans Neo" panose="020B0500000000000000" pitchFamily="34" charset="-128"/>
                <a:ea typeface="Spoqa Han Sans Neo" panose="020B0500000000000000" pitchFamily="34" charset="-128"/>
                <a:sym typeface="Wingdings" pitchFamily="2" charset="2"/>
              </a:rPr>
              <a:t>이라고 불리고 있음</a:t>
            </a:r>
            <a:r>
              <a:rPr lang="en-US" altLang="ko-KR" sz="3200" dirty="0">
                <a:latin typeface="Spoqa Han Sans Neo" panose="020B0500000000000000" pitchFamily="34" charset="-128"/>
                <a:ea typeface="Spoqa Han Sans Neo" panose="020B0500000000000000" pitchFamily="34" charset="-128"/>
                <a:sym typeface="Wingdings" pitchFamily="2" charset="2"/>
              </a:rPr>
              <a:t>!</a:t>
            </a: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Wingdings" pitchFamily="2" charset="2"/>
              <a:buChar char="à"/>
            </a:pPr>
            <a:endParaRPr lang="ko-Kore-KR" altLang="en-US" sz="3200" dirty="0">
              <a:latin typeface="Spoqa Han Sans Neo" panose="020B0500000000000000" pitchFamily="34" charset="-128"/>
              <a:ea typeface="Spoqa Han Sans Neo" panose="020B0500000000000000" pitchFamily="34" charset="-128"/>
            </a:endParaRPr>
          </a:p>
        </p:txBody>
      </p:sp>
      <p:pic>
        <p:nvPicPr>
          <p:cNvPr id="6" name="그림 5">
            <a:extLst>
              <a:ext uri="{FF2B5EF4-FFF2-40B4-BE49-F238E27FC236}">
                <a16:creationId xmlns:a16="http://schemas.microsoft.com/office/drawing/2014/main" id="{6D597F9F-F484-C849-8E79-12DE634CB44F}"/>
              </a:ext>
            </a:extLst>
          </p:cNvPr>
          <p:cNvPicPr>
            <a:picLocks noChangeAspect="1"/>
          </p:cNvPicPr>
          <p:nvPr/>
        </p:nvPicPr>
        <p:blipFill>
          <a:blip r:embed="rId4"/>
          <a:stretch>
            <a:fillRect/>
          </a:stretch>
        </p:blipFill>
        <p:spPr>
          <a:xfrm>
            <a:off x="2901829" y="3783926"/>
            <a:ext cx="10481662" cy="3256439"/>
          </a:xfrm>
          <a:prstGeom prst="rect">
            <a:avLst/>
          </a:prstGeom>
        </p:spPr>
      </p:pic>
      <p:pic>
        <p:nvPicPr>
          <p:cNvPr id="2" name="그림 1">
            <a:extLst>
              <a:ext uri="{FF2B5EF4-FFF2-40B4-BE49-F238E27FC236}">
                <a16:creationId xmlns:a16="http://schemas.microsoft.com/office/drawing/2014/main" id="{80AB09BB-C6DE-884D-A59C-EA6E58363161}"/>
              </a:ext>
            </a:extLst>
          </p:cNvPr>
          <p:cNvPicPr>
            <a:picLocks noChangeAspect="1"/>
          </p:cNvPicPr>
          <p:nvPr/>
        </p:nvPicPr>
        <p:blipFill>
          <a:blip r:embed="rId5"/>
          <a:stretch>
            <a:fillRect/>
          </a:stretch>
        </p:blipFill>
        <p:spPr>
          <a:xfrm>
            <a:off x="13449991" y="3804362"/>
            <a:ext cx="4543256" cy="3256438"/>
          </a:xfrm>
          <a:prstGeom prst="rect">
            <a:avLst/>
          </a:prstGeom>
        </p:spPr>
      </p:pic>
      <p:pic>
        <p:nvPicPr>
          <p:cNvPr id="3" name="그림 2">
            <a:extLst>
              <a:ext uri="{FF2B5EF4-FFF2-40B4-BE49-F238E27FC236}">
                <a16:creationId xmlns:a16="http://schemas.microsoft.com/office/drawing/2014/main" id="{20BEB6B9-316D-4B4B-ACC9-A237EB2DDFEB}"/>
              </a:ext>
            </a:extLst>
          </p:cNvPr>
          <p:cNvPicPr>
            <a:picLocks noChangeAspect="1"/>
          </p:cNvPicPr>
          <p:nvPr/>
        </p:nvPicPr>
        <p:blipFill>
          <a:blip r:embed="rId6"/>
          <a:stretch>
            <a:fillRect/>
          </a:stretch>
        </p:blipFill>
        <p:spPr>
          <a:xfrm>
            <a:off x="2540815" y="7729094"/>
            <a:ext cx="5180867" cy="4162662"/>
          </a:xfrm>
          <a:prstGeom prst="rect">
            <a:avLst/>
          </a:prstGeom>
        </p:spPr>
      </p:pic>
    </p:spTree>
    <p:extLst>
      <p:ext uri="{BB962C8B-B14F-4D97-AF65-F5344CB8AC3E}">
        <p14:creationId xmlns:p14="http://schemas.microsoft.com/office/powerpoint/2010/main" val="13686921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Semantic Segmentation: U-Net</a:t>
            </a:r>
            <a:r>
              <a:rPr lang="ko-KR" altLang="en-US" b="1" dirty="0">
                <a:sym typeface="Wingdings" pitchFamily="2" charset="2"/>
              </a:rPr>
              <a:t> </a:t>
            </a:r>
            <a:r>
              <a:rPr lang="en-US" altLang="ko-KR" b="1" dirty="0">
                <a:sym typeface="Wingdings" pitchFamily="2" charset="2"/>
              </a:rPr>
              <a:t>(2015-2016)</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94</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5" name="직사각형 4">
            <a:extLst>
              <a:ext uri="{FF2B5EF4-FFF2-40B4-BE49-F238E27FC236}">
                <a16:creationId xmlns:a16="http://schemas.microsoft.com/office/drawing/2014/main" id="{FC7E1A92-7CDA-FB4C-A23B-07B432A387C7}"/>
              </a:ext>
            </a:extLst>
          </p:cNvPr>
          <p:cNvSpPr/>
          <p:nvPr/>
        </p:nvSpPr>
        <p:spPr>
          <a:xfrm>
            <a:off x="4666999" y="12709669"/>
            <a:ext cx="13784878" cy="646331"/>
          </a:xfrm>
          <a:prstGeom prst="rect">
            <a:avLst/>
          </a:prstGeom>
        </p:spPr>
        <p:txBody>
          <a:bodyPr wrap="square">
            <a:spAutoFit/>
          </a:bodyPr>
          <a:lstStyle/>
          <a:p>
            <a:r>
              <a:rPr lang="en" altLang="ko-Kore-KR" dirty="0" err="1"/>
              <a:t>Ronneberger</a:t>
            </a:r>
            <a:r>
              <a:rPr lang="en" altLang="ko-Kore-KR" dirty="0"/>
              <a:t>, Olaf, Philipp Fischer, and Thomas </a:t>
            </a:r>
            <a:r>
              <a:rPr lang="en" altLang="ko-Kore-KR" dirty="0" err="1"/>
              <a:t>Brox</a:t>
            </a:r>
            <a:r>
              <a:rPr lang="en" altLang="ko-Kore-KR" dirty="0"/>
              <a:t>. "U-net: Convolutional networks for biomedical image segmentation." </a:t>
            </a:r>
            <a:r>
              <a:rPr lang="en" altLang="ko-Kore-KR" i="1" dirty="0"/>
              <a:t>International Conference on Medical image computing and computer-assisted intervention</a:t>
            </a:r>
            <a:r>
              <a:rPr lang="en" altLang="ko-Kore-KR" dirty="0"/>
              <a:t>. Springer, Cham, 2015.</a:t>
            </a:r>
            <a:endParaRPr lang="ko-Kore-KR" altLang="en-US" dirty="0"/>
          </a:p>
        </p:txBody>
      </p:sp>
      <p:sp>
        <p:nvSpPr>
          <p:cNvPr id="16" name="직사각형 15">
            <a:extLst>
              <a:ext uri="{FF2B5EF4-FFF2-40B4-BE49-F238E27FC236}">
                <a16:creationId xmlns:a16="http://schemas.microsoft.com/office/drawing/2014/main" id="{55294CE6-DDD8-094B-888D-8E4356183138}"/>
              </a:ext>
            </a:extLst>
          </p:cNvPr>
          <p:cNvSpPr/>
          <p:nvPr/>
        </p:nvSpPr>
        <p:spPr>
          <a:xfrm>
            <a:off x="10507287" y="3789211"/>
            <a:ext cx="8924113" cy="7540526"/>
          </a:xfrm>
          <a:prstGeom prst="rect">
            <a:avLst/>
          </a:prstGeom>
        </p:spPr>
        <p:txBody>
          <a:bodyPr wrap="square">
            <a:spAutoFit/>
          </a:bodyPr>
          <a:lstStyle/>
          <a:p>
            <a:pPr marL="571500" indent="-571500">
              <a:buFont typeface="Arial" panose="020B0604020202020204" pitchFamily="34" charset="0"/>
              <a:buChar char="•"/>
            </a:pPr>
            <a:r>
              <a:rPr lang="en-US" altLang="ko-KR" sz="3200" dirty="0">
                <a:latin typeface="Spoqa Han Sans Neo" panose="020B0500000000000000" pitchFamily="34" charset="-128"/>
                <a:ea typeface="Spoqa Han Sans Neo" panose="020B0500000000000000" pitchFamily="34" charset="-128"/>
                <a:sym typeface="Wingdings" pitchFamily="2" charset="2"/>
              </a:rPr>
              <a:t>U</a:t>
            </a:r>
            <a:r>
              <a:rPr lang="ko-KR" altLang="en-US" sz="3200" dirty="0">
                <a:latin typeface="Spoqa Han Sans Neo" panose="020B0500000000000000" pitchFamily="34" charset="-128"/>
                <a:ea typeface="Spoqa Han Sans Neo" panose="020B0500000000000000" pitchFamily="34" charset="-128"/>
                <a:sym typeface="Wingdings" pitchFamily="2" charset="2"/>
              </a:rPr>
              <a:t>모양이기 때문에</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a:t>
            </a:r>
            <a:r>
              <a:rPr lang="en-US" altLang="ko-KR" sz="3200" dirty="0">
                <a:latin typeface="Spoqa Han Sans Neo" panose="020B0500000000000000" pitchFamily="34" charset="-128"/>
                <a:ea typeface="Spoqa Han Sans Neo" panose="020B0500000000000000" pitchFamily="34" charset="-128"/>
                <a:sym typeface="Wingdings" pitchFamily="2" charset="2"/>
              </a:rPr>
              <a:t>U-Net.</a:t>
            </a:r>
          </a:p>
          <a:p>
            <a:pPr marL="571500" indent="-571500">
              <a:buFont typeface="Arial" panose="020B0604020202020204" pitchFamily="34" charset="0"/>
              <a:buChar char="•"/>
            </a:pPr>
            <a:endParaRPr lang="en-US" altLang="ko-KR" sz="32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en-US" altLang="ko-KR" sz="3200" dirty="0">
                <a:latin typeface="Spoqa Han Sans Neo" panose="020B0500000000000000" pitchFamily="34" charset="-128"/>
                <a:ea typeface="Spoqa Han Sans Neo" panose="020B0500000000000000" pitchFamily="34" charset="-128"/>
                <a:sym typeface="Wingdings" pitchFamily="2" charset="2"/>
              </a:rPr>
              <a:t>Pooling </a:t>
            </a:r>
            <a:r>
              <a:rPr lang="en-US" altLang="ko-KR" sz="3200" dirty="0" err="1">
                <a:latin typeface="Spoqa Han Sans Neo" panose="020B0500000000000000" pitchFamily="34" charset="-128"/>
                <a:ea typeface="Spoqa Han Sans Neo" panose="020B0500000000000000" pitchFamily="34" charset="-128"/>
                <a:sym typeface="Wingdings" pitchFamily="2" charset="2"/>
              </a:rPr>
              <a:t>indice</a:t>
            </a:r>
            <a:r>
              <a:rPr lang="ko-KR" altLang="en-US" sz="3200" dirty="0" err="1">
                <a:latin typeface="Spoqa Han Sans Neo" panose="020B0500000000000000" pitchFamily="34" charset="-128"/>
                <a:ea typeface="Spoqa Han Sans Neo" panose="020B0500000000000000" pitchFamily="34" charset="-128"/>
                <a:sym typeface="Wingdings" pitchFamily="2" charset="2"/>
              </a:rPr>
              <a:t>를</a:t>
            </a:r>
            <a:r>
              <a:rPr lang="ko-KR" altLang="en-US" sz="3200" dirty="0">
                <a:latin typeface="Spoqa Han Sans Neo" panose="020B0500000000000000" pitchFamily="34" charset="-128"/>
                <a:ea typeface="Spoqa Han Sans Neo" panose="020B0500000000000000" pitchFamily="34" charset="-128"/>
                <a:sym typeface="Wingdings" pitchFamily="2" charset="2"/>
              </a:rPr>
              <a:t> 사용하는</a:t>
            </a:r>
            <a:r>
              <a:rPr lang="en-US" altLang="ko-KR" sz="3200" dirty="0">
                <a:latin typeface="Spoqa Han Sans Neo" panose="020B0500000000000000" pitchFamily="34" charset="-128"/>
                <a:ea typeface="Spoqa Han Sans Neo" panose="020B0500000000000000" pitchFamily="34" charset="-128"/>
                <a:sym typeface="Wingdings" pitchFamily="2" charset="2"/>
              </a:rPr>
              <a:t> </a:t>
            </a:r>
            <a:r>
              <a:rPr lang="ko-KR" altLang="en-US" sz="3200" dirty="0">
                <a:latin typeface="Spoqa Han Sans Neo" panose="020B0500000000000000" pitchFamily="34" charset="-128"/>
                <a:ea typeface="Spoqa Han Sans Neo" panose="020B0500000000000000" pitchFamily="34" charset="-128"/>
                <a:sym typeface="Wingdings" pitchFamily="2" charset="2"/>
              </a:rPr>
              <a:t>대신</a:t>
            </a:r>
            <a:r>
              <a:rPr lang="en-US" altLang="ko-KR" sz="3200" dirty="0">
                <a:latin typeface="Spoqa Han Sans Neo" panose="020B0500000000000000" pitchFamily="34" charset="-128"/>
                <a:ea typeface="Spoqa Han Sans Neo" panose="020B0500000000000000" pitchFamily="34" charset="-128"/>
                <a:sym typeface="Wingdings" pitchFamily="2" charset="2"/>
              </a:rPr>
              <a:t>,</a:t>
            </a:r>
            <a:r>
              <a:rPr lang="ko-KR" altLang="en-US" sz="3200" dirty="0">
                <a:latin typeface="Spoqa Han Sans Neo" panose="020B0500000000000000" pitchFamily="34" charset="-128"/>
                <a:ea typeface="Spoqa Han Sans Neo" panose="020B0500000000000000" pitchFamily="34" charset="-128"/>
                <a:sym typeface="Wingdings" pitchFamily="2" charset="2"/>
              </a:rPr>
              <a:t> 전체 </a:t>
            </a:r>
            <a:r>
              <a:rPr lang="en-US" altLang="ko-KR" sz="3200" dirty="0">
                <a:latin typeface="Spoqa Han Sans Neo" panose="020B0500000000000000" pitchFamily="34" charset="-128"/>
                <a:ea typeface="Spoqa Han Sans Neo" panose="020B0500000000000000" pitchFamily="34" charset="-128"/>
                <a:sym typeface="Wingdings" pitchFamily="2" charset="2"/>
              </a:rPr>
              <a:t>feature map</a:t>
            </a:r>
            <a:r>
              <a:rPr lang="ko-KR" altLang="en-US" sz="3200" dirty="0">
                <a:latin typeface="Spoqa Han Sans Neo" panose="020B0500000000000000" pitchFamily="34" charset="-128"/>
                <a:ea typeface="Spoqa Han Sans Neo" panose="020B0500000000000000" pitchFamily="34" charset="-128"/>
                <a:sym typeface="Wingdings" pitchFamily="2" charset="2"/>
              </a:rPr>
              <a:t>이 </a:t>
            </a:r>
            <a:r>
              <a:rPr lang="en-US" altLang="ko-KR" sz="3200" dirty="0">
                <a:latin typeface="Spoqa Han Sans Neo" panose="020B0500000000000000" pitchFamily="34" charset="-128"/>
                <a:ea typeface="Spoqa Han Sans Neo" panose="020B0500000000000000" pitchFamily="34" charset="-128"/>
                <a:sym typeface="Wingdings" pitchFamily="2" charset="2"/>
              </a:rPr>
              <a:t>encoder</a:t>
            </a:r>
            <a:r>
              <a:rPr lang="ko-KR" altLang="en-US" sz="3200" dirty="0">
                <a:latin typeface="Spoqa Han Sans Neo" panose="020B0500000000000000" pitchFamily="34" charset="-128"/>
                <a:ea typeface="Spoqa Han Sans Neo" panose="020B0500000000000000" pitchFamily="34" charset="-128"/>
                <a:sym typeface="Wingdings" pitchFamily="2" charset="2"/>
              </a:rPr>
              <a:t>에서 </a:t>
            </a:r>
            <a:r>
              <a:rPr lang="en-US" altLang="ko-KR" sz="3200" dirty="0">
                <a:latin typeface="Spoqa Han Sans Neo" panose="020B0500000000000000" pitchFamily="34" charset="-128"/>
                <a:ea typeface="Spoqa Han Sans Neo" panose="020B0500000000000000" pitchFamily="34" charset="-128"/>
                <a:sym typeface="Wingdings" pitchFamily="2" charset="2"/>
              </a:rPr>
              <a:t>decoder</a:t>
            </a:r>
            <a:r>
              <a:rPr lang="ko-KR" altLang="en-US" sz="3200" dirty="0">
                <a:latin typeface="Spoqa Han Sans Neo" panose="020B0500000000000000" pitchFamily="34" charset="-128"/>
                <a:ea typeface="Spoqa Han Sans Neo" panose="020B0500000000000000" pitchFamily="34" charset="-128"/>
                <a:sym typeface="Wingdings" pitchFamily="2" charset="2"/>
              </a:rPr>
              <a:t>로 </a:t>
            </a:r>
            <a:r>
              <a:rPr lang="en-US" altLang="ko-KR" sz="3200" b="1" dirty="0">
                <a:latin typeface="Spoqa Han Sans Neo Bold" panose="020B0500000000000000" pitchFamily="34" charset="-128"/>
                <a:ea typeface="Spoqa Han Sans Neo Bold" panose="020B0500000000000000" pitchFamily="34" charset="-128"/>
                <a:sym typeface="Wingdings" pitchFamily="2" charset="2"/>
              </a:rPr>
              <a:t>skip-connect</a:t>
            </a:r>
            <a:r>
              <a:rPr lang="ko-KR" altLang="en-US" sz="3200" dirty="0">
                <a:latin typeface="Spoqa Han Sans Neo" panose="020B0500000000000000" pitchFamily="34" charset="-128"/>
                <a:ea typeface="Spoqa Han Sans Neo" panose="020B0500000000000000" pitchFamily="34" charset="-128"/>
                <a:sym typeface="Wingdings" pitchFamily="2" charset="2"/>
              </a:rPr>
              <a:t>형태로 수행되고 </a:t>
            </a:r>
            <a:r>
              <a:rPr lang="en-US" altLang="ko-KR" sz="3200" dirty="0">
                <a:latin typeface="Spoqa Han Sans Neo" panose="020B0500000000000000" pitchFamily="34" charset="-128"/>
                <a:ea typeface="Spoqa Han Sans Neo" panose="020B0500000000000000" pitchFamily="34" charset="-128"/>
                <a:sym typeface="Wingdings" pitchFamily="2" charset="2"/>
              </a:rPr>
              <a:t>concatenate</a:t>
            </a:r>
            <a:r>
              <a:rPr lang="ko-KR" altLang="en-US" sz="3200" dirty="0">
                <a:latin typeface="Spoqa Han Sans Neo" panose="020B0500000000000000" pitchFamily="34" charset="-128"/>
                <a:ea typeface="Spoqa Han Sans Neo" panose="020B0500000000000000" pitchFamily="34" charset="-128"/>
                <a:sym typeface="Wingdings" pitchFamily="2" charset="2"/>
              </a:rPr>
              <a:t>된다 </a:t>
            </a:r>
            <a:r>
              <a:rPr lang="en-US" altLang="ko-KR" sz="3200" dirty="0">
                <a:latin typeface="Spoqa Han Sans Neo" panose="020B0500000000000000" pitchFamily="34" charset="-128"/>
                <a:ea typeface="Spoqa Han Sans Neo" panose="020B0500000000000000" pitchFamily="34" charset="-128"/>
                <a:sym typeface="Wingdings" pitchFamily="2" charset="2"/>
              </a:rPr>
              <a:t>!</a:t>
            </a:r>
          </a:p>
          <a:p>
            <a:pPr marL="1028642" lvl="1" indent="-571500">
              <a:buFont typeface="Wingdings" pitchFamily="2" charset="2"/>
              <a:buChar char="à"/>
            </a:pP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914342" lvl="1" indent="-457200">
              <a:buFontTx/>
              <a:buChar char="-"/>
            </a:pPr>
            <a:r>
              <a:rPr lang="ko-Kore-KR" altLang="en-US" sz="2800" dirty="0">
                <a:latin typeface="Spoqa Han Sans Neo" panose="020B0500000000000000" pitchFamily="34" charset="-128"/>
                <a:ea typeface="Spoqa Han Sans Neo" panose="020B0500000000000000" pitchFamily="34" charset="-128"/>
                <a:sym typeface="Wingdings" pitchFamily="2" charset="2"/>
              </a:rPr>
              <a:t>데이터가 적은 </a:t>
            </a:r>
            <a:r>
              <a:rPr lang="en-US" altLang="ko-Kore-KR" sz="2800" dirty="0">
                <a:latin typeface="Spoqa Han Sans Neo" panose="020B0500000000000000" pitchFamily="34" charset="-128"/>
                <a:ea typeface="Spoqa Han Sans Neo" panose="020B0500000000000000" pitchFamily="34" charset="-128"/>
                <a:sym typeface="Wingdings" pitchFamily="2" charset="2"/>
              </a:rPr>
              <a:t>Biomedical domain</a:t>
            </a:r>
            <a:r>
              <a:rPr lang="ko-KR" altLang="en-US" sz="2800" dirty="0">
                <a:latin typeface="Spoqa Han Sans Neo" panose="020B0500000000000000" pitchFamily="34" charset="-128"/>
                <a:ea typeface="Spoqa Han Sans Neo" panose="020B0500000000000000" pitchFamily="34" charset="-128"/>
                <a:sym typeface="Wingdings" pitchFamily="2" charset="2"/>
              </a:rPr>
              <a:t>에서 처음 활용하도록 제시되었음</a:t>
            </a:r>
            <a:r>
              <a:rPr lang="en-US" altLang="ko-KR" sz="2800" dirty="0">
                <a:latin typeface="Spoqa Han Sans Neo" panose="020B0500000000000000" pitchFamily="34" charset="-128"/>
                <a:ea typeface="Spoqa Han Sans Neo" panose="020B0500000000000000" pitchFamily="34" charset="-128"/>
                <a:sym typeface="Wingdings" pitchFamily="2" charset="2"/>
              </a:rPr>
              <a:t>.</a:t>
            </a:r>
          </a:p>
          <a:p>
            <a:pPr marL="1257187" lvl="2" indent="-342900">
              <a:buFontTx/>
              <a:buChar char="-"/>
            </a:pPr>
            <a:endParaRPr lang="en-US" altLang="ko-Kore-KR" sz="2000" dirty="0">
              <a:latin typeface="Spoqa Han Sans Neo" panose="020B0500000000000000" pitchFamily="34" charset="-128"/>
              <a:ea typeface="Spoqa Han Sans Neo" panose="020B0500000000000000" pitchFamily="34" charset="-128"/>
              <a:sym typeface="Wingdings" pitchFamily="2" charset="2"/>
            </a:endParaRPr>
          </a:p>
          <a:p>
            <a:pPr marL="1257187" lvl="2" indent="-342900">
              <a:buFontTx/>
              <a:buChar char="-"/>
            </a:pPr>
            <a:r>
              <a:rPr lang="en-US" altLang="ko-Kore-KR" sz="2400" dirty="0">
                <a:latin typeface="Spoqa Han Sans Neo" panose="020B0500000000000000" pitchFamily="34" charset="-128"/>
                <a:ea typeface="Spoqa Han Sans Neo" panose="020B0500000000000000" pitchFamily="34" charset="-128"/>
                <a:sym typeface="Wingdings" pitchFamily="2" charset="2"/>
              </a:rPr>
              <a:t>Data augmentation </a:t>
            </a:r>
            <a:r>
              <a:rPr lang="ko-KR" altLang="en-US" sz="2400" dirty="0">
                <a:latin typeface="Spoqa Han Sans Neo" panose="020B0500000000000000" pitchFamily="34" charset="-128"/>
                <a:ea typeface="Spoqa Han Sans Neo" panose="020B0500000000000000" pitchFamily="34" charset="-128"/>
                <a:sym typeface="Wingdings" pitchFamily="2" charset="2"/>
              </a:rPr>
              <a:t>사용</a:t>
            </a:r>
            <a:r>
              <a:rPr lang="en-US" altLang="ko-KR" sz="2400" dirty="0">
                <a:latin typeface="Spoqa Han Sans Neo" panose="020B0500000000000000" pitchFamily="34" charset="-128"/>
                <a:ea typeface="Spoqa Han Sans Neo" panose="020B0500000000000000" pitchFamily="34" charset="-128"/>
                <a:sym typeface="Wingdings" pitchFamily="2" charset="2"/>
              </a:rPr>
              <a:t>.</a:t>
            </a:r>
          </a:p>
          <a:p>
            <a:pPr marL="1257187" lvl="2" indent="-342900">
              <a:buFontTx/>
              <a:buChar char="-"/>
            </a:pPr>
            <a:r>
              <a:rPr lang="en-US" altLang="ko-Kore-KR" sz="2400" dirty="0">
                <a:latin typeface="Spoqa Han Sans Neo" panose="020B0500000000000000" pitchFamily="34" charset="-128"/>
                <a:ea typeface="Spoqa Han Sans Neo" panose="020B0500000000000000" pitchFamily="34" charset="-128"/>
                <a:sym typeface="Wingdings" pitchFamily="2" charset="2"/>
              </a:rPr>
              <a:t>End-to-end </a:t>
            </a:r>
            <a:r>
              <a:rPr lang="ko-KR" altLang="en-US" sz="2400" dirty="0">
                <a:latin typeface="Spoqa Han Sans Neo" panose="020B0500000000000000" pitchFamily="34" charset="-128"/>
                <a:ea typeface="Spoqa Han Sans Neo" panose="020B0500000000000000" pitchFamily="34" charset="-128"/>
                <a:sym typeface="Wingdings" pitchFamily="2" charset="2"/>
              </a:rPr>
              <a:t>구조</a:t>
            </a:r>
            <a:endParaRPr lang="en-US" altLang="ko-KR" sz="2400" dirty="0">
              <a:latin typeface="Spoqa Han Sans Neo" panose="020B0500000000000000" pitchFamily="34" charset="-128"/>
              <a:ea typeface="Spoqa Han Sans Neo" panose="020B0500000000000000" pitchFamily="34" charset="-128"/>
              <a:sym typeface="Wingdings" pitchFamily="2" charset="2"/>
            </a:endParaRPr>
          </a:p>
          <a:p>
            <a:pPr marL="1257187" lvl="2" indent="-342900">
              <a:buFontTx/>
              <a:buChar char="-"/>
            </a:pPr>
            <a:r>
              <a:rPr lang="ko-KR" altLang="en-US" sz="2400" dirty="0">
                <a:latin typeface="Spoqa Han Sans Neo" panose="020B0500000000000000" pitchFamily="34" charset="-128"/>
                <a:ea typeface="Spoqa Han Sans Neo" panose="020B0500000000000000" pitchFamily="34" charset="-128"/>
                <a:sym typeface="Wingdings" pitchFamily="2" charset="2"/>
              </a:rPr>
              <a:t>왼쪽의 </a:t>
            </a:r>
            <a:r>
              <a:rPr lang="ko-KR" altLang="en-US" sz="2400" dirty="0" err="1">
                <a:latin typeface="Spoqa Han Sans Neo" panose="020B0500000000000000" pitchFamily="34" charset="-128"/>
                <a:ea typeface="Spoqa Han Sans Neo" panose="020B0500000000000000" pitchFamily="34" charset="-128"/>
                <a:sym typeface="Wingdings" pitchFamily="2" charset="2"/>
              </a:rPr>
              <a:t>인코딩</a:t>
            </a:r>
            <a:r>
              <a:rPr lang="en-US" altLang="ko-KR" sz="2400" dirty="0">
                <a:latin typeface="Spoqa Han Sans Neo" panose="020B0500000000000000" pitchFamily="34" charset="-128"/>
                <a:ea typeface="Spoqa Han Sans Neo" panose="020B0500000000000000" pitchFamily="34" charset="-128"/>
                <a:sym typeface="Wingdings" pitchFamily="2" charset="2"/>
              </a:rPr>
              <a:t>(contracting path):</a:t>
            </a:r>
            <a:r>
              <a:rPr lang="ko-KR" altLang="en-US" sz="2400" dirty="0">
                <a:latin typeface="Spoqa Han Sans Neo" panose="020B0500000000000000" pitchFamily="34" charset="-128"/>
                <a:ea typeface="Spoqa Han Sans Neo" panose="020B0500000000000000" pitchFamily="34" charset="-128"/>
                <a:sym typeface="Wingdings" pitchFamily="2" charset="2"/>
              </a:rPr>
              <a:t> 이미지의 </a:t>
            </a:r>
            <a:r>
              <a:rPr lang="en-US" altLang="ko-KR" sz="2400" dirty="0">
                <a:latin typeface="Spoqa Han Sans Neo" panose="020B0500000000000000" pitchFamily="34" charset="-128"/>
                <a:ea typeface="Spoqa Han Sans Neo" panose="020B0500000000000000" pitchFamily="34" charset="-128"/>
                <a:sym typeface="Wingdings" pitchFamily="2" charset="2"/>
              </a:rPr>
              <a:t>context</a:t>
            </a:r>
            <a:r>
              <a:rPr lang="ko-KR" altLang="en-US" sz="2400" dirty="0">
                <a:latin typeface="Spoqa Han Sans Neo" panose="020B0500000000000000" pitchFamily="34" charset="-128"/>
                <a:ea typeface="Spoqa Han Sans Neo" panose="020B0500000000000000" pitchFamily="34" charset="-128"/>
                <a:sym typeface="Wingdings" pitchFamily="2" charset="2"/>
              </a:rPr>
              <a:t> 포착</a:t>
            </a:r>
            <a:endParaRPr lang="en-US" altLang="ko-KR" sz="2400" dirty="0">
              <a:latin typeface="Spoqa Han Sans Neo" panose="020B0500000000000000" pitchFamily="34" charset="-128"/>
              <a:ea typeface="Spoqa Han Sans Neo" panose="020B0500000000000000" pitchFamily="34" charset="-128"/>
              <a:sym typeface="Wingdings" pitchFamily="2" charset="2"/>
            </a:endParaRPr>
          </a:p>
          <a:p>
            <a:pPr marL="1257187" lvl="2" indent="-342900">
              <a:buFontTx/>
              <a:buChar char="-"/>
            </a:pPr>
            <a:r>
              <a:rPr lang="ko-KR" altLang="en-US" sz="2400" dirty="0">
                <a:latin typeface="Spoqa Han Sans Neo" panose="020B0500000000000000" pitchFamily="34" charset="-128"/>
                <a:ea typeface="Spoqa Han Sans Neo" panose="020B0500000000000000" pitchFamily="34" charset="-128"/>
                <a:sym typeface="Wingdings" pitchFamily="2" charset="2"/>
              </a:rPr>
              <a:t>오른쪽의 </a:t>
            </a:r>
            <a:r>
              <a:rPr lang="ko-KR" altLang="en-US" sz="2400" dirty="0" err="1">
                <a:latin typeface="Spoqa Han Sans Neo" panose="020B0500000000000000" pitchFamily="34" charset="-128"/>
                <a:ea typeface="Spoqa Han Sans Neo" panose="020B0500000000000000" pitchFamily="34" charset="-128"/>
                <a:sym typeface="Wingdings" pitchFamily="2" charset="2"/>
              </a:rPr>
              <a:t>디코딩</a:t>
            </a:r>
            <a:r>
              <a:rPr lang="en-US" altLang="ko-KR" sz="2400" dirty="0">
                <a:latin typeface="Spoqa Han Sans Neo" panose="020B0500000000000000" pitchFamily="34" charset="-128"/>
                <a:ea typeface="Spoqa Han Sans Neo" panose="020B0500000000000000" pitchFamily="34" charset="-128"/>
                <a:sym typeface="Wingdings" pitchFamily="2" charset="2"/>
              </a:rPr>
              <a:t>(expansive path):</a:t>
            </a:r>
            <a:r>
              <a:rPr lang="ko-KR" altLang="en-US" sz="2400" dirty="0">
                <a:latin typeface="Spoqa Han Sans Neo" panose="020B0500000000000000" pitchFamily="34" charset="-128"/>
                <a:ea typeface="Spoqa Han Sans Neo" panose="020B0500000000000000" pitchFamily="34" charset="-128"/>
                <a:sym typeface="Wingdings" pitchFamily="2" charset="2"/>
              </a:rPr>
              <a:t> </a:t>
            </a:r>
            <a:r>
              <a:rPr lang="en-US" altLang="ko-KR" sz="2400" dirty="0">
                <a:latin typeface="Spoqa Han Sans Neo" panose="020B0500000000000000" pitchFamily="34" charset="-128"/>
                <a:ea typeface="Spoqa Han Sans Neo" panose="020B0500000000000000" pitchFamily="34" charset="-128"/>
                <a:sym typeface="Wingdings" pitchFamily="2" charset="2"/>
              </a:rPr>
              <a:t>feature map</a:t>
            </a:r>
            <a:r>
              <a:rPr lang="ko-KR" altLang="en-US" sz="2400" dirty="0">
                <a:latin typeface="Spoqa Han Sans Neo" panose="020B0500000000000000" pitchFamily="34" charset="-128"/>
                <a:ea typeface="Spoqa Han Sans Neo" panose="020B0500000000000000" pitchFamily="34" charset="-128"/>
                <a:sym typeface="Wingdings" pitchFamily="2" charset="2"/>
              </a:rPr>
              <a:t>의 </a:t>
            </a:r>
            <a:r>
              <a:rPr lang="en-US" altLang="ko-KR" sz="2400" dirty="0" err="1">
                <a:latin typeface="Spoqa Han Sans Neo" panose="020B0500000000000000" pitchFamily="34" charset="-128"/>
                <a:ea typeface="Spoqa Han Sans Neo" panose="020B0500000000000000" pitchFamily="34" charset="-128"/>
                <a:sym typeface="Wingdings" pitchFamily="2" charset="2"/>
              </a:rPr>
              <a:t>upsampling</a:t>
            </a:r>
            <a:r>
              <a:rPr lang="en-US" altLang="ko-KR" sz="2400" dirty="0">
                <a:latin typeface="Spoqa Han Sans Neo" panose="020B0500000000000000" pitchFamily="34" charset="-128"/>
                <a:ea typeface="Spoqa Han Sans Neo" panose="020B0500000000000000" pitchFamily="34" charset="-128"/>
                <a:sym typeface="Wingdings" pitchFamily="2" charset="2"/>
              </a:rPr>
              <a:t> &amp; contracting path</a:t>
            </a:r>
            <a:r>
              <a:rPr lang="ko-KR" altLang="en-US" sz="2400" dirty="0">
                <a:latin typeface="Spoqa Han Sans Neo" panose="020B0500000000000000" pitchFamily="34" charset="-128"/>
                <a:ea typeface="Spoqa Han Sans Neo" panose="020B0500000000000000" pitchFamily="34" charset="-128"/>
                <a:sym typeface="Wingdings" pitchFamily="2" charset="2"/>
              </a:rPr>
              <a:t>에서의 </a:t>
            </a:r>
            <a:r>
              <a:rPr lang="ko-KR" altLang="en-US" sz="2400" dirty="0" err="1">
                <a:latin typeface="Spoqa Han Sans Neo" panose="020B0500000000000000" pitchFamily="34" charset="-128"/>
                <a:ea typeface="Spoqa Han Sans Neo" panose="020B0500000000000000" pitchFamily="34" charset="-128"/>
                <a:sym typeface="Wingdings" pitchFamily="2" charset="2"/>
              </a:rPr>
              <a:t>피처맵의</a:t>
            </a:r>
            <a:r>
              <a:rPr lang="ko-KR" altLang="en-US" sz="2400" dirty="0">
                <a:latin typeface="Spoqa Han Sans Neo" panose="020B0500000000000000" pitchFamily="34" charset="-128"/>
                <a:ea typeface="Spoqa Han Sans Neo" panose="020B0500000000000000" pitchFamily="34" charset="-128"/>
                <a:sym typeface="Wingdings" pitchFamily="2" charset="2"/>
              </a:rPr>
              <a:t> 컨텍스트와 결합하여 </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보다 정확한 </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localization</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을 수행</a:t>
            </a:r>
            <a:endParaRPr lang="en-US" altLang="ko-KR" sz="2400" b="1" dirty="0">
              <a:latin typeface="Spoqa Han Sans Neo Bold" panose="020B0500000000000000" pitchFamily="34" charset="-128"/>
              <a:ea typeface="Spoqa Han Sans Neo Bold" panose="020B0500000000000000" pitchFamily="34" charset="-128"/>
              <a:sym typeface="Wingdings" pitchFamily="2" charset="2"/>
            </a:endParaRPr>
          </a:p>
          <a:p>
            <a:pPr marL="1257187" lvl="2" indent="-342900">
              <a:buFontTx/>
              <a:buChar char="-"/>
            </a:pPr>
            <a:r>
              <a:rPr lang="ko-KR" altLang="en-US" sz="2400" b="1" dirty="0">
                <a:latin typeface="Spoqa Han Sans Neo Bold" panose="020B0500000000000000" pitchFamily="34" charset="-128"/>
                <a:ea typeface="Spoqa Han Sans Neo Bold" panose="020B0500000000000000" pitchFamily="34" charset="-128"/>
                <a:sym typeface="Wingdings" pitchFamily="2" charset="2"/>
              </a:rPr>
              <a:t>즉</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 </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skip-connection</a:t>
            </a:r>
            <a:r>
              <a:rPr lang="ko-KR" altLang="en-US" sz="2400" b="1" dirty="0" err="1">
                <a:latin typeface="Spoqa Han Sans Neo Bold" panose="020B0500000000000000" pitchFamily="34" charset="-128"/>
                <a:ea typeface="Spoqa Han Sans Neo Bold" panose="020B0500000000000000" pitchFamily="34" charset="-128"/>
                <a:sym typeface="Wingdings" pitchFamily="2" charset="2"/>
              </a:rPr>
              <a:t>으로</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 </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encoder-decoder</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구조의 </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bottle-neck</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구조로 인한</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 </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context</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 인식과 </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localization</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의 </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trade-off</a:t>
            </a:r>
            <a:r>
              <a:rPr lang="ko-KR" altLang="en-US" sz="2400" b="1" dirty="0">
                <a:latin typeface="Spoqa Han Sans Neo Bold" panose="020B0500000000000000" pitchFamily="34" charset="-128"/>
                <a:ea typeface="Spoqa Han Sans Neo Bold" panose="020B0500000000000000" pitchFamily="34" charset="-128"/>
                <a:sym typeface="Wingdings" pitchFamily="2" charset="2"/>
              </a:rPr>
              <a:t>에 빠지지 않음</a:t>
            </a:r>
            <a:r>
              <a:rPr lang="en-US" altLang="ko-KR" sz="2400" b="1" dirty="0">
                <a:latin typeface="Spoqa Han Sans Neo Bold" panose="020B0500000000000000" pitchFamily="34" charset="-128"/>
                <a:ea typeface="Spoqa Han Sans Neo Bold" panose="020B0500000000000000" pitchFamily="34" charset="-128"/>
                <a:sym typeface="Wingdings" pitchFamily="2" charset="2"/>
              </a:rPr>
              <a:t>!</a:t>
            </a:r>
          </a:p>
        </p:txBody>
      </p:sp>
      <p:pic>
        <p:nvPicPr>
          <p:cNvPr id="4" name="그림 3">
            <a:extLst>
              <a:ext uri="{FF2B5EF4-FFF2-40B4-BE49-F238E27FC236}">
                <a16:creationId xmlns:a16="http://schemas.microsoft.com/office/drawing/2014/main" id="{C91AF1F3-552C-7847-B93D-D2D787519D35}"/>
              </a:ext>
            </a:extLst>
          </p:cNvPr>
          <p:cNvPicPr>
            <a:picLocks noChangeAspect="1"/>
          </p:cNvPicPr>
          <p:nvPr/>
        </p:nvPicPr>
        <p:blipFill>
          <a:blip r:embed="rId4"/>
          <a:stretch>
            <a:fillRect/>
          </a:stretch>
        </p:blipFill>
        <p:spPr>
          <a:xfrm>
            <a:off x="1763812" y="3284504"/>
            <a:ext cx="8355033" cy="6745662"/>
          </a:xfrm>
          <a:prstGeom prst="rect">
            <a:avLst/>
          </a:prstGeom>
        </p:spPr>
      </p:pic>
      <p:pic>
        <p:nvPicPr>
          <p:cNvPr id="8" name="그림 7">
            <a:extLst>
              <a:ext uri="{FF2B5EF4-FFF2-40B4-BE49-F238E27FC236}">
                <a16:creationId xmlns:a16="http://schemas.microsoft.com/office/drawing/2014/main" id="{F8CCAA34-75CE-2243-A51C-29523534DF28}"/>
              </a:ext>
            </a:extLst>
          </p:cNvPr>
          <p:cNvPicPr>
            <a:picLocks noChangeAspect="1"/>
          </p:cNvPicPr>
          <p:nvPr/>
        </p:nvPicPr>
        <p:blipFill>
          <a:blip r:embed="rId5"/>
          <a:stretch>
            <a:fillRect/>
          </a:stretch>
        </p:blipFill>
        <p:spPr>
          <a:xfrm>
            <a:off x="3106737" y="10119053"/>
            <a:ext cx="6082633" cy="2501728"/>
          </a:xfrm>
          <a:prstGeom prst="rect">
            <a:avLst/>
          </a:prstGeom>
        </p:spPr>
      </p:pic>
    </p:spTree>
    <p:extLst>
      <p:ext uri="{BB962C8B-B14F-4D97-AF65-F5344CB8AC3E}">
        <p14:creationId xmlns:p14="http://schemas.microsoft.com/office/powerpoint/2010/main" val="11731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94897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en-US" altLang="ko-KR" b="1" dirty="0"/>
              <a:t>CNN</a:t>
            </a:r>
            <a:r>
              <a:rPr lang="ko-KR" altLang="en-US" b="1" dirty="0"/>
              <a:t>의 응용 분야</a:t>
            </a:r>
            <a:r>
              <a:rPr lang="en-US" altLang="ko-KR" b="1" dirty="0"/>
              <a:t>:</a:t>
            </a:r>
            <a:r>
              <a:rPr lang="ko-KR" altLang="en-US" b="1" dirty="0"/>
              <a:t> 객체 탐색 </a:t>
            </a:r>
            <a:r>
              <a:rPr lang="en-US" altLang="ko-KR" b="1" dirty="0"/>
              <a:t>(object detection)</a:t>
            </a:r>
            <a:br>
              <a:rPr lang="en-US" altLang="ko-KR" b="1" dirty="0"/>
            </a:br>
            <a:r>
              <a:rPr lang="en-US" altLang="ko-KR" b="1" dirty="0">
                <a:sym typeface="Wingdings" pitchFamily="2" charset="2"/>
              </a:rPr>
              <a:t></a:t>
            </a:r>
            <a:r>
              <a:rPr lang="ko-KR" altLang="en-US" b="1" dirty="0">
                <a:sym typeface="Wingdings" pitchFamily="2" charset="2"/>
              </a:rPr>
              <a:t> </a:t>
            </a:r>
            <a:r>
              <a:rPr lang="en-US" altLang="ko-KR" b="1" dirty="0">
                <a:sym typeface="Wingdings" pitchFamily="2" charset="2"/>
              </a:rPr>
              <a:t>Semantic Segmentation: </a:t>
            </a:r>
            <a:r>
              <a:rPr lang="en-US" altLang="ko-KR" b="1" dirty="0" err="1">
                <a:sym typeface="Wingdings" pitchFamily="2" charset="2"/>
              </a:rPr>
              <a:t>SegNet</a:t>
            </a:r>
            <a:r>
              <a:rPr lang="en-US" altLang="ko-KR" b="1" dirty="0">
                <a:sym typeface="Wingdings" pitchFamily="2" charset="2"/>
              </a:rPr>
              <a:t> (2015-17)</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95</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6" name="직사각형 15">
            <a:extLst>
              <a:ext uri="{FF2B5EF4-FFF2-40B4-BE49-F238E27FC236}">
                <a16:creationId xmlns:a16="http://schemas.microsoft.com/office/drawing/2014/main" id="{55294CE6-DDD8-094B-888D-8E4356183138}"/>
              </a:ext>
            </a:extLst>
          </p:cNvPr>
          <p:cNvSpPr/>
          <p:nvPr/>
        </p:nvSpPr>
        <p:spPr>
          <a:xfrm>
            <a:off x="13003699" y="3610385"/>
            <a:ext cx="9710234" cy="5940088"/>
          </a:xfrm>
          <a:prstGeom prst="rect">
            <a:avLst/>
          </a:prstGeom>
        </p:spPr>
        <p:txBody>
          <a:bodyPr wrap="square">
            <a:spAutoFit/>
          </a:bodyPr>
          <a:lstStyle/>
          <a:p>
            <a:pPr marL="571500" indent="-571500">
              <a:buFont typeface="Arial" panose="020B0604020202020204" pitchFamily="34" charset="0"/>
              <a:buChar char="•"/>
            </a:pPr>
            <a:r>
              <a:rPr lang="en-US" altLang="ko-KR" sz="3200" dirty="0" err="1">
                <a:latin typeface="Spoqa Han Sans Neo" panose="020B0500000000000000" pitchFamily="34" charset="-128"/>
                <a:ea typeface="Spoqa Han Sans Neo" panose="020B0500000000000000" pitchFamily="34" charset="-128"/>
                <a:sym typeface="Wingdings" pitchFamily="2" charset="2"/>
              </a:rPr>
              <a:t>DeConvNet</a:t>
            </a:r>
            <a:r>
              <a:rPr lang="ko-KR" altLang="en-US" sz="3200" dirty="0">
                <a:latin typeface="Spoqa Han Sans Neo" panose="020B0500000000000000" pitchFamily="34" charset="-128"/>
                <a:ea typeface="Spoqa Han Sans Neo" panose="020B0500000000000000" pitchFamily="34" charset="-128"/>
                <a:sym typeface="Wingdings" pitchFamily="2" charset="2"/>
              </a:rPr>
              <a:t>과 </a:t>
            </a:r>
            <a:r>
              <a:rPr lang="en-US" altLang="ko-KR" sz="3200" dirty="0" err="1">
                <a:latin typeface="Spoqa Han Sans Neo" panose="020B0500000000000000" pitchFamily="34" charset="-128"/>
                <a:ea typeface="Spoqa Han Sans Neo" panose="020B0500000000000000" pitchFamily="34" charset="-128"/>
                <a:sym typeface="Wingdings" pitchFamily="2" charset="2"/>
              </a:rPr>
              <a:t>Unet</a:t>
            </a:r>
            <a:r>
              <a:rPr lang="ko-KR" altLang="en-US" sz="3200" dirty="0">
                <a:latin typeface="Spoqa Han Sans Neo" panose="020B0500000000000000" pitchFamily="34" charset="-128"/>
                <a:ea typeface="Spoqa Han Sans Neo" panose="020B0500000000000000" pitchFamily="34" charset="-128"/>
                <a:sym typeface="Wingdings" pitchFamily="2" charset="2"/>
              </a:rPr>
              <a:t>과 비슷한 구조</a:t>
            </a:r>
            <a:r>
              <a:rPr lang="en-US" altLang="ko-KR" sz="3200" dirty="0">
                <a:latin typeface="Spoqa Han Sans Neo" panose="020B0500000000000000" pitchFamily="34" charset="-128"/>
                <a:ea typeface="Spoqa Han Sans Neo" panose="020B0500000000000000" pitchFamily="34" charset="-128"/>
                <a:sym typeface="Wingdings" pitchFamily="2" charset="2"/>
              </a:rPr>
              <a:t>.</a:t>
            </a:r>
          </a:p>
          <a:p>
            <a:pPr marL="571500" indent="-571500">
              <a:buFont typeface="Arial" panose="020B0604020202020204" pitchFamily="34" charset="0"/>
              <a:buChar char="•"/>
            </a:pP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en-US" altLang="ko-Kore-KR" sz="3200" dirty="0" err="1">
                <a:latin typeface="Spoqa Han Sans Neo" panose="020B0500000000000000" pitchFamily="34" charset="-128"/>
                <a:ea typeface="Spoqa Han Sans Neo" panose="020B0500000000000000" pitchFamily="34" charset="-128"/>
                <a:sym typeface="Wingdings" pitchFamily="2" charset="2"/>
              </a:rPr>
              <a:t>DeConvNet</a:t>
            </a:r>
            <a:r>
              <a:rPr lang="ko-KR" altLang="en-US" sz="3200" dirty="0">
                <a:latin typeface="Spoqa Han Sans Neo" panose="020B0500000000000000" pitchFamily="34" charset="-128"/>
                <a:ea typeface="Spoqa Han Sans Neo" panose="020B0500000000000000" pitchFamily="34" charset="-128"/>
                <a:sym typeface="Wingdings" pitchFamily="2" charset="2"/>
              </a:rPr>
              <a:t>과 차이점</a:t>
            </a:r>
            <a:r>
              <a:rPr lang="en-US" altLang="ko-KR" sz="3200" dirty="0">
                <a:latin typeface="Spoqa Han Sans Neo" panose="020B0500000000000000" pitchFamily="34" charset="-128"/>
                <a:ea typeface="Spoqa Han Sans Neo" panose="020B0500000000000000" pitchFamily="34" charset="-128"/>
                <a:sym typeface="Wingdings" pitchFamily="2" charset="2"/>
              </a:rPr>
              <a:t>.</a:t>
            </a: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r>
              <a:rPr lang="en-US" altLang="ko-Kore-KR" sz="3200" dirty="0">
                <a:latin typeface="Spoqa Han Sans Neo" panose="020B0500000000000000" pitchFamily="34" charset="-128"/>
                <a:ea typeface="Spoqa Han Sans Neo" panose="020B0500000000000000" pitchFamily="34" charset="-128"/>
                <a:sym typeface="Wingdings" pitchFamily="2" charset="2"/>
              </a:rPr>
              <a:t>Fully connected </a:t>
            </a:r>
            <a:r>
              <a:rPr lang="ko-Kore-KR" altLang="en-US" sz="3200" dirty="0">
                <a:latin typeface="Spoqa Han Sans Neo" panose="020B0500000000000000" pitchFamily="34" charset="-128"/>
                <a:ea typeface="Spoqa Han Sans Neo" panose="020B0500000000000000" pitchFamily="34" charset="-128"/>
                <a:sym typeface="Wingdings" pitchFamily="2" charset="2"/>
              </a:rPr>
              <a:t>사용 </a:t>
            </a:r>
            <a:r>
              <a:rPr lang="en-US" altLang="ko-Kore-KR" sz="3200" dirty="0">
                <a:latin typeface="Spoqa Han Sans Neo" panose="020B0500000000000000" pitchFamily="34" charset="-128"/>
                <a:ea typeface="Spoqa Han Sans Neo" panose="020B0500000000000000" pitchFamily="34" charset="-128"/>
                <a:sym typeface="Wingdings" pitchFamily="2" charset="2"/>
              </a:rPr>
              <a:t>X  </a:t>
            </a:r>
            <a:r>
              <a:rPr lang="ko-Kore-KR" altLang="en-US" sz="3200" dirty="0">
                <a:latin typeface="Spoqa Han Sans Neo" panose="020B0500000000000000" pitchFamily="34" charset="-128"/>
                <a:ea typeface="Spoqa Han Sans Neo" panose="020B0500000000000000" pitchFamily="34" charset="-128"/>
                <a:sym typeface="Wingdings" pitchFamily="2" charset="2"/>
              </a:rPr>
              <a:t>모델 크기 감소</a:t>
            </a: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r>
              <a:rPr lang="en-US" altLang="ko-Kore-KR" sz="3200" dirty="0">
                <a:latin typeface="Spoqa Han Sans Neo" panose="020B0500000000000000" pitchFamily="34" charset="-128"/>
                <a:ea typeface="Spoqa Han Sans Neo" panose="020B0500000000000000" pitchFamily="34" charset="-128"/>
                <a:sym typeface="Wingdings" pitchFamily="2" charset="2"/>
              </a:rPr>
              <a:t>End-to-End (2stage </a:t>
            </a:r>
            <a:r>
              <a:rPr lang="ko-Kore-KR" altLang="en-US" sz="3200" dirty="0">
                <a:latin typeface="Spoqa Han Sans Neo" panose="020B0500000000000000" pitchFamily="34" charset="-128"/>
                <a:ea typeface="Spoqa Han Sans Neo" panose="020B0500000000000000" pitchFamily="34" charset="-128"/>
                <a:sym typeface="Wingdings" pitchFamily="2" charset="2"/>
              </a:rPr>
              <a:t>학습 </a:t>
            </a:r>
            <a:r>
              <a:rPr lang="en-US" altLang="ko-Kore-KR" sz="3200" dirty="0">
                <a:latin typeface="Spoqa Han Sans Neo" panose="020B0500000000000000" pitchFamily="34" charset="-128"/>
                <a:ea typeface="Spoqa Han Sans Neo" panose="020B0500000000000000" pitchFamily="34" charset="-128"/>
                <a:sym typeface="Wingdings" pitchFamily="2" charset="2"/>
              </a:rPr>
              <a:t>X)</a:t>
            </a:r>
          </a:p>
          <a:p>
            <a:pPr marL="1028642" lvl="1" indent="-571500">
              <a:buFont typeface="Arial" panose="020B0604020202020204" pitchFamily="34" charset="0"/>
              <a:buChar char="•"/>
            </a:pPr>
            <a:endParaRPr lang="en-US" altLang="ko-Kore-KR" sz="2800" dirty="0">
              <a:latin typeface="Spoqa Han Sans Neo" panose="020B0500000000000000" pitchFamily="34" charset="-128"/>
              <a:ea typeface="Spoqa Han Sans Neo" panose="020B0500000000000000" pitchFamily="34" charset="-128"/>
              <a:sym typeface="Wingdings" pitchFamily="2" charset="2"/>
            </a:endParaRPr>
          </a:p>
          <a:p>
            <a:pPr marL="571500" indent="-571500">
              <a:buFont typeface="Arial" panose="020B0604020202020204" pitchFamily="34" charset="0"/>
              <a:buChar char="•"/>
            </a:pPr>
            <a:r>
              <a:rPr lang="en-US" altLang="ko-Kore-KR" sz="3200" dirty="0">
                <a:latin typeface="Spoqa Han Sans Neo" panose="020B0500000000000000" pitchFamily="34" charset="-128"/>
                <a:ea typeface="Spoqa Han Sans Neo" panose="020B0500000000000000" pitchFamily="34" charset="-128"/>
                <a:sym typeface="Wingdings" pitchFamily="2" charset="2"/>
              </a:rPr>
              <a:t>U-Net</a:t>
            </a:r>
            <a:r>
              <a:rPr lang="ko-Kore-KR" altLang="en-US" sz="3200" dirty="0">
                <a:latin typeface="Spoqa Han Sans Neo" panose="020B0500000000000000" pitchFamily="34" charset="-128"/>
                <a:ea typeface="Spoqa Han Sans Neo" panose="020B0500000000000000" pitchFamily="34" charset="-128"/>
                <a:sym typeface="Wingdings" pitchFamily="2" charset="2"/>
              </a:rPr>
              <a:t>과 차이점</a:t>
            </a: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r>
              <a:rPr lang="ko-Kore-KR" altLang="en-US" sz="3200" dirty="0">
                <a:latin typeface="Spoqa Han Sans Neo" panose="020B0500000000000000" pitchFamily="34" charset="-128"/>
                <a:ea typeface="Spoqa Han Sans Neo" panose="020B0500000000000000" pitchFamily="34" charset="-128"/>
                <a:sym typeface="Wingdings" pitchFamily="2" charset="2"/>
              </a:rPr>
              <a:t>전체 </a:t>
            </a:r>
            <a:r>
              <a:rPr lang="en-US" altLang="ko-Kore-KR" sz="3200" dirty="0">
                <a:latin typeface="Spoqa Han Sans Neo" panose="020B0500000000000000" pitchFamily="34" charset="-128"/>
                <a:ea typeface="Spoqa Han Sans Neo" panose="020B0500000000000000" pitchFamily="34" charset="-128"/>
                <a:sym typeface="Wingdings" pitchFamily="2" charset="2"/>
              </a:rPr>
              <a:t>feature map</a:t>
            </a:r>
            <a:r>
              <a:rPr lang="ko-Kore-KR" altLang="en-US" sz="3200" dirty="0">
                <a:latin typeface="Spoqa Han Sans Neo" panose="020B0500000000000000" pitchFamily="34" charset="-128"/>
                <a:ea typeface="Spoqa Han Sans Neo" panose="020B0500000000000000" pitchFamily="34" charset="-128"/>
                <a:sym typeface="Wingdings" pitchFamily="2" charset="2"/>
              </a:rPr>
              <a:t>을 전하는 것이 아닌</a:t>
            </a:r>
            <a:r>
              <a:rPr lang="en-US" altLang="ko-Kore-KR" sz="3200" dirty="0">
                <a:latin typeface="Spoqa Han Sans Neo" panose="020B0500000000000000" pitchFamily="34" charset="-128"/>
                <a:ea typeface="Spoqa Han Sans Neo" panose="020B0500000000000000" pitchFamily="34" charset="-128"/>
                <a:sym typeface="Wingdings" pitchFamily="2" charset="2"/>
              </a:rPr>
              <a:t>, max </a:t>
            </a:r>
            <a:r>
              <a:rPr lang="en-US" altLang="ko-Kore-KR" sz="3200" dirty="0" err="1">
                <a:latin typeface="Spoqa Han Sans Neo" panose="020B0500000000000000" pitchFamily="34" charset="-128"/>
                <a:ea typeface="Spoqa Han Sans Neo" panose="020B0500000000000000" pitchFamily="34" charset="-128"/>
                <a:sym typeface="Wingdings" pitchFamily="2" charset="2"/>
              </a:rPr>
              <a:t>indice</a:t>
            </a:r>
            <a:r>
              <a:rPr lang="ko-Kore-KR" altLang="en-US" sz="3200" dirty="0">
                <a:latin typeface="Spoqa Han Sans Neo" panose="020B0500000000000000" pitchFamily="34" charset="-128"/>
                <a:ea typeface="Spoqa Han Sans Neo" panose="020B0500000000000000" pitchFamily="34" charset="-128"/>
                <a:sym typeface="Wingdings" pitchFamily="2" charset="2"/>
              </a:rPr>
              <a:t>만을 전달하고 </a:t>
            </a:r>
            <a:r>
              <a:rPr lang="en-US" altLang="ko-Kore-KR" sz="3200" dirty="0" err="1">
                <a:latin typeface="Spoqa Han Sans Neo" panose="020B0500000000000000" pitchFamily="34" charset="-128"/>
                <a:ea typeface="Spoqa Han Sans Neo" panose="020B0500000000000000" pitchFamily="34" charset="-128"/>
                <a:sym typeface="Wingdings" pitchFamily="2" charset="2"/>
              </a:rPr>
              <a:t>Upsampling</a:t>
            </a:r>
            <a:r>
              <a:rPr lang="ko-Kore-KR" altLang="en-US" sz="3200" dirty="0">
                <a:latin typeface="Spoqa Han Sans Neo" panose="020B0500000000000000" pitchFamily="34" charset="-128"/>
                <a:ea typeface="Spoqa Han Sans Neo" panose="020B0500000000000000" pitchFamily="34" charset="-128"/>
                <a:sym typeface="Wingdings" pitchFamily="2" charset="2"/>
              </a:rPr>
              <a:t>에 사용</a:t>
            </a: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a:p>
            <a:pPr marL="1028642" lvl="1" indent="-571500">
              <a:buFont typeface="Arial" panose="020B0604020202020204" pitchFamily="34" charset="0"/>
              <a:buChar char="•"/>
            </a:pPr>
            <a:endParaRPr lang="en-US" altLang="ko-Kore-KR" sz="3200" dirty="0">
              <a:latin typeface="Spoqa Han Sans Neo" panose="020B0500000000000000" pitchFamily="34" charset="-128"/>
              <a:ea typeface="Spoqa Han Sans Neo" panose="020B0500000000000000" pitchFamily="34" charset="-128"/>
              <a:sym typeface="Wingdings" pitchFamily="2" charset="2"/>
            </a:endParaRPr>
          </a:p>
        </p:txBody>
      </p:sp>
      <p:pic>
        <p:nvPicPr>
          <p:cNvPr id="3" name="그림 2">
            <a:extLst>
              <a:ext uri="{FF2B5EF4-FFF2-40B4-BE49-F238E27FC236}">
                <a16:creationId xmlns:a16="http://schemas.microsoft.com/office/drawing/2014/main" id="{C235F6C1-8F31-0B42-BE32-AC7D0663BC63}"/>
              </a:ext>
            </a:extLst>
          </p:cNvPr>
          <p:cNvPicPr>
            <a:picLocks noChangeAspect="1"/>
          </p:cNvPicPr>
          <p:nvPr/>
        </p:nvPicPr>
        <p:blipFill>
          <a:blip r:embed="rId4"/>
          <a:stretch>
            <a:fillRect/>
          </a:stretch>
        </p:blipFill>
        <p:spPr>
          <a:xfrm>
            <a:off x="1668480" y="4394498"/>
            <a:ext cx="10857803" cy="4075478"/>
          </a:xfrm>
          <a:prstGeom prst="rect">
            <a:avLst/>
          </a:prstGeom>
        </p:spPr>
      </p:pic>
      <p:sp>
        <p:nvSpPr>
          <p:cNvPr id="17" name="직사각형 16">
            <a:extLst>
              <a:ext uri="{FF2B5EF4-FFF2-40B4-BE49-F238E27FC236}">
                <a16:creationId xmlns:a16="http://schemas.microsoft.com/office/drawing/2014/main" id="{344C86E9-79B1-9143-9123-6C72082A2E67}"/>
              </a:ext>
            </a:extLst>
          </p:cNvPr>
          <p:cNvSpPr/>
          <p:nvPr/>
        </p:nvSpPr>
        <p:spPr>
          <a:xfrm>
            <a:off x="2635326" y="8627143"/>
            <a:ext cx="8924112" cy="923330"/>
          </a:xfrm>
          <a:prstGeom prst="rect">
            <a:avLst/>
          </a:prstGeom>
        </p:spPr>
        <p:txBody>
          <a:bodyPr wrap="square">
            <a:spAutoFit/>
          </a:bodyPr>
          <a:lstStyle/>
          <a:p>
            <a:r>
              <a:rPr lang="en" altLang="ko-Kore-KR" dirty="0" err="1">
                <a:solidFill>
                  <a:srgbClr val="222222"/>
                </a:solidFill>
                <a:latin typeface="Arial" panose="020B0604020202020204" pitchFamily="34" charset="0"/>
              </a:rPr>
              <a:t>Badrinarayanan</a:t>
            </a:r>
            <a:r>
              <a:rPr lang="en" altLang="ko-Kore-KR" dirty="0">
                <a:solidFill>
                  <a:srgbClr val="222222"/>
                </a:solidFill>
                <a:latin typeface="Arial" panose="020B0604020202020204" pitchFamily="34" charset="0"/>
              </a:rPr>
              <a:t>, Vijay, Alex Kendall, and Roberto </a:t>
            </a:r>
            <a:r>
              <a:rPr lang="en" altLang="ko-Kore-KR" dirty="0" err="1">
                <a:solidFill>
                  <a:srgbClr val="222222"/>
                </a:solidFill>
                <a:latin typeface="Arial" panose="020B0604020202020204" pitchFamily="34" charset="0"/>
              </a:rPr>
              <a:t>Cipolla</a:t>
            </a:r>
            <a:r>
              <a:rPr lang="en" altLang="ko-Kore-KR" dirty="0">
                <a:solidFill>
                  <a:srgbClr val="222222"/>
                </a:solidFill>
                <a:latin typeface="Arial" panose="020B0604020202020204" pitchFamily="34" charset="0"/>
              </a:rPr>
              <a:t>. "</a:t>
            </a:r>
            <a:r>
              <a:rPr lang="en" altLang="ko-Kore-KR" dirty="0" err="1">
                <a:solidFill>
                  <a:srgbClr val="222222"/>
                </a:solidFill>
                <a:latin typeface="Arial" panose="020B0604020202020204" pitchFamily="34" charset="0"/>
              </a:rPr>
              <a:t>Segnet</a:t>
            </a:r>
            <a:r>
              <a:rPr lang="en" altLang="ko-Kore-KR" dirty="0">
                <a:solidFill>
                  <a:srgbClr val="222222"/>
                </a:solidFill>
                <a:latin typeface="Arial" panose="020B0604020202020204" pitchFamily="34" charset="0"/>
              </a:rPr>
              <a:t>: A deep convolutional encoder-decoder architecture for image segmentation." </a:t>
            </a:r>
            <a:r>
              <a:rPr lang="en" altLang="ko-Kore-KR" i="1" dirty="0">
                <a:solidFill>
                  <a:srgbClr val="222222"/>
                </a:solidFill>
                <a:latin typeface="Arial" panose="020B0604020202020204" pitchFamily="34" charset="0"/>
              </a:rPr>
              <a:t>IEEE transactions on pattern analysis and machine intelligence</a:t>
            </a:r>
            <a:r>
              <a:rPr lang="en" altLang="ko-Kore-KR" dirty="0">
                <a:solidFill>
                  <a:srgbClr val="222222"/>
                </a:solidFill>
                <a:latin typeface="Arial" panose="020B0604020202020204" pitchFamily="34" charset="0"/>
              </a:rPr>
              <a:t> 39.12 (2017): 2481-2495.</a:t>
            </a:r>
            <a:endParaRPr lang="ko-Kore-KR" altLang="en-US" dirty="0"/>
          </a:p>
        </p:txBody>
      </p:sp>
    </p:spTree>
    <p:extLst>
      <p:ext uri="{BB962C8B-B14F-4D97-AF65-F5344CB8AC3E}">
        <p14:creationId xmlns:p14="http://schemas.microsoft.com/office/powerpoint/2010/main" val="4078202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ma14="http://schemas.microsoft.com/office/mac/drawingml/2011/main" xmlns=""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그밖의 </a:t>
            </a:r>
            <a:r>
              <a:rPr lang="en-US" altLang="ko-Kore-KR" b="1" dirty="0"/>
              <a:t>CNN</a:t>
            </a:r>
            <a:r>
              <a:rPr lang="ko-Kore-KR" altLang="en-US" b="1" dirty="0"/>
              <a:t>의 응용 분야</a:t>
            </a:r>
            <a:r>
              <a:rPr lang="en-US" altLang="ko-Kore-KR" b="1" dirty="0"/>
              <a:t>.</a:t>
            </a:r>
          </a:p>
          <a:p>
            <a:pPr>
              <a:spcBef>
                <a:spcPts val="1000"/>
              </a:spcBef>
              <a:defRPr sz="3000" spc="-59">
                <a:latin typeface="SpoqaHanSans-Bold"/>
                <a:ea typeface="SpoqaHanSans-Bold"/>
                <a:cs typeface="SpoqaHanSans-Bold"/>
                <a:sym typeface="SpoqaHanSans-Bold"/>
              </a:defRPr>
            </a:pPr>
            <a:r>
              <a:rPr lang="en-US" altLang="ko-Kore-KR" b="1" dirty="0"/>
              <a:t>- Super Resolution (</a:t>
            </a:r>
            <a:r>
              <a:rPr lang="ko-Kore-KR" altLang="en-US" b="1" dirty="0"/>
              <a:t>저화질 </a:t>
            </a:r>
            <a:r>
              <a:rPr lang="en-US" altLang="ko-Kore-KR" b="1" dirty="0">
                <a:sym typeface="Wingdings" pitchFamily="2" charset="2"/>
              </a:rPr>
              <a:t> </a:t>
            </a:r>
            <a:r>
              <a:rPr lang="ko-Kore-KR" altLang="en-US" b="1" dirty="0">
                <a:sym typeface="Wingdings" pitchFamily="2" charset="2"/>
              </a:rPr>
              <a:t>고화질</a:t>
            </a:r>
            <a:r>
              <a:rPr lang="en-US" altLang="ko-Kore-KR" b="1" dirty="0">
                <a:sym typeface="Wingdings" pitchFamily="2" charset="2"/>
              </a:rPr>
              <a:t>)</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96</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2362201" y="13219371"/>
            <a:ext cx="17351830" cy="369332"/>
          </a:xfrm>
          <a:prstGeom prst="rect">
            <a:avLst/>
          </a:prstGeom>
        </p:spPr>
        <p:txBody>
          <a:bodyPr wrap="square">
            <a:spAutoFit/>
          </a:bodyPr>
          <a:lstStyle/>
          <a:p>
            <a:r>
              <a:rPr lang="en" altLang="ko-Kore-KR" dirty="0"/>
              <a:t>Lim, Bee, et al. "Enhanced deep residual networks for single image super-resolution." </a:t>
            </a:r>
            <a:r>
              <a:rPr lang="en" altLang="ko-Kore-KR" i="1" dirty="0"/>
              <a:t>Proceedings of the IEEE conference on computer vision and pattern recognition workshops</a:t>
            </a:r>
            <a:r>
              <a:rPr lang="en" altLang="ko-Kore-KR" dirty="0"/>
              <a:t>. 2017.</a:t>
            </a:r>
            <a:endParaRPr lang="ko-Kore-KR" altLang="en-US" dirty="0"/>
          </a:p>
        </p:txBody>
      </p:sp>
      <p:pic>
        <p:nvPicPr>
          <p:cNvPr id="2" name="그림 1">
            <a:extLst>
              <a:ext uri="{FF2B5EF4-FFF2-40B4-BE49-F238E27FC236}">
                <a16:creationId xmlns:a16="http://schemas.microsoft.com/office/drawing/2014/main" id="{F51DB04B-FDF1-884A-AD5D-C424A541FB01}"/>
              </a:ext>
            </a:extLst>
          </p:cNvPr>
          <p:cNvPicPr>
            <a:picLocks noChangeAspect="1"/>
          </p:cNvPicPr>
          <p:nvPr/>
        </p:nvPicPr>
        <p:blipFill>
          <a:blip r:embed="rId4"/>
          <a:stretch>
            <a:fillRect/>
          </a:stretch>
        </p:blipFill>
        <p:spPr>
          <a:xfrm>
            <a:off x="2051532" y="2736070"/>
            <a:ext cx="7722395" cy="9622021"/>
          </a:xfrm>
          <a:prstGeom prst="rect">
            <a:avLst/>
          </a:prstGeom>
        </p:spPr>
      </p:pic>
      <p:pic>
        <p:nvPicPr>
          <p:cNvPr id="3" name="그림 2">
            <a:extLst>
              <a:ext uri="{FF2B5EF4-FFF2-40B4-BE49-F238E27FC236}">
                <a16:creationId xmlns:a16="http://schemas.microsoft.com/office/drawing/2014/main" id="{72F20539-2B06-C34E-8757-95A7E7CB8E61}"/>
              </a:ext>
            </a:extLst>
          </p:cNvPr>
          <p:cNvPicPr>
            <a:picLocks noChangeAspect="1"/>
          </p:cNvPicPr>
          <p:nvPr/>
        </p:nvPicPr>
        <p:blipFill>
          <a:blip r:embed="rId5"/>
          <a:stretch>
            <a:fillRect/>
          </a:stretch>
        </p:blipFill>
        <p:spPr>
          <a:xfrm>
            <a:off x="11252170" y="3175429"/>
            <a:ext cx="4884456" cy="3537020"/>
          </a:xfrm>
          <a:prstGeom prst="rect">
            <a:avLst/>
          </a:prstGeom>
        </p:spPr>
      </p:pic>
      <p:pic>
        <p:nvPicPr>
          <p:cNvPr id="5" name="그림 4">
            <a:extLst>
              <a:ext uri="{FF2B5EF4-FFF2-40B4-BE49-F238E27FC236}">
                <a16:creationId xmlns:a16="http://schemas.microsoft.com/office/drawing/2014/main" id="{34BCC626-B8B4-384E-8010-7B86C6B49BBD}"/>
              </a:ext>
            </a:extLst>
          </p:cNvPr>
          <p:cNvPicPr>
            <a:picLocks noChangeAspect="1"/>
          </p:cNvPicPr>
          <p:nvPr/>
        </p:nvPicPr>
        <p:blipFill>
          <a:blip r:embed="rId6"/>
          <a:stretch>
            <a:fillRect/>
          </a:stretch>
        </p:blipFill>
        <p:spPr>
          <a:xfrm>
            <a:off x="16136626" y="3062647"/>
            <a:ext cx="4486275" cy="3643399"/>
          </a:xfrm>
          <a:prstGeom prst="rect">
            <a:avLst/>
          </a:prstGeom>
        </p:spPr>
      </p:pic>
      <p:pic>
        <p:nvPicPr>
          <p:cNvPr id="8" name="그림 7">
            <a:extLst>
              <a:ext uri="{FF2B5EF4-FFF2-40B4-BE49-F238E27FC236}">
                <a16:creationId xmlns:a16="http://schemas.microsoft.com/office/drawing/2014/main" id="{33BA1DDE-8D77-5048-AC4C-8C0FD6DFAC52}"/>
              </a:ext>
            </a:extLst>
          </p:cNvPr>
          <p:cNvPicPr>
            <a:picLocks noChangeAspect="1"/>
          </p:cNvPicPr>
          <p:nvPr/>
        </p:nvPicPr>
        <p:blipFill>
          <a:blip r:embed="rId7"/>
          <a:stretch>
            <a:fillRect/>
          </a:stretch>
        </p:blipFill>
        <p:spPr>
          <a:xfrm>
            <a:off x="10608925" y="6616376"/>
            <a:ext cx="7770838" cy="6475698"/>
          </a:xfrm>
          <a:prstGeom prst="rect">
            <a:avLst/>
          </a:prstGeom>
        </p:spPr>
      </p:pic>
    </p:spTree>
    <p:extLst>
      <p:ext uri="{BB962C8B-B14F-4D97-AF65-F5344CB8AC3E}">
        <p14:creationId xmlns:p14="http://schemas.microsoft.com/office/powerpoint/2010/main" val="3715941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1077218"/>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그밖의 </a:t>
            </a:r>
            <a:r>
              <a:rPr lang="en-US" altLang="ko-Kore-KR" b="1" dirty="0"/>
              <a:t>CNN</a:t>
            </a:r>
            <a:r>
              <a:rPr lang="ko-Kore-KR" altLang="en-US" b="1" dirty="0"/>
              <a:t>의 응용 분야</a:t>
            </a:r>
            <a:r>
              <a:rPr lang="en-US" altLang="ko-Kore-KR" b="1" dirty="0"/>
              <a:t>.</a:t>
            </a:r>
          </a:p>
          <a:p>
            <a:pPr>
              <a:spcBef>
                <a:spcPts val="1000"/>
              </a:spcBef>
              <a:defRPr sz="3000" spc="-59">
                <a:latin typeface="SpoqaHanSans-Bold"/>
                <a:ea typeface="SpoqaHanSans-Bold"/>
                <a:cs typeface="SpoqaHanSans-Bold"/>
                <a:sym typeface="SpoqaHanSans-Bold"/>
              </a:defRPr>
            </a:pPr>
            <a:r>
              <a:rPr lang="en-US" altLang="ko-Kore-KR" b="1" dirty="0"/>
              <a:t>- </a:t>
            </a:r>
            <a:r>
              <a:rPr lang="ko-Kore-KR" altLang="en-US" b="1" dirty="0"/>
              <a:t>기타 모델들</a:t>
            </a:r>
            <a:r>
              <a:rPr lang="en-US" altLang="ko-Kore-KR" b="1" dirty="0"/>
              <a:t>/</a:t>
            </a:r>
            <a:r>
              <a:rPr lang="ko-Kore-KR" altLang="en-US" b="1" dirty="0"/>
              <a:t>방법론 들과 연계</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97</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4" name="직사각형 3">
            <a:extLst>
              <a:ext uri="{FF2B5EF4-FFF2-40B4-BE49-F238E27FC236}">
                <a16:creationId xmlns:a16="http://schemas.microsoft.com/office/drawing/2014/main" id="{EEC8A6A7-9F47-F44E-AEF3-C5F2CEBF1A1B}"/>
              </a:ext>
            </a:extLst>
          </p:cNvPr>
          <p:cNvSpPr/>
          <p:nvPr/>
        </p:nvSpPr>
        <p:spPr>
          <a:xfrm>
            <a:off x="1962151" y="3281576"/>
            <a:ext cx="10058400" cy="461665"/>
          </a:xfrm>
          <a:prstGeom prst="rect">
            <a:avLst/>
          </a:prstGeom>
        </p:spPr>
        <p:txBody>
          <a:bodyPr wrap="square">
            <a:spAutoFit/>
          </a:bodyPr>
          <a:lstStyle/>
          <a:p>
            <a:pPr marL="457200" indent="-457200">
              <a:buAutoNum type="alphaLcParenR"/>
            </a:pPr>
            <a:r>
              <a:rPr lang="ko-Kore-KR" altLang="en-US" sz="2400" dirty="0">
                <a:latin typeface="Spoqa Han Sans Neo" panose="020B0500000000000000" pitchFamily="34" charset="-128"/>
                <a:ea typeface="Spoqa Han Sans Neo" panose="020B0500000000000000" pitchFamily="34" charset="-128"/>
              </a:rPr>
              <a:t>강화학습 </a:t>
            </a:r>
            <a:r>
              <a:rPr lang="en-US" altLang="ko-Kore-KR" sz="2400" dirty="0">
                <a:latin typeface="Spoqa Han Sans Neo" panose="020B0500000000000000" pitchFamily="34" charset="-128"/>
                <a:ea typeface="Spoqa Han Sans Neo" panose="020B0500000000000000" pitchFamily="34" charset="-128"/>
              </a:rPr>
              <a:t>(i.e. Deep Q-Network)</a:t>
            </a:r>
            <a:r>
              <a:rPr lang="ko-Kore-KR" altLang="en-US" sz="2400" dirty="0">
                <a:latin typeface="Spoqa Han Sans Neo" panose="020B0500000000000000" pitchFamily="34" charset="-128"/>
                <a:ea typeface="Spoqa Han Sans Neo" panose="020B0500000000000000" pitchFamily="34" charset="-128"/>
              </a:rPr>
              <a:t>의 이미지</a:t>
            </a:r>
            <a:r>
              <a:rPr lang="en-US" altLang="ko-Kore-KR" sz="2400" dirty="0">
                <a:latin typeface="Spoqa Han Sans Neo" panose="020B0500000000000000" pitchFamily="34" charset="-128"/>
                <a:ea typeface="Spoqa Han Sans Neo" panose="020B0500000000000000" pitchFamily="34" charset="-128"/>
              </a:rPr>
              <a:t>/</a:t>
            </a:r>
            <a:r>
              <a:rPr lang="ko-Kore-KR" altLang="en-US" sz="2400" dirty="0">
                <a:latin typeface="Spoqa Han Sans Neo" panose="020B0500000000000000" pitchFamily="34" charset="-128"/>
                <a:ea typeface="Spoqa Han Sans Neo" panose="020B0500000000000000" pitchFamily="34" charset="-128"/>
              </a:rPr>
              <a:t>영상 인식을 위한 인코더 모듈</a:t>
            </a:r>
          </a:p>
        </p:txBody>
      </p:sp>
      <p:pic>
        <p:nvPicPr>
          <p:cNvPr id="16" name="그림 15">
            <a:extLst>
              <a:ext uri="{FF2B5EF4-FFF2-40B4-BE49-F238E27FC236}">
                <a16:creationId xmlns:a16="http://schemas.microsoft.com/office/drawing/2014/main" id="{488023C0-F857-C64B-AC12-BE86988A2018}"/>
              </a:ext>
            </a:extLst>
          </p:cNvPr>
          <p:cNvPicPr>
            <a:picLocks noChangeAspect="1"/>
          </p:cNvPicPr>
          <p:nvPr/>
        </p:nvPicPr>
        <p:blipFill>
          <a:blip r:embed="rId4"/>
          <a:stretch>
            <a:fillRect/>
          </a:stretch>
        </p:blipFill>
        <p:spPr>
          <a:xfrm>
            <a:off x="2837264" y="3807579"/>
            <a:ext cx="6400799" cy="3636818"/>
          </a:xfrm>
          <a:prstGeom prst="rect">
            <a:avLst/>
          </a:prstGeom>
        </p:spPr>
      </p:pic>
      <p:sp>
        <p:nvSpPr>
          <p:cNvPr id="17" name="직사각형 16">
            <a:extLst>
              <a:ext uri="{FF2B5EF4-FFF2-40B4-BE49-F238E27FC236}">
                <a16:creationId xmlns:a16="http://schemas.microsoft.com/office/drawing/2014/main" id="{B9ED30BC-56F5-0A45-9F93-AF38A8F956B3}"/>
              </a:ext>
            </a:extLst>
          </p:cNvPr>
          <p:cNvSpPr/>
          <p:nvPr/>
        </p:nvSpPr>
        <p:spPr>
          <a:xfrm>
            <a:off x="2097039" y="7459951"/>
            <a:ext cx="9084385" cy="646331"/>
          </a:xfrm>
          <a:prstGeom prst="rect">
            <a:avLst/>
          </a:prstGeom>
        </p:spPr>
        <p:txBody>
          <a:bodyPr wrap="square">
            <a:spAutoFit/>
          </a:bodyPr>
          <a:lstStyle/>
          <a:p>
            <a:r>
              <a:rPr lang="ko-Kore-KR" altLang="en-US" dirty="0"/>
              <a:t>https://leonardoaraujosantos.gitbook.io/artificial-inteligence/artificial_intelligence/reinforcement_learning/deep_reinforcement_learning</a:t>
            </a:r>
          </a:p>
        </p:txBody>
      </p:sp>
      <p:pic>
        <p:nvPicPr>
          <p:cNvPr id="46084" name="Picture 4">
            <a:extLst>
              <a:ext uri="{FF2B5EF4-FFF2-40B4-BE49-F238E27FC236}">
                <a16:creationId xmlns:a16="http://schemas.microsoft.com/office/drawing/2014/main" id="{01949CFC-0801-6542-BF45-09F910F89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8255" y="3909409"/>
            <a:ext cx="8890000" cy="3860800"/>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a:extLst>
              <a:ext uri="{FF2B5EF4-FFF2-40B4-BE49-F238E27FC236}">
                <a16:creationId xmlns:a16="http://schemas.microsoft.com/office/drawing/2014/main" id="{1F032A3F-A09E-1D40-A1B3-8CCE3B02E16D}"/>
              </a:ext>
            </a:extLst>
          </p:cNvPr>
          <p:cNvSpPr/>
          <p:nvPr/>
        </p:nvSpPr>
        <p:spPr>
          <a:xfrm>
            <a:off x="12361864" y="3281576"/>
            <a:ext cx="9772649" cy="461665"/>
          </a:xfrm>
          <a:prstGeom prst="rect">
            <a:avLst/>
          </a:prstGeom>
        </p:spPr>
        <p:txBody>
          <a:bodyPr wrap="square">
            <a:spAutoFit/>
          </a:bodyPr>
          <a:lstStyle/>
          <a:p>
            <a:r>
              <a:rPr lang="en" altLang="ko-Kore-KR" sz="2400" dirty="0">
                <a:latin typeface="Spoqa Han Sans Neo" panose="020B0500000000000000" pitchFamily="34" charset="-128"/>
                <a:ea typeface="Spoqa Han Sans Neo" panose="020B0500000000000000" pitchFamily="34" charset="-128"/>
              </a:rPr>
              <a:t>b) </a:t>
            </a:r>
            <a:r>
              <a:rPr lang="ko-Kore-KR" altLang="en-US" sz="2400" dirty="0">
                <a:latin typeface="Spoqa Han Sans Neo" panose="020B0500000000000000" pitchFamily="34" charset="-128"/>
                <a:ea typeface="Spoqa Han Sans Neo" panose="020B0500000000000000" pitchFamily="34" charset="-128"/>
              </a:rPr>
              <a:t>생성모델 제작과정에서 모듈로서의 </a:t>
            </a:r>
            <a:r>
              <a:rPr lang="en-US" altLang="ko-Kore-KR" sz="2400" dirty="0">
                <a:latin typeface="Spoqa Han Sans Neo" panose="020B0500000000000000" pitchFamily="34" charset="-128"/>
                <a:ea typeface="Spoqa Han Sans Neo" panose="020B0500000000000000" pitchFamily="34" charset="-128"/>
              </a:rPr>
              <a:t>CNN</a:t>
            </a:r>
            <a:endParaRPr lang="ko-Kore-KR" altLang="en-US" sz="2400" dirty="0">
              <a:latin typeface="Spoqa Han Sans Neo" panose="020B0500000000000000" pitchFamily="34" charset="-128"/>
              <a:ea typeface="Spoqa Han Sans Neo" panose="020B0500000000000000" pitchFamily="34" charset="-128"/>
            </a:endParaRPr>
          </a:p>
        </p:txBody>
      </p:sp>
      <p:sp>
        <p:nvSpPr>
          <p:cNvPr id="18" name="직사각형 17">
            <a:extLst>
              <a:ext uri="{FF2B5EF4-FFF2-40B4-BE49-F238E27FC236}">
                <a16:creationId xmlns:a16="http://schemas.microsoft.com/office/drawing/2014/main" id="{C9D7779B-AA8E-164D-AD7F-1DC970F435E4}"/>
              </a:ext>
            </a:extLst>
          </p:cNvPr>
          <p:cNvSpPr/>
          <p:nvPr/>
        </p:nvSpPr>
        <p:spPr>
          <a:xfrm>
            <a:off x="11181424" y="7736950"/>
            <a:ext cx="13218675" cy="369332"/>
          </a:xfrm>
          <a:prstGeom prst="rect">
            <a:avLst/>
          </a:prstGeom>
        </p:spPr>
        <p:txBody>
          <a:bodyPr wrap="square">
            <a:spAutoFit/>
          </a:bodyPr>
          <a:lstStyle/>
          <a:p>
            <a:r>
              <a:rPr lang="en" altLang="ko-Kore-KR" dirty="0">
                <a:solidFill>
                  <a:srgbClr val="222222"/>
                </a:solidFill>
                <a:latin typeface="Arial" panose="020B0604020202020204" pitchFamily="34" charset="0"/>
              </a:rPr>
              <a:t>Ma, </a:t>
            </a:r>
            <a:r>
              <a:rPr lang="en" altLang="ko-Kore-KR" dirty="0" err="1">
                <a:solidFill>
                  <a:srgbClr val="222222"/>
                </a:solidFill>
                <a:latin typeface="Arial" panose="020B0604020202020204" pitchFamily="34" charset="0"/>
              </a:rPr>
              <a:t>Liqian</a:t>
            </a:r>
            <a:r>
              <a:rPr lang="en" altLang="ko-Kore-KR" dirty="0">
                <a:solidFill>
                  <a:srgbClr val="222222"/>
                </a:solidFill>
                <a:latin typeface="Arial" panose="020B0604020202020204" pitchFamily="34" charset="0"/>
              </a:rPr>
              <a:t>, et al. "Pose guided person image generation." </a:t>
            </a:r>
            <a:r>
              <a:rPr lang="en" altLang="ko-Kore-KR" i="1" dirty="0" err="1">
                <a:solidFill>
                  <a:srgbClr val="222222"/>
                </a:solidFill>
                <a:latin typeface="Arial" panose="020B0604020202020204" pitchFamily="34" charset="0"/>
              </a:rPr>
              <a:t>arXiv</a:t>
            </a:r>
            <a:r>
              <a:rPr lang="en" altLang="ko-Kore-KR" i="1" dirty="0">
                <a:solidFill>
                  <a:srgbClr val="222222"/>
                </a:solidFill>
                <a:latin typeface="Arial" panose="020B0604020202020204" pitchFamily="34" charset="0"/>
              </a:rPr>
              <a:t> preprint arXiv:1705.09368</a:t>
            </a:r>
            <a:r>
              <a:rPr lang="en" altLang="ko-Kore-KR" dirty="0">
                <a:solidFill>
                  <a:srgbClr val="222222"/>
                </a:solidFill>
                <a:latin typeface="Arial" panose="020B0604020202020204" pitchFamily="34" charset="0"/>
              </a:rPr>
              <a:t> (2017).</a:t>
            </a:r>
            <a:endParaRPr lang="ko-Kore-KR" altLang="en-US" dirty="0"/>
          </a:p>
        </p:txBody>
      </p:sp>
      <p:pic>
        <p:nvPicPr>
          <p:cNvPr id="46086" name="Picture 6" descr="Neural Style Transfer 따라하기 | Popit">
            <a:extLst>
              <a:ext uri="{FF2B5EF4-FFF2-40B4-BE49-F238E27FC236}">
                <a16:creationId xmlns:a16="http://schemas.microsoft.com/office/drawing/2014/main" id="{43D07E58-61E5-0E40-B414-FDD1A351B0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1102" y="9046166"/>
            <a:ext cx="7429500" cy="4229881"/>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C26A4FC6-2A00-5B49-B23B-2538CDC0F1F6}"/>
              </a:ext>
            </a:extLst>
          </p:cNvPr>
          <p:cNvSpPr/>
          <p:nvPr/>
        </p:nvSpPr>
        <p:spPr>
          <a:xfrm>
            <a:off x="1962151" y="8508639"/>
            <a:ext cx="3408305" cy="461665"/>
          </a:xfrm>
          <a:prstGeom prst="rect">
            <a:avLst/>
          </a:prstGeom>
        </p:spPr>
        <p:txBody>
          <a:bodyPr wrap="none">
            <a:spAutoFit/>
          </a:bodyPr>
          <a:lstStyle/>
          <a:p>
            <a:r>
              <a:rPr lang="en" altLang="ko-Kore-KR" sz="2400" dirty="0">
                <a:latin typeface="Spoqa Han Sans Neo" panose="020B0500000000000000" pitchFamily="34" charset="-128"/>
                <a:ea typeface="Spoqa Han Sans Neo" panose="020B0500000000000000" pitchFamily="34" charset="-128"/>
              </a:rPr>
              <a:t>c) </a:t>
            </a:r>
            <a:r>
              <a:rPr lang="en-US" altLang="ko-Kore-KR" sz="2400" dirty="0">
                <a:latin typeface="Spoqa Han Sans Neo" panose="020B0500000000000000" pitchFamily="34" charset="-128"/>
                <a:ea typeface="Spoqa Han Sans Neo" panose="020B0500000000000000" pitchFamily="34" charset="-128"/>
              </a:rPr>
              <a:t>Neural style transfer</a:t>
            </a:r>
            <a:endParaRPr lang="ko-Kore-KR" altLang="en-US" sz="2400" dirty="0">
              <a:latin typeface="Spoqa Han Sans Neo" panose="020B0500000000000000" pitchFamily="34" charset="-128"/>
              <a:ea typeface="Spoqa Han Sans Neo" panose="020B0500000000000000" pitchFamily="34" charset="-128"/>
            </a:endParaRPr>
          </a:p>
        </p:txBody>
      </p:sp>
      <p:pic>
        <p:nvPicPr>
          <p:cNvPr id="46088" name="Picture 8">
            <a:extLst>
              <a:ext uri="{FF2B5EF4-FFF2-40B4-BE49-F238E27FC236}">
                <a16:creationId xmlns:a16="http://schemas.microsoft.com/office/drawing/2014/main" id="{7376E06A-2BDC-5445-AC3A-81B5C6D73E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2334" y="8970304"/>
            <a:ext cx="5486043" cy="4135632"/>
          </a:xfrm>
          <a:prstGeom prst="rect">
            <a:avLst/>
          </a:prstGeom>
          <a:noFill/>
          <a:extLst>
            <a:ext uri="{909E8E84-426E-40DD-AFC4-6F175D3DCCD1}">
              <a14:hiddenFill xmlns:a14="http://schemas.microsoft.com/office/drawing/2010/main">
                <a:solidFill>
                  <a:srgbClr val="FFFFFF"/>
                </a:solidFill>
              </a14:hiddenFill>
            </a:ext>
          </a:extLst>
        </p:spPr>
      </p:pic>
      <p:sp>
        <p:nvSpPr>
          <p:cNvPr id="25" name="직사각형 24">
            <a:extLst>
              <a:ext uri="{FF2B5EF4-FFF2-40B4-BE49-F238E27FC236}">
                <a16:creationId xmlns:a16="http://schemas.microsoft.com/office/drawing/2014/main" id="{F2D512D5-2CBC-0144-8B88-9AAACEE7406D}"/>
              </a:ext>
            </a:extLst>
          </p:cNvPr>
          <p:cNvSpPr/>
          <p:nvPr/>
        </p:nvSpPr>
        <p:spPr>
          <a:xfrm>
            <a:off x="3704430" y="13181798"/>
            <a:ext cx="14012070" cy="523220"/>
          </a:xfrm>
          <a:prstGeom prst="rect">
            <a:avLst/>
          </a:prstGeom>
        </p:spPr>
        <p:txBody>
          <a:bodyPr wrap="square">
            <a:spAutoFit/>
          </a:bodyPr>
          <a:lstStyle/>
          <a:p>
            <a:r>
              <a:rPr lang="en" altLang="ko-Kore-KR" sz="1400" dirty="0" err="1">
                <a:solidFill>
                  <a:srgbClr val="222222"/>
                </a:solidFill>
                <a:latin typeface="Arial" panose="020B0604020202020204" pitchFamily="34" charset="0"/>
              </a:rPr>
              <a:t>Gatys</a:t>
            </a:r>
            <a:r>
              <a:rPr lang="en" altLang="ko-Kore-KR" sz="1400" dirty="0">
                <a:solidFill>
                  <a:srgbClr val="222222"/>
                </a:solidFill>
                <a:latin typeface="Arial" panose="020B0604020202020204" pitchFamily="34" charset="0"/>
              </a:rPr>
              <a:t>, Leon A., Alexander S. Ecker, and Matthias </a:t>
            </a:r>
            <a:r>
              <a:rPr lang="en" altLang="ko-Kore-KR" sz="1400" dirty="0" err="1">
                <a:solidFill>
                  <a:srgbClr val="222222"/>
                </a:solidFill>
                <a:latin typeface="Arial" panose="020B0604020202020204" pitchFamily="34" charset="0"/>
              </a:rPr>
              <a:t>Bethge</a:t>
            </a:r>
            <a:r>
              <a:rPr lang="en" altLang="ko-Kore-KR" sz="1400" dirty="0">
                <a:solidFill>
                  <a:srgbClr val="222222"/>
                </a:solidFill>
                <a:latin typeface="Arial" panose="020B0604020202020204" pitchFamily="34" charset="0"/>
              </a:rPr>
              <a:t>. "Image style transfer using convolutional neural networks." </a:t>
            </a:r>
            <a:r>
              <a:rPr lang="en" altLang="ko-Kore-KR" sz="1400" i="1" dirty="0">
                <a:solidFill>
                  <a:srgbClr val="222222"/>
                </a:solidFill>
                <a:latin typeface="Arial" panose="020B0604020202020204" pitchFamily="34" charset="0"/>
              </a:rPr>
              <a:t>Proceedings of the IEEE conference on computer vision and pattern recognition</a:t>
            </a:r>
            <a:r>
              <a:rPr lang="en" altLang="ko-Kore-KR" sz="1400" dirty="0">
                <a:solidFill>
                  <a:srgbClr val="222222"/>
                </a:solidFill>
                <a:latin typeface="Arial" panose="020B0604020202020204" pitchFamily="34" charset="0"/>
              </a:rPr>
              <a:t>. 2016</a:t>
            </a:r>
            <a:endParaRPr lang="ko-Kore-KR" altLang="en-US" sz="1400" dirty="0"/>
          </a:p>
        </p:txBody>
      </p:sp>
    </p:spTree>
    <p:extLst>
      <p:ext uri="{BB962C8B-B14F-4D97-AF65-F5344CB8AC3E}">
        <p14:creationId xmlns:p14="http://schemas.microsoft.com/office/powerpoint/2010/main" val="16568202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219">
            <a:extLst>
              <a:ext uri="{FF2B5EF4-FFF2-40B4-BE49-F238E27FC236}">
                <a16:creationId xmlns:a16="http://schemas.microsoft.com/office/drawing/2014/main" id="{D9A90743-360F-9F47-81AC-6C2ED2F39B42}"/>
              </a:ext>
            </a:extLst>
          </p:cNvPr>
          <p:cNvSpPr/>
          <p:nvPr/>
        </p:nvSpPr>
        <p:spPr>
          <a:xfrm>
            <a:off x="2413000" y="3689648"/>
            <a:ext cx="17526000" cy="24878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p>
            <a:pPr algn="r">
              <a:defRPr sz="7500" spc="-75">
                <a:latin typeface="SpoqaHanSans-Bold"/>
                <a:ea typeface="SpoqaHanSans-Bold"/>
                <a:cs typeface="SpoqaHanSans-Bold"/>
                <a:sym typeface="SpoqaHanSans-Bold"/>
              </a:defRPr>
            </a:pPr>
            <a:r>
              <a:rPr lang="en-US" b="1" dirty="0" err="1">
                <a:latin typeface="SpoqaHanSans-Bold" panose="020B0500000000000000" pitchFamily="34" charset="-128"/>
                <a:ea typeface="SpoqaHanSans-Bold" panose="020B0500000000000000" pitchFamily="34" charset="-128"/>
              </a:rPr>
              <a:t>합성곱</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신경망</a:t>
            </a:r>
            <a:r>
              <a:rPr lang="en-US" b="1" dirty="0">
                <a:latin typeface="SpoqaHanSans-Bold" panose="020B0500000000000000" pitchFamily="34" charset="-128"/>
                <a:ea typeface="SpoqaHanSans-Bold" panose="020B0500000000000000" pitchFamily="34" charset="-128"/>
              </a:rPr>
              <a:t> (CNN)</a:t>
            </a:r>
          </a:p>
          <a:p>
            <a:pPr algn="r">
              <a:defRPr sz="4000" spc="-39">
                <a:latin typeface="SpoqaHanSans-Bold"/>
                <a:ea typeface="SpoqaHanSans-Bold"/>
                <a:cs typeface="SpoqaHanSans-Bold"/>
                <a:sym typeface="SpoqaHanSans-Bold"/>
              </a:defRPr>
            </a:pPr>
            <a:endParaRPr b="1" dirty="0">
              <a:latin typeface="SpoqaHanSans-Bold" panose="020B0500000000000000" pitchFamily="34" charset="-128"/>
              <a:ea typeface="SpoqaHanSans-Bold" panose="020B0500000000000000" pitchFamily="34" charset="-128"/>
            </a:endParaRPr>
          </a:p>
          <a:p>
            <a:pPr algn="r">
              <a:defRPr sz="4000" spc="-39">
                <a:latin typeface="SpoqaHanSans-Bold"/>
                <a:ea typeface="SpoqaHanSans-Bold"/>
                <a:cs typeface="SpoqaHanSans-Bold"/>
                <a:sym typeface="SpoqaHanSans-Bold"/>
              </a:defRPr>
            </a:pPr>
            <a:r>
              <a:rPr lang="en-US" altLang="ko-KR" b="1" dirty="0">
                <a:solidFill>
                  <a:srgbClr val="ED234B"/>
                </a:solidFill>
                <a:latin typeface="SpoqaHanSans-Bold" panose="020B0500000000000000" pitchFamily="34" charset="-128"/>
                <a:ea typeface="SpoqaHanSans-Bold" panose="020B0500000000000000" pitchFamily="34" charset="-128"/>
              </a:rPr>
              <a:t>6</a:t>
            </a:r>
            <a:r>
              <a:rPr b="1" dirty="0">
                <a:solidFill>
                  <a:srgbClr val="ED234B"/>
                </a:solidFill>
                <a:latin typeface="SpoqaHanSans-Bold" panose="020B0500000000000000" pitchFamily="34" charset="-128"/>
                <a:ea typeface="SpoqaHanSans-Bold" panose="020B0500000000000000" pitchFamily="34" charset="-128"/>
              </a:rPr>
              <a:t> </a:t>
            </a:r>
            <a:r>
              <a:rPr lang="ko-Kore-KR" altLang="en-US" b="1" dirty="0">
                <a:solidFill>
                  <a:srgbClr val="ED234B"/>
                </a:solidFill>
                <a:latin typeface="SpoqaHanSans-Bold" panose="020B0500000000000000" pitchFamily="34" charset="-128"/>
                <a:ea typeface="SpoqaHanSans-Bold" panose="020B0500000000000000" pitchFamily="34" charset="-128"/>
              </a:rPr>
              <a:t> </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모델</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학습</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과정의</a:t>
            </a:r>
            <a:r>
              <a:rPr lang="en-US" b="1" dirty="0">
                <a:latin typeface="SpoqaHanSans-Bold" panose="020B0500000000000000" pitchFamily="34" charset="-128"/>
                <a:ea typeface="SpoqaHanSans-Bold" panose="020B0500000000000000" pitchFamily="34" charset="-128"/>
              </a:rPr>
              <a:t> </a:t>
            </a:r>
            <a:r>
              <a:rPr lang="en-US" b="1" dirty="0" err="1">
                <a:latin typeface="SpoqaHanSans-Bold" panose="020B0500000000000000" pitchFamily="34" charset="-128"/>
                <a:ea typeface="SpoqaHanSans-Bold" panose="020B0500000000000000" pitchFamily="34" charset="-128"/>
              </a:rPr>
              <a:t>병렬성</a:t>
            </a:r>
            <a:r>
              <a:rPr lang="en-US" altLang="ko-KR" b="1" dirty="0">
                <a:latin typeface="SpoqaHanSans-Bold" panose="020B0500000000000000" pitchFamily="34" charset="-128"/>
                <a:ea typeface="SpoqaHanSans-Bold" panose="020B0500000000000000" pitchFamily="34" charset="-128"/>
              </a:rPr>
              <a:t>(p</a:t>
            </a:r>
            <a:r>
              <a:rPr lang="en-US" b="1" dirty="0">
                <a:latin typeface="SpoqaHanSans-Bold" panose="020B0500000000000000" pitchFamily="34" charset="-128"/>
                <a:ea typeface="SpoqaHanSans-Bold" panose="020B0500000000000000" pitchFamily="34" charset="-128"/>
              </a:rPr>
              <a:t>arallelism</a:t>
            </a:r>
            <a:r>
              <a:rPr lang="en-US" altLang="ko-KR" b="1" dirty="0">
                <a:latin typeface="SpoqaHanSans-Bold" panose="020B0500000000000000" pitchFamily="34" charset="-128"/>
                <a:ea typeface="SpoqaHanSans-Bold" panose="020B0500000000000000" pitchFamily="34" charset="-128"/>
              </a:rPr>
              <a:t>)</a:t>
            </a:r>
            <a:endParaRPr b="1" dirty="0">
              <a:latin typeface="SpoqaHanSans-Bold" panose="020B0500000000000000" pitchFamily="34" charset="-128"/>
              <a:ea typeface="SpoqaHanSans-Bold" panose="020B0500000000000000" pitchFamily="34" charset="-128"/>
            </a:endParaRPr>
          </a:p>
        </p:txBody>
      </p:sp>
      <p:sp>
        <p:nvSpPr>
          <p:cNvPr id="11" name="슬라이드 번호 개체 틀 4">
            <a:extLst>
              <a:ext uri="{FF2B5EF4-FFF2-40B4-BE49-F238E27FC236}">
                <a16:creationId xmlns:a16="http://schemas.microsoft.com/office/drawing/2014/main" id="{15937215-6709-9140-A65A-D0C628A706FD}"/>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98</a:t>
            </a:fld>
            <a:endParaRPr kumimoji="1" lang="ko-Kore-KR" altLang="en-US" sz="1500">
              <a:latin typeface="SpoqaHanSans-Light" panose="020B0300000000000000" pitchFamily="34" charset="-128"/>
              <a:ea typeface="SpoqaHanSans-Light" panose="020B0300000000000000" pitchFamily="34" charset="-128"/>
            </a:endParaRPr>
          </a:p>
        </p:txBody>
      </p:sp>
    </p:spTree>
    <p:extLst>
      <p:ext uri="{BB962C8B-B14F-4D97-AF65-F5344CB8AC3E}">
        <p14:creationId xmlns:p14="http://schemas.microsoft.com/office/powerpoint/2010/main" val="3078809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7" name="Shape 224">
            <a:extLst>
              <a:ext uri="{FF2B5EF4-FFF2-40B4-BE49-F238E27FC236}">
                <a16:creationId xmlns:a16="http://schemas.microsoft.com/office/drawing/2014/main" id="{7F658430-B83E-4F49-9C83-5F0F6863BCBE}"/>
              </a:ext>
            </a:extLst>
          </p:cNvPr>
          <p:cNvSpPr/>
          <p:nvPr/>
        </p:nvSpPr>
        <p:spPr>
          <a:xfrm>
            <a:off x="1524000" y="1460302"/>
            <a:ext cx="16499854" cy="487313"/>
          </a:xfrm>
          <a:prstGeom prst="rect">
            <a:avLst/>
          </a:prstGeom>
          <a:ln w="12700">
            <a:miter lim="400000"/>
          </a:ln>
          <a:extLst>
            <a:ext uri="{C572A759-6A51-4108-AA02-DFA0A04FC94B}">
              <ma14:wrappingTextBoxFlag xmlns="" xmlns:ma14="http://schemas.microsoft.com/office/mac/drawingml/2011/main" val="1"/>
            </a:ext>
          </a:extLst>
        </p:spPr>
        <p:txBody>
          <a:bodyPr wrap="square" lIns="12700" tIns="12700" rIns="12700" bIns="12700" anchor="t">
            <a:spAutoFit/>
          </a:bodyPr>
          <a:lstStyle/>
          <a:p>
            <a:pPr>
              <a:spcBef>
                <a:spcPts val="1000"/>
              </a:spcBef>
              <a:defRPr sz="3000" spc="-59">
                <a:latin typeface="SpoqaHanSans-Bold"/>
                <a:ea typeface="SpoqaHanSans-Bold"/>
                <a:cs typeface="SpoqaHanSans-Bold"/>
                <a:sym typeface="SpoqaHanSans-Bold"/>
              </a:defRPr>
            </a:pPr>
            <a:r>
              <a:rPr lang="ko-Kore-KR" altLang="en-US" b="1" dirty="0"/>
              <a:t>큰 신경망의 학습</a:t>
            </a:r>
            <a:r>
              <a:rPr lang="en-US" altLang="ko-Kore-KR" b="1" dirty="0"/>
              <a:t>.</a:t>
            </a:r>
            <a:r>
              <a:rPr lang="en-US" altLang="ko-KR" b="1" dirty="0"/>
              <a:t>.</a:t>
            </a:r>
            <a:endParaRPr lang="en-US" altLang="ko-Kore-KR" b="1" dirty="0"/>
          </a:p>
        </p:txBody>
      </p:sp>
      <p:sp>
        <p:nvSpPr>
          <p:cNvPr id="10" name="Shape 222">
            <a:extLst>
              <a:ext uri="{FF2B5EF4-FFF2-40B4-BE49-F238E27FC236}">
                <a16:creationId xmlns:a16="http://schemas.microsoft.com/office/drawing/2014/main" id="{A89C50EA-41CB-5642-B736-027358DD022F}"/>
              </a:ext>
            </a:extLst>
          </p:cNvPr>
          <p:cNvSpPr/>
          <p:nvPr/>
        </p:nvSpPr>
        <p:spPr>
          <a:xfrm>
            <a:off x="20828000" y="1408036"/>
            <a:ext cx="2540000"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80000" lvl="1">
              <a:lnSpc>
                <a:spcPct val="90000"/>
              </a:lnSpc>
              <a:defRPr>
                <a:solidFill>
                  <a:srgbClr val="FFFFFF"/>
                </a:solidFill>
                <a:latin typeface="SpoqaHanSans-Bold"/>
                <a:ea typeface="SpoqaHanSans-Bold"/>
                <a:cs typeface="SpoqaHanSans-Bold"/>
                <a:sym typeface="SpoqaHanSans-Bold"/>
              </a:defRPr>
            </a:pPr>
            <a:r>
              <a:rPr lang="en-US" altLang="ko-KR" sz="5000" b="1" dirty="0">
                <a:latin typeface="SpoqaHanSans-Bold" panose="020B0500000000000000" pitchFamily="34" charset="-128"/>
                <a:ea typeface="SpoqaHanSans-Bold" panose="020B0500000000000000" pitchFamily="34" charset="-128"/>
              </a:rPr>
              <a:t>5</a:t>
            </a:r>
            <a:r>
              <a:rPr sz="3200" b="1" dirty="0">
                <a:solidFill>
                  <a:srgbClr val="000000"/>
                </a:solidFill>
                <a:latin typeface="SpoqaHanSans-Bold" panose="020B0500000000000000" pitchFamily="34" charset="-128"/>
                <a:ea typeface="SpoqaHanSans-Bold" panose="020B0500000000000000" pitchFamily="34" charset="-128"/>
              </a:rPr>
              <a:t>.</a:t>
            </a:r>
          </a:p>
        </p:txBody>
      </p:sp>
      <p:sp>
        <p:nvSpPr>
          <p:cNvPr id="11" name="Shape 223">
            <a:extLst>
              <a:ext uri="{FF2B5EF4-FFF2-40B4-BE49-F238E27FC236}">
                <a16:creationId xmlns:a16="http://schemas.microsoft.com/office/drawing/2014/main" id="{761E3641-8C78-A643-9D6D-1E458D2D2C43}"/>
              </a:ext>
            </a:extLst>
          </p:cNvPr>
          <p:cNvSpPr/>
          <p:nvPr/>
        </p:nvSpPr>
        <p:spPr>
          <a:xfrm>
            <a:off x="20828000" y="2200124"/>
            <a:ext cx="2540000" cy="4103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pPr marL="180000" lvl="1">
              <a:spcAft>
                <a:spcPts val="500"/>
              </a:spcAft>
              <a:defRPr sz="2000" spc="-19">
                <a:solidFill>
                  <a:srgbClr val="FFFFFF"/>
                </a:solidFill>
                <a:latin typeface="SpoqaHanSans-Bold"/>
                <a:ea typeface="SpoqaHanSans-Bold"/>
                <a:cs typeface="SpoqaHanSans-Bold"/>
                <a:sym typeface="SpoqaHanSans-Bold"/>
              </a:defRPr>
            </a:pPr>
            <a:r>
              <a:rPr lang="en-US" altLang="ko-KR" dirty="0"/>
              <a:t>CNN</a:t>
            </a:r>
            <a:endParaRPr lang="ko-KR" altLang="en-US" dirty="0"/>
          </a:p>
        </p:txBody>
      </p:sp>
      <p:sp>
        <p:nvSpPr>
          <p:cNvPr id="14" name="슬라이드 번호 개체 틀 4">
            <a:extLst>
              <a:ext uri="{FF2B5EF4-FFF2-40B4-BE49-F238E27FC236}">
                <a16:creationId xmlns:a16="http://schemas.microsoft.com/office/drawing/2014/main" id="{0413446D-2580-5944-BBF0-54ABF293C5B4}"/>
              </a:ext>
            </a:extLst>
          </p:cNvPr>
          <p:cNvSpPr>
            <a:spLocks noGrp="1"/>
          </p:cNvSpPr>
          <p:nvPr>
            <p:ph type="sldNum" sz="quarter" idx="12"/>
          </p:nvPr>
        </p:nvSpPr>
        <p:spPr>
          <a:xfrm>
            <a:off x="9448184" y="12996000"/>
            <a:ext cx="5486043" cy="720000"/>
          </a:xfrm>
        </p:spPr>
        <p:txBody>
          <a:bodyPr/>
          <a:lstStyle/>
          <a:p>
            <a:pPr algn="ctr"/>
            <a:fld id="{95E7D0AE-CE45-9045-B968-3AEE8CF2C4BF}" type="slidenum">
              <a:rPr kumimoji="1" lang="ko-Kore-KR" altLang="en-US" sz="1500" smtClean="0">
                <a:latin typeface="SpoqaHanSans-Light" panose="020B0300000000000000" pitchFamily="34" charset="-128"/>
                <a:ea typeface="SpoqaHanSans-Light" panose="020B0300000000000000" pitchFamily="34" charset="-128"/>
              </a:rPr>
              <a:pPr algn="ctr"/>
              <a:t>99</a:t>
            </a:fld>
            <a:endParaRPr kumimoji="1" lang="ko-Kore-KR" altLang="en-US" sz="1500" dirty="0">
              <a:latin typeface="SpoqaHanSans-Light" panose="020B0300000000000000" pitchFamily="34" charset="-128"/>
              <a:ea typeface="SpoqaHanSans-Light" panose="020B0300000000000000" pitchFamily="34" charset="-128"/>
            </a:endParaRPr>
          </a:p>
        </p:txBody>
      </p:sp>
      <p:sp>
        <p:nvSpPr>
          <p:cNvPr id="13" name="직사각형 12">
            <a:extLst>
              <a:ext uri="{FF2B5EF4-FFF2-40B4-BE49-F238E27FC236}">
                <a16:creationId xmlns:a16="http://schemas.microsoft.com/office/drawing/2014/main" id="{37902824-A417-4E47-A9CD-EE5F30770F30}"/>
              </a:ext>
            </a:extLst>
          </p:cNvPr>
          <p:cNvSpPr/>
          <p:nvPr/>
        </p:nvSpPr>
        <p:spPr>
          <a:xfrm>
            <a:off x="2353809" y="3476576"/>
            <a:ext cx="17348019" cy="2246769"/>
          </a:xfrm>
          <a:prstGeom prst="rect">
            <a:avLst/>
          </a:prstGeom>
        </p:spPr>
        <p:txBody>
          <a:bodyPr wrap="none">
            <a:spAutoFit/>
          </a:bodyPr>
          <a:lstStyle/>
          <a:p>
            <a:r>
              <a:rPr lang="ko-Kore-KR" altLang="en-US" sz="2800" dirty="0">
                <a:solidFill>
                  <a:srgbClr val="53585F"/>
                </a:solidFill>
                <a:latin typeface="Spoqa Han Sans Neo" panose="020B0500000000000000" pitchFamily="34" charset="-128"/>
                <a:ea typeface="Spoqa Han Sans Neo" panose="020B0500000000000000" pitchFamily="34" charset="-128"/>
              </a:rPr>
              <a:t>모델의 </a:t>
            </a:r>
            <a:r>
              <a:rPr lang="en-US" altLang="ko-Kore-KR" sz="2800" dirty="0">
                <a:solidFill>
                  <a:srgbClr val="53585F"/>
                </a:solidFill>
                <a:latin typeface="Spoqa Han Sans Neo" panose="020B0500000000000000" pitchFamily="34" charset="-128"/>
                <a:ea typeface="Spoqa Han Sans Neo" panose="020B0500000000000000" pitchFamily="34" charset="-128"/>
              </a:rPr>
              <a:t>object class </a:t>
            </a:r>
            <a:r>
              <a:rPr lang="ko-Kore-KR" altLang="en-US" sz="2800" dirty="0">
                <a:solidFill>
                  <a:srgbClr val="53585F"/>
                </a:solidFill>
                <a:latin typeface="Spoqa Han Sans Neo" panose="020B0500000000000000" pitchFamily="34" charset="-128"/>
                <a:ea typeface="Spoqa Han Sans Neo" panose="020B0500000000000000" pitchFamily="34" charset="-128"/>
              </a:rPr>
              <a:t>카테고리가 증가하거나</a:t>
            </a:r>
            <a:r>
              <a:rPr lang="en-US" altLang="ko-Kore-KR" sz="2800" dirty="0">
                <a:solidFill>
                  <a:srgbClr val="53585F"/>
                </a:solidFill>
                <a:latin typeface="Spoqa Han Sans Neo" panose="020B0500000000000000" pitchFamily="34" charset="-128"/>
                <a:ea typeface="Spoqa Han Sans Neo" panose="020B0500000000000000" pitchFamily="34" charset="-128"/>
              </a:rPr>
              <a:t>, </a:t>
            </a:r>
            <a:r>
              <a:rPr lang="ko-Kore-KR" altLang="en-US" sz="2800" dirty="0">
                <a:solidFill>
                  <a:srgbClr val="53585F"/>
                </a:solidFill>
                <a:latin typeface="Spoqa Han Sans Neo" panose="020B0500000000000000" pitchFamily="34" charset="-128"/>
                <a:ea typeface="Spoqa Han Sans Neo" panose="020B0500000000000000" pitchFamily="34" charset="-128"/>
              </a:rPr>
              <a:t>파라미터가 증가하거나</a:t>
            </a:r>
            <a:r>
              <a:rPr lang="en-US" altLang="ko-Kore-KR" sz="2800" dirty="0">
                <a:solidFill>
                  <a:srgbClr val="53585F"/>
                </a:solidFill>
                <a:latin typeface="Spoqa Han Sans Neo" panose="020B0500000000000000" pitchFamily="34" charset="-128"/>
                <a:ea typeface="Spoqa Han Sans Neo" panose="020B0500000000000000" pitchFamily="34" charset="-128"/>
              </a:rPr>
              <a:t>, </a:t>
            </a:r>
            <a:r>
              <a:rPr lang="ko-Kore-KR" altLang="en-US" sz="2800" dirty="0">
                <a:solidFill>
                  <a:srgbClr val="53585F"/>
                </a:solidFill>
                <a:latin typeface="Spoqa Han Sans Neo" panose="020B0500000000000000" pitchFamily="34" charset="-128"/>
                <a:ea typeface="Spoqa Han Sans Neo" panose="020B0500000000000000" pitchFamily="34" charset="-128"/>
              </a:rPr>
              <a:t>데이터 사이즈가 증가하면 메모리 비용과 학습에</a:t>
            </a:r>
            <a:br>
              <a:rPr lang="en-US" altLang="ko-Kore-KR" sz="2800" dirty="0">
                <a:solidFill>
                  <a:srgbClr val="53585F"/>
                </a:solidFill>
                <a:latin typeface="Spoqa Han Sans Neo" panose="020B0500000000000000" pitchFamily="34" charset="-128"/>
                <a:ea typeface="Spoqa Han Sans Neo" panose="020B0500000000000000" pitchFamily="34" charset="-128"/>
              </a:rPr>
            </a:br>
            <a:r>
              <a:rPr lang="ko-Kore-KR" altLang="en-US" sz="2800" dirty="0">
                <a:solidFill>
                  <a:srgbClr val="53585F"/>
                </a:solidFill>
                <a:latin typeface="Spoqa Han Sans Neo" panose="020B0500000000000000" pitchFamily="34" charset="-128"/>
                <a:ea typeface="Spoqa Han Sans Neo" panose="020B0500000000000000" pitchFamily="34" charset="-128"/>
              </a:rPr>
              <a:t>걸리는 시간이 기하급수적으로 증가할 수 있다 </a:t>
            </a:r>
            <a:r>
              <a:rPr lang="en-US" altLang="ko-KR" sz="2800" dirty="0">
                <a:solidFill>
                  <a:srgbClr val="53585F"/>
                </a:solidFill>
                <a:latin typeface="Spoqa Han Sans Neo" panose="020B0500000000000000" pitchFamily="34" charset="-128"/>
                <a:ea typeface="Spoqa Han Sans Neo" panose="020B0500000000000000" pitchFamily="34" charset="-128"/>
              </a:rPr>
              <a:t>!</a:t>
            </a:r>
          </a:p>
          <a:p>
            <a:endParaRPr lang="en-US" altLang="ko-Kore-KR" sz="2800" dirty="0">
              <a:solidFill>
                <a:srgbClr val="53585F"/>
              </a:solidFill>
              <a:latin typeface="Spoqa Han Sans Neo" panose="020B0500000000000000" pitchFamily="34" charset="-128"/>
              <a:ea typeface="Spoqa Han Sans Neo" panose="020B0500000000000000" pitchFamily="34" charset="-128"/>
            </a:endParaRPr>
          </a:p>
          <a:p>
            <a:pPr marL="457200" indent="-457200">
              <a:buFont typeface="Wingdings" pitchFamily="2" charset="2"/>
              <a:buChar char="è"/>
            </a:pP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Parallelism (</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병렬</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 전략을 취할 수 있다</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p>
          <a:p>
            <a:pPr marL="457200" indent="-457200">
              <a:buFont typeface="Wingdings" pitchFamily="2" charset="2"/>
              <a:buChar char="è"/>
            </a:pP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크게 </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 model, data parallelism </a:t>
            </a:r>
            <a:r>
              <a:rPr lang="ko-Kore-KR" altLang="en-US" sz="2800" dirty="0">
                <a:solidFill>
                  <a:srgbClr val="53585F"/>
                </a:solidFill>
                <a:latin typeface="Spoqa Han Sans Neo" panose="020B0500000000000000" pitchFamily="34" charset="-128"/>
                <a:ea typeface="Spoqa Han Sans Neo" panose="020B0500000000000000" pitchFamily="34" charset="-128"/>
                <a:sym typeface="Wingdings" pitchFamily="2" charset="2"/>
              </a:rPr>
              <a:t>으로 나눈다</a:t>
            </a:r>
            <a:r>
              <a:rPr lang="en-US" altLang="ko-Kore-KR" sz="2800" dirty="0">
                <a:solidFill>
                  <a:srgbClr val="53585F"/>
                </a:solidFill>
                <a:latin typeface="Spoqa Han Sans Neo" panose="020B0500000000000000" pitchFamily="34" charset="-128"/>
                <a:ea typeface="Spoqa Han Sans Neo" panose="020B0500000000000000" pitchFamily="34" charset="-128"/>
                <a:sym typeface="Wingdings" pitchFamily="2" charset="2"/>
              </a:rPr>
              <a:t>.</a:t>
            </a:r>
            <a:endParaRPr lang="ko-Kore-KR" altLang="en-US" sz="2800" dirty="0">
              <a:solidFill>
                <a:srgbClr val="53585F"/>
              </a:solidFill>
              <a:latin typeface="Spoqa Han Sans Neo" panose="020B0500000000000000" pitchFamily="34" charset="-128"/>
              <a:ea typeface="Spoqa Han Sans Neo" panose="020B0500000000000000" pitchFamily="34" charset="-128"/>
            </a:endParaRPr>
          </a:p>
        </p:txBody>
      </p:sp>
      <p:pic>
        <p:nvPicPr>
          <p:cNvPr id="15" name="Picture 2" descr="1">
            <a:extLst>
              <a:ext uri="{FF2B5EF4-FFF2-40B4-BE49-F238E27FC236}">
                <a16:creationId xmlns:a16="http://schemas.microsoft.com/office/drawing/2014/main" id="{F9247B1E-55FD-E04E-AF74-7CB296688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2425" y="5660474"/>
            <a:ext cx="13997451" cy="7089618"/>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03534D87-E126-C844-9E3A-D0173EF173A4}"/>
              </a:ext>
            </a:extLst>
          </p:cNvPr>
          <p:cNvSpPr/>
          <p:nvPr/>
        </p:nvSpPr>
        <p:spPr>
          <a:xfrm>
            <a:off x="5672776" y="12933442"/>
            <a:ext cx="8596748" cy="369332"/>
          </a:xfrm>
          <a:prstGeom prst="rect">
            <a:avLst/>
          </a:prstGeom>
        </p:spPr>
        <p:txBody>
          <a:bodyPr wrap="square">
            <a:spAutoFit/>
          </a:bodyPr>
          <a:lstStyle/>
          <a:p>
            <a:r>
              <a:rPr lang="en-US" altLang="ko-Kore-KR" dirty="0"/>
              <a:t>Image is from </a:t>
            </a:r>
            <a:r>
              <a:rPr lang="en" altLang="ko-Kore-KR" dirty="0"/>
              <a:t>https://xiandong79.github.io/Intro-Distributed-Deep-Learning</a:t>
            </a:r>
            <a:endParaRPr lang="ko-Kore-KR" altLang="en-US" dirty="0"/>
          </a:p>
        </p:txBody>
      </p:sp>
    </p:spTree>
    <p:extLst>
      <p:ext uri="{BB962C8B-B14F-4D97-AF65-F5344CB8AC3E}">
        <p14:creationId xmlns:p14="http://schemas.microsoft.com/office/powerpoint/2010/main" val="4038195109"/>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14182</TotalTime>
  <Words>12947</Words>
  <Application>Microsoft Macintosh PowerPoint</Application>
  <PresentationFormat>사용자 지정</PresentationFormat>
  <Paragraphs>1624</Paragraphs>
  <Slides>125</Slides>
  <Notes>123</Notes>
  <HiddenSlides>9</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125</vt:i4>
      </vt:variant>
    </vt:vector>
  </HeadingPairs>
  <TitlesOfParts>
    <vt:vector size="136" baseType="lpstr">
      <vt:lpstr>Spoqa Han Sans Neo</vt:lpstr>
      <vt:lpstr>Spoqa Han Sans Neo Bold</vt:lpstr>
      <vt:lpstr>SpoqaHanSans-Bold</vt:lpstr>
      <vt:lpstr>SpoqaHanSans-Light</vt:lpstr>
      <vt:lpstr>Arial</vt:lpstr>
      <vt:lpstr>Calibri</vt:lpstr>
      <vt:lpstr>Calibri Light</vt:lpstr>
      <vt:lpstr>Cambria Math</vt:lpstr>
      <vt:lpstr>Roboto</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jh_lee@fastcampus.co.kr</dc:creator>
  <cp:lastModifiedBy>jbpark0614@gmail.com</cp:lastModifiedBy>
  <cp:revision>367</cp:revision>
  <dcterms:created xsi:type="dcterms:W3CDTF">2021-04-05T07:22:06Z</dcterms:created>
  <dcterms:modified xsi:type="dcterms:W3CDTF">2021-08-08T09:35:47Z</dcterms:modified>
</cp:coreProperties>
</file>